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2.xml" ContentType="application/vnd.openxmlformats-officedocument.presentationml.comments+xml"/>
  <Override PartName="/ppt/notesSlides/notesSlide49.xml" ContentType="application/vnd.openxmlformats-officedocument.presentationml.notesSlide+xml"/>
  <Override PartName="/ppt/comments/comment3.xml" ContentType="application/vnd.openxmlformats-officedocument.presentationml.comments+xml"/>
  <Override PartName="/ppt/notesSlides/notesSlide50.xml" ContentType="application/vnd.openxmlformats-officedocument.presentationml.notesSlide+xml"/>
  <Override PartName="/ppt/comments/comment4.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5.xml" ContentType="application/vnd.openxmlformats-officedocument.presentationml.comments+xml"/>
  <Override PartName="/ppt/notesSlides/notesSlide53.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54.xml" ContentType="application/vnd.openxmlformats-officedocument.presentationml.notesSlide+xml"/>
  <Override PartName="/ppt/comments/comment9.xml" ContentType="application/vnd.openxmlformats-officedocument.presentationml.comments+xml"/>
  <Override PartName="/ppt/notesSlides/notesSlide55.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 id="2147483715" r:id="rId2"/>
  </p:sldMasterIdLst>
  <p:notesMasterIdLst>
    <p:notesMasterId r:id="rId108"/>
  </p:notesMasterIdLst>
  <p:sldIdLst>
    <p:sldId id="1243" r:id="rId3"/>
    <p:sldId id="1085" r:id="rId4"/>
    <p:sldId id="724" r:id="rId5"/>
    <p:sldId id="990" r:id="rId6"/>
    <p:sldId id="625" r:id="rId7"/>
    <p:sldId id="578" r:id="rId8"/>
    <p:sldId id="1139" r:id="rId9"/>
    <p:sldId id="1138" r:id="rId10"/>
    <p:sldId id="751" r:id="rId11"/>
    <p:sldId id="1091" r:id="rId12"/>
    <p:sldId id="1100" r:id="rId13"/>
    <p:sldId id="1098" r:id="rId14"/>
    <p:sldId id="763" r:id="rId15"/>
    <p:sldId id="1141" r:id="rId16"/>
    <p:sldId id="584" r:id="rId17"/>
    <p:sldId id="772" r:id="rId18"/>
    <p:sldId id="1140" r:id="rId19"/>
    <p:sldId id="768" r:id="rId20"/>
    <p:sldId id="1137" r:id="rId21"/>
    <p:sldId id="766" r:id="rId22"/>
    <p:sldId id="961" r:id="rId23"/>
    <p:sldId id="958" r:id="rId24"/>
    <p:sldId id="959" r:id="rId25"/>
    <p:sldId id="962" r:id="rId26"/>
    <p:sldId id="1077" r:id="rId27"/>
    <p:sldId id="1078" r:id="rId28"/>
    <p:sldId id="1079" r:id="rId29"/>
    <p:sldId id="1215" r:id="rId30"/>
    <p:sldId id="765" r:id="rId31"/>
    <p:sldId id="960" r:id="rId32"/>
    <p:sldId id="1066" r:id="rId33"/>
    <p:sldId id="1110" r:id="rId34"/>
    <p:sldId id="769" r:id="rId35"/>
    <p:sldId id="1065" r:id="rId36"/>
    <p:sldId id="607" r:id="rId37"/>
    <p:sldId id="1150" r:id="rId38"/>
    <p:sldId id="788" r:id="rId39"/>
    <p:sldId id="1149" r:id="rId40"/>
    <p:sldId id="1097" r:id="rId41"/>
    <p:sldId id="1216" r:id="rId42"/>
    <p:sldId id="1152" r:id="rId43"/>
    <p:sldId id="1109" r:id="rId44"/>
    <p:sldId id="780" r:id="rId45"/>
    <p:sldId id="1154" r:id="rId46"/>
    <p:sldId id="1157" r:id="rId47"/>
    <p:sldId id="1155" r:id="rId48"/>
    <p:sldId id="1153" r:id="rId49"/>
    <p:sldId id="1242" r:id="rId50"/>
    <p:sldId id="1156" r:id="rId51"/>
    <p:sldId id="1158" r:id="rId52"/>
    <p:sldId id="1159" r:id="rId53"/>
    <p:sldId id="1160" r:id="rId54"/>
    <p:sldId id="1217" r:id="rId55"/>
    <p:sldId id="1161" r:id="rId56"/>
    <p:sldId id="1162" r:id="rId57"/>
    <p:sldId id="1163" r:id="rId58"/>
    <p:sldId id="1164" r:id="rId59"/>
    <p:sldId id="1165" r:id="rId60"/>
    <p:sldId id="1166" r:id="rId61"/>
    <p:sldId id="1218" r:id="rId62"/>
    <p:sldId id="1167" r:id="rId63"/>
    <p:sldId id="1168" r:id="rId64"/>
    <p:sldId id="1169" r:id="rId65"/>
    <p:sldId id="1170" r:id="rId66"/>
    <p:sldId id="1171" r:id="rId67"/>
    <p:sldId id="1172" r:id="rId68"/>
    <p:sldId id="1173" r:id="rId69"/>
    <p:sldId id="1174" r:id="rId70"/>
    <p:sldId id="1175" r:id="rId71"/>
    <p:sldId id="1176" r:id="rId72"/>
    <p:sldId id="1219" r:id="rId73"/>
    <p:sldId id="1220" r:id="rId74"/>
    <p:sldId id="1177" r:id="rId75"/>
    <p:sldId id="1178" r:id="rId76"/>
    <p:sldId id="1179" r:id="rId77"/>
    <p:sldId id="1180" r:id="rId78"/>
    <p:sldId id="1181" r:id="rId79"/>
    <p:sldId id="1182" r:id="rId80"/>
    <p:sldId id="1183" r:id="rId81"/>
    <p:sldId id="1184" r:id="rId82"/>
    <p:sldId id="1185" r:id="rId83"/>
    <p:sldId id="1222" r:id="rId84"/>
    <p:sldId id="1186" r:id="rId85"/>
    <p:sldId id="1187" r:id="rId86"/>
    <p:sldId id="1244" r:id="rId87"/>
    <p:sldId id="1245" r:id="rId88"/>
    <p:sldId id="1247" r:id="rId89"/>
    <p:sldId id="1224" r:id="rId90"/>
    <p:sldId id="1225" r:id="rId91"/>
    <p:sldId id="1226" r:id="rId92"/>
    <p:sldId id="1227" r:id="rId93"/>
    <p:sldId id="1228" r:id="rId94"/>
    <p:sldId id="1229" r:id="rId95"/>
    <p:sldId id="1230" r:id="rId96"/>
    <p:sldId id="1231" r:id="rId97"/>
    <p:sldId id="1232" r:id="rId98"/>
    <p:sldId id="1248" r:id="rId99"/>
    <p:sldId id="1234" r:id="rId100"/>
    <p:sldId id="1235" r:id="rId101"/>
    <p:sldId id="1236" r:id="rId102"/>
    <p:sldId id="1237" r:id="rId103"/>
    <p:sldId id="1238" r:id="rId104"/>
    <p:sldId id="1239" r:id="rId105"/>
    <p:sldId id="1240" r:id="rId106"/>
    <p:sldId id="1241" r:id="rId10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stilos CSS3" id="{87A7BDF1-AE0E-4203-BC5E-49043503A3B0}">
          <p14:sldIdLst>
            <p14:sldId id="1243"/>
            <p14:sldId id="1085"/>
          </p14:sldIdLst>
        </p14:section>
        <p14:section name="Introducción a CSS" id="{0DD6326A-DB14-47E0-8C48-15BA98074728}">
          <p14:sldIdLst>
            <p14:sldId id="724"/>
            <p14:sldId id="990"/>
            <p14:sldId id="625"/>
            <p14:sldId id="578"/>
            <p14:sldId id="1139"/>
            <p14:sldId id="1138"/>
            <p14:sldId id="751"/>
            <p14:sldId id="1091"/>
            <p14:sldId id="1100"/>
            <p14:sldId id="1098"/>
            <p14:sldId id="763"/>
            <p14:sldId id="1141"/>
            <p14:sldId id="584"/>
            <p14:sldId id="772"/>
            <p14:sldId id="1140"/>
          </p14:sldIdLst>
        </p14:section>
        <p14:section name="Selectores avanzados, pseudoclases y CSS3" id="{B39CC68B-4BA2-4BC4-A95C-A76179B6F33E}">
          <p14:sldIdLst>
            <p14:sldId id="768"/>
            <p14:sldId id="1137"/>
            <p14:sldId id="766"/>
            <p14:sldId id="961"/>
            <p14:sldId id="958"/>
            <p14:sldId id="959"/>
            <p14:sldId id="962"/>
            <p14:sldId id="1077"/>
            <p14:sldId id="1078"/>
            <p14:sldId id="1079"/>
            <p14:sldId id="1215"/>
            <p14:sldId id="765"/>
            <p14:sldId id="960"/>
            <p14:sldId id="1066"/>
            <p14:sldId id="1110"/>
            <p14:sldId id="769"/>
            <p14:sldId id="1065"/>
          </p14:sldIdLst>
        </p14:section>
        <p14:section name="CSS aplicado a los textos" id="{48263E95-540C-48AD-B7DC-888A1135D221}">
          <p14:sldIdLst>
            <p14:sldId id="607"/>
            <p14:sldId id="1150"/>
            <p14:sldId id="788"/>
            <p14:sldId id="1149"/>
            <p14:sldId id="1097"/>
            <p14:sldId id="1216"/>
            <p14:sldId id="1152"/>
            <p14:sldId id="1109"/>
            <p14:sldId id="780"/>
          </p14:sldIdLst>
        </p14:section>
        <p14:section name="Bordes y Fondos" id="{9B8B9338-5C66-4E8B-91FE-68507E0EF399}">
          <p14:sldIdLst>
            <p14:sldId id="1154"/>
            <p14:sldId id="1157"/>
            <p14:sldId id="1155"/>
            <p14:sldId id="1153"/>
            <p14:sldId id="1242"/>
            <p14:sldId id="1156"/>
            <p14:sldId id="1158"/>
            <p14:sldId id="1159"/>
            <p14:sldId id="1160"/>
            <p14:sldId id="1217"/>
            <p14:sldId id="1161"/>
            <p14:sldId id="1162"/>
            <p14:sldId id="1163"/>
            <p14:sldId id="1164"/>
            <p14:sldId id="1165"/>
            <p14:sldId id="1166"/>
            <p14:sldId id="1218"/>
            <p14:sldId id="1167"/>
          </p14:sldIdLst>
        </p14:section>
        <p14:section name="Colores. Transparencia" id="{225CDE02-1717-4D66-9C0F-135E93B53E8B}">
          <p14:sldIdLst>
            <p14:sldId id="1168"/>
            <p14:sldId id="1169"/>
            <p14:sldId id="1170"/>
            <p14:sldId id="1171"/>
            <p14:sldId id="1172"/>
            <p14:sldId id="1173"/>
            <p14:sldId id="1174"/>
            <p14:sldId id="1175"/>
            <p14:sldId id="1176"/>
            <p14:sldId id="1219"/>
            <p14:sldId id="1220"/>
            <p14:sldId id="1177"/>
            <p14:sldId id="1178"/>
          </p14:sldIdLst>
        </p14:section>
        <p14:section name="Imágenes" id="{EE068D2C-3BBA-486C-957A-D515077D9DC8}">
          <p14:sldIdLst>
            <p14:sldId id="1179"/>
            <p14:sldId id="1180"/>
            <p14:sldId id="1181"/>
            <p14:sldId id="1182"/>
            <p14:sldId id="1183"/>
            <p14:sldId id="1184"/>
            <p14:sldId id="1185"/>
            <p14:sldId id="1222"/>
            <p14:sldId id="1186"/>
            <p14:sldId id="1187"/>
            <p14:sldId id="1244"/>
            <p14:sldId id="1245"/>
            <p14:sldId id="1247"/>
          </p14:sldIdLst>
        </p14:section>
        <p14:section name="Efectos, Transformaciones y Animaciones" id="{30C3ACF3-BA4B-4E4B-8C7B-0EEE842CB288}">
          <p14:sldIdLst>
            <p14:sldId id="1224"/>
            <p14:sldId id="1225"/>
            <p14:sldId id="1226"/>
            <p14:sldId id="1227"/>
            <p14:sldId id="1228"/>
            <p14:sldId id="1229"/>
            <p14:sldId id="1230"/>
            <p14:sldId id="1231"/>
            <p14:sldId id="1232"/>
            <p14:sldId id="1248"/>
            <p14:sldId id="1234"/>
            <p14:sldId id="1235"/>
            <p14:sldId id="1236"/>
            <p14:sldId id="1237"/>
            <p14:sldId id="1238"/>
            <p14:sldId id="1239"/>
            <p14:sldId id="1240"/>
            <p14:sldId id="1241"/>
          </p14:sldIdLst>
        </p14:section>
      </p14:sectionLst>
    </p:ext>
    <p:ext uri="{EFAFB233-063F-42B5-8137-9DF3F51BA10A}">
      <p15:sldGuideLst xmlns:p15="http://schemas.microsoft.com/office/powerpoint/2012/main">
        <p15:guide id="1" orient="horz" pos="2273" userDrawn="1">
          <p15:clr>
            <a:srgbClr val="A4A3A4"/>
          </p15:clr>
        </p15:guide>
        <p15:guide id="2" pos="16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veWeb" initials="LiveWeb" lastIdx="3" clrIdx="0"/>
  <p:cmAuthor id="2" name="Alejandro Cerezo" initials="AC" lastIdx="2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800000"/>
    <a:srgbClr val="ED7D31"/>
    <a:srgbClr val="AAAB85"/>
    <a:srgbClr val="FF6600"/>
    <a:srgbClr val="EAEAEA"/>
    <a:srgbClr val="333333"/>
    <a:srgbClr val="4D4D4D"/>
    <a:srgbClr val="80808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926" autoAdjust="0"/>
    <p:restoredTop sz="72292" autoAdjust="0"/>
  </p:normalViewPr>
  <p:slideViewPr>
    <p:cSldViewPr snapToGrid="0">
      <p:cViewPr varScale="1">
        <p:scale>
          <a:sx n="61" d="100"/>
          <a:sy n="61" d="100"/>
        </p:scale>
        <p:origin x="390" y="72"/>
      </p:cViewPr>
      <p:guideLst>
        <p:guide orient="horz" pos="2273"/>
        <p:guide pos="167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110" d="100"/>
          <a:sy n="110" d="100"/>
        </p:scale>
        <p:origin x="55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commentAuthors" Target="commentAuthor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 authorId="2" dt="2014-03-30T00:47:11.231" idx="5">
    <p:pos x="16" y="195"/>
    <p:text>Responsive Web Design
Ethan Marcotte
A Book Apart, 2011</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4-04-13T10:28:29.529" idx="25">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4-04-13T10:28:41.777" idx="27">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4-04-13T10:28:36.328" idx="26">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4-04-13T10:27:15.809" idx="17">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4-04-13T10:27:29.233" idx="18">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4-04-13T10:27:41.978" idx="19">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4-04-13T10:27:50.489" idx="20">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4-04-13T10:27:57.770" idx="21">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4-04-13T10:28:06.841" idx="22">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4-04-13T10:28:12.554" idx="23">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4-04-13T10:28:20.394" idx="24">
    <p:pos x="10" y="10"/>
    <p:text>Learning Web Design, Fourth Edition
Jennifer Niederst Robbins
O'Reilly Media, 2012</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A6D43-AC59-43A7-AD4C-04B200040C45}" type="datetimeFigureOut">
              <a:rPr lang="es-ES" smtClean="0"/>
              <a:t>22/11/2015</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BEB30-80E6-4210-9AC3-B99EA778F134}" type="slidenum">
              <a:rPr lang="es-ES" smtClean="0"/>
              <a:t>‹Nº›</a:t>
            </a:fld>
            <a:endParaRPr lang="es-ES"/>
          </a:p>
        </p:txBody>
      </p:sp>
    </p:spTree>
    <p:extLst>
      <p:ext uri="{BB962C8B-B14F-4D97-AF65-F5344CB8AC3E}">
        <p14:creationId xmlns:p14="http://schemas.microsoft.com/office/powerpoint/2010/main" val="415631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ndex.php?search=Jennifer+Niederst+Robbin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en.wikipedia.org/w/index.php?search=Jennifer+Niederst+Robbins"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smtClean="0"/>
              <a:t>2.2. Textos en HTML: estructura y formato</a:t>
            </a:r>
            <a:endParaRPr lang="es-ES" b="1"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a:t>
            </a:fld>
            <a:endParaRPr lang="es-ES"/>
          </a:p>
        </p:txBody>
      </p:sp>
    </p:spTree>
    <p:extLst>
      <p:ext uri="{BB962C8B-B14F-4D97-AF65-F5344CB8AC3E}">
        <p14:creationId xmlns:p14="http://schemas.microsoft.com/office/powerpoint/2010/main" val="2414178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smtClean="0"/>
              <a:t>Muy importantes, </a:t>
            </a:r>
            <a:r>
              <a:rPr lang="es-ES" dirty="0" smtClean="0"/>
              <a:t>especialmente los dos primeros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19</a:t>
            </a:fld>
            <a:endParaRPr lang="es-ES"/>
          </a:p>
        </p:txBody>
      </p:sp>
    </p:spTree>
    <p:extLst>
      <p:ext uri="{BB962C8B-B14F-4D97-AF65-F5344CB8AC3E}">
        <p14:creationId xmlns:p14="http://schemas.microsoft.com/office/powerpoint/2010/main" val="813327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20</a:t>
            </a:fld>
            <a:endParaRPr lang="es-ES"/>
          </a:p>
        </p:txBody>
      </p:sp>
    </p:spTree>
    <p:extLst>
      <p:ext uri="{BB962C8B-B14F-4D97-AF65-F5344CB8AC3E}">
        <p14:creationId xmlns:p14="http://schemas.microsoft.com/office/powerpoint/2010/main" val="3311394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21</a:t>
            </a:fld>
            <a:endParaRPr lang="es-ES"/>
          </a:p>
        </p:txBody>
      </p:sp>
    </p:spTree>
    <p:extLst>
      <p:ext uri="{BB962C8B-B14F-4D97-AF65-F5344CB8AC3E}">
        <p14:creationId xmlns:p14="http://schemas.microsoft.com/office/powerpoint/2010/main" val="3328926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Ejemplo: podemos controlar el color</a:t>
            </a:r>
            <a:r>
              <a:rPr lang="es-ES" baseline="0" dirty="0" smtClean="0"/>
              <a:t> de los enlaces una vez visitados (importante al usarlos como elementos de menús)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22</a:t>
            </a:fld>
            <a:endParaRPr lang="es-ES"/>
          </a:p>
        </p:txBody>
      </p:sp>
    </p:spTree>
    <p:extLst>
      <p:ext uri="{BB962C8B-B14F-4D97-AF65-F5344CB8AC3E}">
        <p14:creationId xmlns:p14="http://schemas.microsoft.com/office/powerpoint/2010/main" val="131139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24</a:t>
            </a:fld>
            <a:endParaRPr lang="es-ES"/>
          </a:p>
        </p:txBody>
      </p:sp>
    </p:spTree>
    <p:extLst>
      <p:ext uri="{BB962C8B-B14F-4D97-AF65-F5344CB8AC3E}">
        <p14:creationId xmlns:p14="http://schemas.microsoft.com/office/powerpoint/2010/main" val="3466270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Uso de : (CSS2) o :: (CSS3)</a:t>
            </a:r>
          </a:p>
          <a:p>
            <a:r>
              <a:rPr lang="es-ES" dirty="0" smtClean="0"/>
              <a:t>Pertenencia al elemento al que se aplica </a:t>
            </a:r>
          </a:p>
          <a:p>
            <a:r>
              <a:rPr lang="es-ES" dirty="0" smtClean="0"/>
              <a:t>No se genera un nuevo elemento en el DOM</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25</a:t>
            </a:fld>
            <a:endParaRPr lang="es-ES"/>
          </a:p>
        </p:txBody>
      </p:sp>
    </p:spTree>
    <p:extLst>
      <p:ext uri="{BB962C8B-B14F-4D97-AF65-F5344CB8AC3E}">
        <p14:creationId xmlns:p14="http://schemas.microsoft.com/office/powerpoint/2010/main" val="344115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Quotes</a:t>
            </a:r>
            <a:r>
              <a:rPr lang="es-ES" dirty="0" smtClean="0"/>
              <a:t> puede modificar el aspecto de las comillas en un elemento que las usa por defecto, como &lt;q&gt; o el aspecto de las comillas añadidas a cualquier elemento mediante </a:t>
            </a:r>
            <a:r>
              <a:rPr lang="es-ES" dirty="0" err="1" smtClean="0"/>
              <a:t>content</a:t>
            </a:r>
            <a:endParaRPr lang="es-ES" dirty="0" smtClean="0"/>
          </a:p>
          <a:p>
            <a:endParaRPr lang="es-ES" dirty="0" smtClean="0"/>
          </a:p>
          <a:p>
            <a:r>
              <a:rPr lang="es-ES" sz="1200" b="0" i="0" kern="1200" dirty="0" smtClean="0">
                <a:solidFill>
                  <a:schemeClr val="tx1"/>
                </a:solidFill>
                <a:effectLst/>
                <a:latin typeface="+mn-lt"/>
                <a:ea typeface="+mn-ea"/>
                <a:cs typeface="+mn-cs"/>
              </a:rPr>
              <a:t>q {</a:t>
            </a:r>
            <a:r>
              <a:rPr lang="es-ES" dirty="0" smtClean="0"/>
              <a:t/>
            </a:r>
            <a:br>
              <a:rPr lang="es-ES" dirty="0" smtClean="0"/>
            </a:b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quotes</a:t>
            </a:r>
            <a:r>
              <a:rPr lang="es-ES" sz="1200" b="0" i="0" kern="1200" dirty="0" smtClean="0">
                <a:solidFill>
                  <a:schemeClr val="tx1"/>
                </a:solidFill>
                <a:effectLst/>
                <a:latin typeface="+mn-lt"/>
                <a:ea typeface="+mn-ea"/>
                <a:cs typeface="+mn-cs"/>
              </a:rPr>
              <a:t>: "«" "»";</a:t>
            </a:r>
            <a:r>
              <a:rPr lang="es-ES" dirty="0" smtClean="0"/>
              <a:t/>
            </a:r>
            <a:br>
              <a:rPr lang="es-ES" dirty="0" smtClean="0"/>
            </a:br>
            <a:r>
              <a:rPr lang="es-ES" sz="1200" b="0" i="0" kern="1200" dirty="0" smtClean="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27</a:t>
            </a:fld>
            <a:endParaRPr lang="es-ES"/>
          </a:p>
        </p:txBody>
      </p:sp>
    </p:spTree>
    <p:extLst>
      <p:ext uri="{BB962C8B-B14F-4D97-AF65-F5344CB8AC3E}">
        <p14:creationId xmlns:p14="http://schemas.microsoft.com/office/powerpoint/2010/main" val="2785181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29</a:t>
            </a:fld>
            <a:endParaRPr lang="es-ES"/>
          </a:p>
        </p:txBody>
      </p:sp>
    </p:spTree>
    <p:extLst>
      <p:ext uri="{BB962C8B-B14F-4D97-AF65-F5344CB8AC3E}">
        <p14:creationId xmlns:p14="http://schemas.microsoft.com/office/powerpoint/2010/main" val="3251792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t>
            </a:r>
            <a:r>
              <a:rPr lang="es-ES" dirty="0" err="1" smtClean="0"/>
              <a:t>nth-child</a:t>
            </a:r>
            <a:r>
              <a:rPr lang="es-ES" dirty="0" smtClean="0"/>
              <a:t>() Esta pseudo clase encuentra un hijo específico siguiendo la estructura de árbol de HTML. Por ejemplo, con el estilo </a:t>
            </a:r>
            <a:r>
              <a:rPr lang="es-ES" dirty="0" err="1" smtClean="0"/>
              <a:t>span:nth-child</a:t>
            </a:r>
            <a:r>
              <a:rPr lang="es-ES" dirty="0" smtClean="0"/>
              <a:t>(2) estamos referenciando el elemento &lt;</a:t>
            </a:r>
            <a:r>
              <a:rPr lang="es-ES" dirty="0" err="1" smtClean="0"/>
              <a:t>span</a:t>
            </a:r>
            <a:r>
              <a:rPr lang="es-ES" dirty="0" smtClean="0"/>
              <a:t>&gt; que tiene otros elementos como hermanos y está localizado en la posición 2. Este número es considerado el índice. En lugar de un número podemos usar las palabras clave </a:t>
            </a:r>
            <a:r>
              <a:rPr lang="es-ES" dirty="0" err="1" smtClean="0"/>
              <a:t>odd</a:t>
            </a:r>
            <a:r>
              <a:rPr lang="es-ES" dirty="0" smtClean="0"/>
              <a:t> y </a:t>
            </a:r>
            <a:r>
              <a:rPr lang="es-ES" dirty="0" err="1" smtClean="0"/>
              <a:t>even</a:t>
            </a:r>
            <a:r>
              <a:rPr lang="es-ES" dirty="0" smtClean="0"/>
              <a:t> para referenciar elementos con un índice impar o par respectivamente (por ejemplo, </a:t>
            </a:r>
            <a:r>
              <a:rPr lang="es-ES" dirty="0" err="1" smtClean="0"/>
              <a:t>span:nth-child</a:t>
            </a:r>
            <a:r>
              <a:rPr lang="es-ES" dirty="0" smtClean="0"/>
              <a:t>(</a:t>
            </a:r>
            <a:r>
              <a:rPr lang="es-ES" dirty="0" err="1" smtClean="0"/>
              <a:t>odd</a:t>
            </a:r>
            <a:r>
              <a:rPr lang="es-ES" dirty="0" smtClean="0"/>
              <a:t>)).</a:t>
            </a:r>
          </a:p>
          <a:p>
            <a:endParaRPr lang="es-ES"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30</a:t>
            </a:fld>
            <a:endParaRPr lang="es-ES"/>
          </a:p>
        </p:txBody>
      </p:sp>
    </p:spTree>
    <p:extLst>
      <p:ext uri="{BB962C8B-B14F-4D97-AF65-F5344CB8AC3E}">
        <p14:creationId xmlns:p14="http://schemas.microsoft.com/office/powerpoint/2010/main" val="3085179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31</a:t>
            </a:fld>
            <a:endParaRPr lang="es-ES"/>
          </a:p>
        </p:txBody>
      </p:sp>
    </p:spTree>
    <p:extLst>
      <p:ext uri="{BB962C8B-B14F-4D97-AF65-F5344CB8AC3E}">
        <p14:creationId xmlns:p14="http://schemas.microsoft.com/office/powerpoint/2010/main" val="387530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a:t>
            </a:fld>
            <a:endParaRPr lang="es-ES"/>
          </a:p>
        </p:txBody>
      </p:sp>
    </p:spTree>
    <p:extLst>
      <p:ext uri="{BB962C8B-B14F-4D97-AF65-F5344CB8AC3E}">
        <p14:creationId xmlns:p14="http://schemas.microsoft.com/office/powerpoint/2010/main" val="3330927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33</a:t>
            </a:fld>
            <a:endParaRPr lang="es-ES"/>
          </a:p>
        </p:txBody>
      </p:sp>
    </p:spTree>
    <p:extLst>
      <p:ext uri="{BB962C8B-B14F-4D97-AF65-F5344CB8AC3E}">
        <p14:creationId xmlns:p14="http://schemas.microsoft.com/office/powerpoint/2010/main" val="1042959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34</a:t>
            </a:fld>
            <a:endParaRPr lang="es-ES"/>
          </a:p>
        </p:txBody>
      </p:sp>
    </p:spTree>
    <p:extLst>
      <p:ext uri="{BB962C8B-B14F-4D97-AF65-F5344CB8AC3E}">
        <p14:creationId xmlns:p14="http://schemas.microsoft.com/office/powerpoint/2010/main" val="1420346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35</a:t>
            </a:fld>
            <a:endParaRPr lang="es-ES"/>
          </a:p>
        </p:txBody>
      </p:sp>
    </p:spTree>
    <p:extLst>
      <p:ext uri="{BB962C8B-B14F-4D97-AF65-F5344CB8AC3E}">
        <p14:creationId xmlns:p14="http://schemas.microsoft.com/office/powerpoint/2010/main" val="2062906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36</a:t>
            </a:fld>
            <a:endParaRPr lang="es-ES"/>
          </a:p>
        </p:txBody>
      </p:sp>
    </p:spTree>
    <p:extLst>
      <p:ext uri="{BB962C8B-B14F-4D97-AF65-F5344CB8AC3E}">
        <p14:creationId xmlns:p14="http://schemas.microsoft.com/office/powerpoint/2010/main" val="271324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37</a:t>
            </a:fld>
            <a:endParaRPr lang="es-ES"/>
          </a:p>
        </p:txBody>
      </p:sp>
    </p:spTree>
    <p:extLst>
      <p:ext uri="{BB962C8B-B14F-4D97-AF65-F5344CB8AC3E}">
        <p14:creationId xmlns:p14="http://schemas.microsoft.com/office/powerpoint/2010/main" val="3025504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If you do not have all of these formats for your font, you can upload the font to a website called </a:t>
            </a:r>
            <a:r>
              <a:rPr lang="en-US" dirty="0" err="1" smtClean="0"/>
              <a:t>FontSquirrel</a:t>
            </a:r>
            <a:r>
              <a:rPr lang="en-US" dirty="0" smtClean="0"/>
              <a:t> where they will convert it for you: www.fontsquirrel.com/fontface/generator.</a:t>
            </a:r>
          </a:p>
          <a:p>
            <a:r>
              <a:rPr lang="en-US" dirty="0" smtClean="0"/>
              <a:t>Font Squirrel also provides you with the CSS code for the @ font-face rule. This is very helpful because, when you </a:t>
            </a:r>
          </a:p>
          <a:p>
            <a:r>
              <a:rPr lang="en-US" dirty="0" smtClean="0"/>
              <a:t>are dealing with multiple font formats, the </a:t>
            </a:r>
            <a:r>
              <a:rPr lang="en-US" dirty="0" err="1" smtClean="0"/>
              <a:t>src</a:t>
            </a:r>
            <a:r>
              <a:rPr lang="en-US" dirty="0" smtClean="0"/>
              <a:t> and format properties of the @ font-face rule can get rather complicated</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38</a:t>
            </a:fld>
            <a:endParaRPr lang="es-ES"/>
          </a:p>
        </p:txBody>
      </p:sp>
    </p:spTree>
    <p:extLst>
      <p:ext uri="{BB962C8B-B14F-4D97-AF65-F5344CB8AC3E}">
        <p14:creationId xmlns:p14="http://schemas.microsoft.com/office/powerpoint/2010/main" val="3249754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39</a:t>
            </a:fld>
            <a:endParaRPr lang="es-ES"/>
          </a:p>
        </p:txBody>
      </p:sp>
    </p:spTree>
    <p:extLst>
      <p:ext uri="{BB962C8B-B14F-4D97-AF65-F5344CB8AC3E}">
        <p14:creationId xmlns:p14="http://schemas.microsoft.com/office/powerpoint/2010/main" val="2566525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Al usar rem, se precede con un</a:t>
            </a:r>
            <a:r>
              <a:rPr lang="es-ES" baseline="0" dirty="0" smtClean="0"/>
              <a:t> valor compatible con versiones anteriores, e.g. en </a:t>
            </a:r>
            <a:r>
              <a:rPr lang="es-ES" baseline="0" dirty="0" err="1" smtClean="0"/>
              <a:t>pixels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41</a:t>
            </a:fld>
            <a:endParaRPr lang="es-ES"/>
          </a:p>
        </p:txBody>
      </p:sp>
    </p:spTree>
    <p:extLst>
      <p:ext uri="{BB962C8B-B14F-4D97-AF65-F5344CB8AC3E}">
        <p14:creationId xmlns:p14="http://schemas.microsoft.com/office/powerpoint/2010/main" val="300458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46</a:t>
            </a:fld>
            <a:endParaRPr lang="es-ES">
              <a:solidFill>
                <a:prstClr val="black"/>
              </a:solidFill>
            </a:endParaRPr>
          </a:p>
        </p:txBody>
      </p:sp>
    </p:spTree>
    <p:extLst>
      <p:ext uri="{BB962C8B-B14F-4D97-AF65-F5344CB8AC3E}">
        <p14:creationId xmlns:p14="http://schemas.microsoft.com/office/powerpoint/2010/main" val="1827220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Los valores de desplazamiento indican, respectivamente, la distancia horizontal y vertical desde la sombra al elemento. Valores negativos posicionarán la sombra a la izquierda y arriba del elemento, mientras que valores positivos crearán la sombra a la derecha y debajo del elemento. Valores de 0 o nulos posicionarán la sombra exactamente detrás del elemento, permitiendo la posibilidad de crear un efecto difuminado a todo su alrededor</a:t>
            </a:r>
          </a:p>
          <a:p>
            <a:endParaRPr lang="es-E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La palabra clave </a:t>
            </a:r>
            <a:r>
              <a:rPr lang="es-ES" sz="1200" kern="1200" dirty="0" err="1" smtClean="0">
                <a:solidFill>
                  <a:schemeClr val="tx1"/>
                </a:solidFill>
                <a:effectLst/>
                <a:latin typeface="+mn-lt"/>
                <a:ea typeface="+mn-ea"/>
                <a:cs typeface="+mn-cs"/>
              </a:rPr>
              <a:t>inset</a:t>
            </a:r>
            <a:r>
              <a:rPr lang="es-ES" sz="1200" kern="1200" dirty="0" smtClean="0">
                <a:solidFill>
                  <a:schemeClr val="tx1"/>
                </a:solidFill>
                <a:effectLst/>
                <a:latin typeface="+mn-lt"/>
                <a:ea typeface="+mn-ea"/>
                <a:cs typeface="+mn-cs"/>
              </a:rPr>
              <a:t> convierte a la sombra externa en una sombra interna, lo cual provee un efecto de profundidad al elemento afectado</a:t>
            </a: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51</a:t>
            </a:fld>
            <a:endParaRPr lang="es-ES">
              <a:solidFill>
                <a:prstClr val="black"/>
              </a:solidFill>
            </a:endParaRPr>
          </a:p>
        </p:txBody>
      </p:sp>
    </p:spTree>
    <p:extLst>
      <p:ext uri="{BB962C8B-B14F-4D97-AF65-F5344CB8AC3E}">
        <p14:creationId xmlns:p14="http://schemas.microsoft.com/office/powerpoint/2010/main" val="1380902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Imagen tomada de HTML5 y CSS2, por Alexandra García Milán</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a:t>
            </a:fld>
            <a:endParaRPr lang="es-ES"/>
          </a:p>
        </p:txBody>
      </p:sp>
    </p:spTree>
    <p:extLst>
      <p:ext uri="{BB962C8B-B14F-4D97-AF65-F5344CB8AC3E}">
        <p14:creationId xmlns:p14="http://schemas.microsoft.com/office/powerpoint/2010/main" val="351043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a:t>
            </a:r>
            <a:r>
              <a:rPr lang="es-ES" dirty="0" err="1" smtClean="0"/>
              <a:t>Curso_Web</a:t>
            </a:r>
            <a:r>
              <a:rPr lang="es-ES" dirty="0" smtClean="0"/>
              <a:t>/HTML/11.Cajas_Textos/Sample_06.Esquinas_2.html</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55</a:t>
            </a:fld>
            <a:endParaRPr lang="es-ES">
              <a:solidFill>
                <a:prstClr val="black"/>
              </a:solidFill>
            </a:endParaRPr>
          </a:p>
        </p:txBody>
      </p:sp>
    </p:spTree>
    <p:extLst>
      <p:ext uri="{BB962C8B-B14F-4D97-AF65-F5344CB8AC3E}">
        <p14:creationId xmlns:p14="http://schemas.microsoft.com/office/powerpoint/2010/main" val="1292089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58</a:t>
            </a:fld>
            <a:endParaRPr lang="es-ES"/>
          </a:p>
        </p:txBody>
      </p:sp>
    </p:spTree>
    <p:extLst>
      <p:ext uri="{BB962C8B-B14F-4D97-AF65-F5344CB8AC3E}">
        <p14:creationId xmlns:p14="http://schemas.microsoft.com/office/powerpoint/2010/main" val="1177435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63</a:t>
            </a:fld>
            <a:endParaRPr lang="es-ES">
              <a:solidFill>
                <a:prstClr val="black"/>
              </a:solidFill>
            </a:endParaRPr>
          </a:p>
        </p:txBody>
      </p:sp>
    </p:spTree>
    <p:extLst>
      <p:ext uri="{BB962C8B-B14F-4D97-AF65-F5344CB8AC3E}">
        <p14:creationId xmlns:p14="http://schemas.microsoft.com/office/powerpoint/2010/main" val="1497601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65</a:t>
            </a:fld>
            <a:endParaRPr lang="es-ES">
              <a:solidFill>
                <a:prstClr val="black"/>
              </a:solidFill>
            </a:endParaRPr>
          </a:p>
        </p:txBody>
      </p:sp>
    </p:spTree>
    <p:extLst>
      <p:ext uri="{BB962C8B-B14F-4D97-AF65-F5344CB8AC3E}">
        <p14:creationId xmlns:p14="http://schemas.microsoft.com/office/powerpoint/2010/main" val="320740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 no todos los navegadores lo soportan suele indicarse </a:t>
            </a:r>
            <a:r>
              <a:rPr lang="es-ES" dirty="0" err="1" smtClean="0"/>
              <a:t>junrto</a:t>
            </a:r>
            <a:r>
              <a:rPr lang="es-ES" baseline="0" dirty="0" smtClean="0"/>
              <a:t> con otra forma de notación</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66</a:t>
            </a:fld>
            <a:endParaRPr lang="es-ES">
              <a:solidFill>
                <a:prstClr val="black"/>
              </a:solidFill>
            </a:endParaRPr>
          </a:p>
        </p:txBody>
      </p:sp>
    </p:spTree>
    <p:extLst>
      <p:ext uri="{BB962C8B-B14F-4D97-AF65-F5344CB8AC3E}">
        <p14:creationId xmlns:p14="http://schemas.microsoft.com/office/powerpoint/2010/main" val="3773024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Estamos utilizando </a:t>
            </a:r>
            <a:r>
              <a:rPr lang="es-ES" dirty="0" err="1" smtClean="0"/>
              <a:t>background</a:t>
            </a:r>
            <a:r>
              <a:rPr lang="es-ES" dirty="0" smtClean="0"/>
              <a:t>, que además de los gradientes permite indicar de forma resumida la mayoría de las propiedades del fondo:</a:t>
            </a:r>
          </a:p>
          <a:p>
            <a:r>
              <a:rPr lang="en-US" sz="1200" b="0" i="0" kern="1200" dirty="0" smtClean="0">
                <a:solidFill>
                  <a:schemeClr val="tx1"/>
                </a:solidFill>
                <a:effectLst/>
                <a:latin typeface="+mn-lt"/>
                <a:ea typeface="+mn-ea"/>
                <a:cs typeface="+mn-cs"/>
              </a:rPr>
              <a:t>background-color, </a:t>
            </a:r>
          </a:p>
          <a:p>
            <a:r>
              <a:rPr lang="en-US" sz="1200" b="0" i="0" kern="1200" dirty="0" smtClean="0">
                <a:solidFill>
                  <a:schemeClr val="tx1"/>
                </a:solidFill>
                <a:effectLst/>
                <a:latin typeface="+mn-lt"/>
                <a:ea typeface="+mn-ea"/>
                <a:cs typeface="+mn-cs"/>
              </a:rPr>
              <a:t>background-position, </a:t>
            </a:r>
          </a:p>
          <a:p>
            <a:r>
              <a:rPr lang="en-US" sz="1200" b="0" i="0" kern="1200" dirty="0" smtClean="0">
                <a:solidFill>
                  <a:schemeClr val="tx1"/>
                </a:solidFill>
                <a:effectLst/>
                <a:latin typeface="+mn-lt"/>
                <a:ea typeface="+mn-ea"/>
                <a:cs typeface="+mn-cs"/>
              </a:rPr>
              <a:t>background-size, </a:t>
            </a:r>
          </a:p>
          <a:p>
            <a:r>
              <a:rPr lang="en-US" sz="1200" b="0" i="0" kern="1200" dirty="0" smtClean="0">
                <a:solidFill>
                  <a:schemeClr val="tx1"/>
                </a:solidFill>
                <a:effectLst/>
                <a:latin typeface="+mn-lt"/>
                <a:ea typeface="+mn-ea"/>
                <a:cs typeface="+mn-cs"/>
              </a:rPr>
              <a:t>background-repeat, </a:t>
            </a:r>
          </a:p>
          <a:p>
            <a:r>
              <a:rPr lang="en-US" sz="1200" b="0" i="0" kern="1200" dirty="0" smtClean="0">
                <a:solidFill>
                  <a:schemeClr val="tx1"/>
                </a:solidFill>
                <a:effectLst/>
                <a:latin typeface="+mn-lt"/>
                <a:ea typeface="+mn-ea"/>
                <a:cs typeface="+mn-cs"/>
              </a:rPr>
              <a:t>background-origin, </a:t>
            </a:r>
          </a:p>
          <a:p>
            <a:r>
              <a:rPr lang="en-US" sz="1200" b="0" i="0" kern="1200" dirty="0" smtClean="0">
                <a:solidFill>
                  <a:schemeClr val="tx1"/>
                </a:solidFill>
                <a:effectLst/>
                <a:latin typeface="+mn-lt"/>
                <a:ea typeface="+mn-ea"/>
                <a:cs typeface="+mn-cs"/>
              </a:rPr>
              <a:t>background-clip, </a:t>
            </a:r>
          </a:p>
          <a:p>
            <a:r>
              <a:rPr lang="en-US" sz="1200" b="0" i="0" kern="1200" dirty="0" smtClean="0">
                <a:solidFill>
                  <a:schemeClr val="tx1"/>
                </a:solidFill>
                <a:effectLst/>
                <a:latin typeface="+mn-lt"/>
                <a:ea typeface="+mn-ea"/>
                <a:cs typeface="+mn-cs"/>
              </a:rPr>
              <a:t>background-attachment, y </a:t>
            </a:r>
          </a:p>
          <a:p>
            <a:r>
              <a:rPr lang="en-US" sz="1200" b="0" i="0" kern="1200" dirty="0" smtClean="0">
                <a:solidFill>
                  <a:schemeClr val="tx1"/>
                </a:solidFill>
                <a:effectLst/>
                <a:latin typeface="+mn-lt"/>
                <a:ea typeface="+mn-ea"/>
                <a:cs typeface="+mn-cs"/>
              </a:rPr>
              <a:t>background-image.</a:t>
            </a:r>
            <a:endParaRPr lang="es-ES" dirty="0" smtClean="0"/>
          </a:p>
          <a:p>
            <a:endParaRPr lang="es-ES" dirty="0" smtClean="0"/>
          </a:p>
          <a:p>
            <a:r>
              <a:rPr lang="es-ES" dirty="0" smtClean="0"/>
              <a:t>Volveremos</a:t>
            </a:r>
            <a:r>
              <a:rPr lang="es-ES" baseline="0" dirty="0" smtClean="0"/>
              <a:t> a ello al ver las imágenes como fondos</a:t>
            </a:r>
            <a:endParaRPr lang="es-ES"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68</a:t>
            </a:fld>
            <a:endParaRPr lang="es-ES">
              <a:solidFill>
                <a:prstClr val="black"/>
              </a:solidFill>
            </a:endParaRPr>
          </a:p>
        </p:txBody>
      </p:sp>
    </p:spTree>
    <p:extLst>
      <p:ext uri="{BB962C8B-B14F-4D97-AF65-F5344CB8AC3E}">
        <p14:creationId xmlns:p14="http://schemas.microsoft.com/office/powerpoint/2010/main" val="1837125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background</a:t>
            </a:r>
            <a:r>
              <a:rPr lang="es-ES" dirty="0" smtClean="0"/>
              <a:t>-clip</a:t>
            </a:r>
          </a:p>
          <a:p>
            <a:r>
              <a:rPr lang="es-ES" dirty="0" err="1" smtClean="0"/>
              <a:t>background-origin</a:t>
            </a:r>
            <a:endParaRPr lang="es-ES" dirty="0" smtClean="0"/>
          </a:p>
          <a:p>
            <a:r>
              <a:rPr lang="es-ES" dirty="0" err="1" smtClean="0"/>
              <a:t>background-size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69</a:t>
            </a:fld>
            <a:endParaRPr lang="es-ES">
              <a:solidFill>
                <a:prstClr val="black"/>
              </a:solidFill>
            </a:endParaRPr>
          </a:p>
        </p:txBody>
      </p:sp>
    </p:spTree>
    <p:extLst>
      <p:ext uri="{BB962C8B-B14F-4D97-AF65-F5344CB8AC3E}">
        <p14:creationId xmlns:p14="http://schemas.microsoft.com/office/powerpoint/2010/main" val="4203519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Estamos utilizando </a:t>
            </a:r>
            <a:r>
              <a:rPr lang="es-ES" dirty="0" err="1" smtClean="0"/>
              <a:t>background</a:t>
            </a:r>
            <a:r>
              <a:rPr lang="es-ES" dirty="0" smtClean="0"/>
              <a:t>, que además de los gradientes permite indicar de forma resumida la mayoría de las propiedades del fondo:</a:t>
            </a:r>
          </a:p>
          <a:p>
            <a:r>
              <a:rPr lang="en-US" sz="1200" b="0" i="0" kern="1200" dirty="0" smtClean="0">
                <a:solidFill>
                  <a:schemeClr val="tx1"/>
                </a:solidFill>
                <a:effectLst/>
                <a:latin typeface="+mn-lt"/>
                <a:ea typeface="+mn-ea"/>
                <a:cs typeface="+mn-cs"/>
              </a:rPr>
              <a:t>background-color, </a:t>
            </a:r>
          </a:p>
          <a:p>
            <a:r>
              <a:rPr lang="en-US" sz="1200" b="0" i="0" kern="1200" dirty="0" smtClean="0">
                <a:solidFill>
                  <a:schemeClr val="tx1"/>
                </a:solidFill>
                <a:effectLst/>
                <a:latin typeface="+mn-lt"/>
                <a:ea typeface="+mn-ea"/>
                <a:cs typeface="+mn-cs"/>
              </a:rPr>
              <a:t>background-position, </a:t>
            </a:r>
          </a:p>
          <a:p>
            <a:r>
              <a:rPr lang="en-US" sz="1200" b="0" i="0" kern="1200" dirty="0" smtClean="0">
                <a:solidFill>
                  <a:schemeClr val="tx1"/>
                </a:solidFill>
                <a:effectLst/>
                <a:latin typeface="+mn-lt"/>
                <a:ea typeface="+mn-ea"/>
                <a:cs typeface="+mn-cs"/>
              </a:rPr>
              <a:t>background-size, </a:t>
            </a:r>
          </a:p>
          <a:p>
            <a:r>
              <a:rPr lang="en-US" sz="1200" b="0" i="0" kern="1200" dirty="0" smtClean="0">
                <a:solidFill>
                  <a:schemeClr val="tx1"/>
                </a:solidFill>
                <a:effectLst/>
                <a:latin typeface="+mn-lt"/>
                <a:ea typeface="+mn-ea"/>
                <a:cs typeface="+mn-cs"/>
              </a:rPr>
              <a:t>background-repeat, </a:t>
            </a:r>
          </a:p>
          <a:p>
            <a:r>
              <a:rPr lang="en-US" sz="1200" b="0" i="0" kern="1200" dirty="0" smtClean="0">
                <a:solidFill>
                  <a:schemeClr val="tx1"/>
                </a:solidFill>
                <a:effectLst/>
                <a:latin typeface="+mn-lt"/>
                <a:ea typeface="+mn-ea"/>
                <a:cs typeface="+mn-cs"/>
              </a:rPr>
              <a:t>background-origin, </a:t>
            </a:r>
          </a:p>
          <a:p>
            <a:r>
              <a:rPr lang="en-US" sz="1200" b="0" i="0" kern="1200" dirty="0" smtClean="0">
                <a:solidFill>
                  <a:schemeClr val="tx1"/>
                </a:solidFill>
                <a:effectLst/>
                <a:latin typeface="+mn-lt"/>
                <a:ea typeface="+mn-ea"/>
                <a:cs typeface="+mn-cs"/>
              </a:rPr>
              <a:t>background-clip, </a:t>
            </a:r>
          </a:p>
          <a:p>
            <a:r>
              <a:rPr lang="en-US" sz="1200" b="0" i="0" kern="1200" dirty="0" smtClean="0">
                <a:solidFill>
                  <a:schemeClr val="tx1"/>
                </a:solidFill>
                <a:effectLst/>
                <a:latin typeface="+mn-lt"/>
                <a:ea typeface="+mn-ea"/>
                <a:cs typeface="+mn-cs"/>
              </a:rPr>
              <a:t>background-attachment, y </a:t>
            </a:r>
          </a:p>
          <a:p>
            <a:r>
              <a:rPr lang="en-US" sz="1200" b="0" i="0" kern="1200" dirty="0" smtClean="0">
                <a:solidFill>
                  <a:schemeClr val="tx1"/>
                </a:solidFill>
                <a:effectLst/>
                <a:latin typeface="+mn-lt"/>
                <a:ea typeface="+mn-ea"/>
                <a:cs typeface="+mn-cs"/>
              </a:rPr>
              <a:t>background-image.</a:t>
            </a:r>
            <a:endParaRPr lang="es-ES" dirty="0" smtClean="0"/>
          </a:p>
          <a:p>
            <a:endParaRPr lang="es-ES" dirty="0" smtClean="0"/>
          </a:p>
          <a:p>
            <a:r>
              <a:rPr lang="es-ES" dirty="0" smtClean="0"/>
              <a:t>Volveremos</a:t>
            </a:r>
            <a:r>
              <a:rPr lang="es-ES" baseline="0" dirty="0" smtClean="0"/>
              <a:t> a ello al ver las imágenes como fondos</a:t>
            </a:r>
            <a:endParaRPr lang="es-ES"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70</a:t>
            </a:fld>
            <a:endParaRPr lang="es-ES">
              <a:solidFill>
                <a:prstClr val="black"/>
              </a:solidFill>
            </a:endParaRPr>
          </a:p>
        </p:txBody>
      </p:sp>
    </p:spTree>
    <p:extLst>
      <p:ext uri="{BB962C8B-B14F-4D97-AF65-F5344CB8AC3E}">
        <p14:creationId xmlns:p14="http://schemas.microsoft.com/office/powerpoint/2010/main" val="14340409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71</a:t>
            </a:fld>
            <a:endParaRPr lang="es-ES">
              <a:solidFill>
                <a:prstClr val="black"/>
              </a:solidFill>
            </a:endParaRPr>
          </a:p>
        </p:txBody>
      </p:sp>
    </p:spTree>
    <p:extLst>
      <p:ext uri="{BB962C8B-B14F-4D97-AF65-F5344CB8AC3E}">
        <p14:creationId xmlns:p14="http://schemas.microsoft.com/office/powerpoint/2010/main" val="2435865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72</a:t>
            </a:fld>
            <a:endParaRPr lang="es-ES">
              <a:solidFill>
                <a:prstClr val="black"/>
              </a:solidFill>
            </a:endParaRPr>
          </a:p>
        </p:txBody>
      </p:sp>
    </p:spTree>
    <p:extLst>
      <p:ext uri="{BB962C8B-B14F-4D97-AF65-F5344CB8AC3E}">
        <p14:creationId xmlns:p14="http://schemas.microsoft.com/office/powerpoint/2010/main" val="218991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realidad la solución no es tan radical,</a:t>
            </a:r>
            <a:r>
              <a:rPr lang="es-ES" baseline="0" dirty="0" smtClean="0"/>
              <a:t> sino que admite soluciones intermedias: los estilos como atributo y los estilos embebidos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6</a:t>
            </a:fld>
            <a:endParaRPr lang="es-ES"/>
          </a:p>
        </p:txBody>
      </p:sp>
    </p:spTree>
    <p:extLst>
      <p:ext uri="{BB962C8B-B14F-4D97-AF65-F5344CB8AC3E}">
        <p14:creationId xmlns:p14="http://schemas.microsoft.com/office/powerpoint/2010/main" val="2679902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smtClean="0">
                <a:solidFill>
                  <a:schemeClr val="tx1"/>
                </a:solidFill>
                <a:latin typeface="+mn-lt"/>
                <a:ea typeface="+mn-ea"/>
                <a:cs typeface="+mn-cs"/>
              </a:rPr>
              <a:t>http://dev.w3.org/csswg/css-backgrounds/</a:t>
            </a:r>
          </a:p>
          <a:p>
            <a:endParaRPr lang="es-ES" dirty="0" smtClean="0"/>
          </a:p>
          <a:p>
            <a:r>
              <a:rPr lang="es-ES" dirty="0" smtClean="0"/>
              <a:t>CSS3-Generator - http://css3generator.com/</a:t>
            </a:r>
          </a:p>
          <a:p>
            <a:endParaRPr lang="es-ES" dirty="0" smtClean="0"/>
          </a:p>
          <a:p>
            <a:r>
              <a:rPr lang="es-ES" dirty="0" smtClean="0"/>
              <a:t>CSS3-Gradient-Generator http://gradients.glrzad.com/</a:t>
            </a:r>
          </a:p>
          <a:p>
            <a:endParaRPr lang="es-ES" dirty="0" smtClean="0"/>
          </a:p>
          <a:p>
            <a:r>
              <a:rPr lang="es-ES" dirty="0" smtClean="0"/>
              <a:t>{CSS}-Portal-C-on-line-</a:t>
            </a:r>
            <a:r>
              <a:rPr lang="es-ES" dirty="0" err="1" smtClean="0"/>
              <a:t>generator</a:t>
            </a:r>
            <a:r>
              <a:rPr lang="es-ES" dirty="0" smtClean="0"/>
              <a:t> http://www.cssportal.com/css3-rounded-corner/</a:t>
            </a:r>
          </a:p>
          <a:p>
            <a:endParaRPr lang="es-ES" dirty="0" smtClean="0"/>
          </a:p>
          <a:p>
            <a:r>
              <a:rPr lang="es-ES" dirty="0" smtClean="0"/>
              <a:t>CSS3.com http://www.css3.com</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74</a:t>
            </a:fld>
            <a:endParaRPr lang="es-ES">
              <a:solidFill>
                <a:prstClr val="black"/>
              </a:solidFill>
            </a:endParaRPr>
          </a:p>
        </p:txBody>
      </p:sp>
    </p:spTree>
    <p:extLst>
      <p:ext uri="{BB962C8B-B14F-4D97-AF65-F5344CB8AC3E}">
        <p14:creationId xmlns:p14="http://schemas.microsoft.com/office/powerpoint/2010/main" val="4234145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Normalmente se acompaña la imagen de</a:t>
            </a:r>
            <a:r>
              <a:rPr lang="es-ES" baseline="0" dirty="0" smtClean="0"/>
              <a:t> fondo de un color de tono similar, por si surge algún problema al cargar la imagen.</a:t>
            </a:r>
          </a:p>
          <a:p>
            <a:endParaRPr lang="es-ES" baseline="0" dirty="0" smtClean="0"/>
          </a:p>
          <a:p>
            <a:r>
              <a:rPr lang="es-ES" baseline="0" dirty="0" smtClean="0"/>
              <a:t>Disponibilidad on-line de gran cantidad de texturas de fondo</a:t>
            </a:r>
          </a:p>
          <a:p>
            <a:endParaRPr lang="es-ES" baseline="0" dirty="0" smtClean="0"/>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75</a:t>
            </a:fld>
            <a:endParaRPr lang="es-ES">
              <a:solidFill>
                <a:prstClr val="black"/>
              </a:solidFill>
            </a:endParaRPr>
          </a:p>
        </p:txBody>
      </p:sp>
    </p:spTree>
    <p:extLst>
      <p:ext uri="{BB962C8B-B14F-4D97-AF65-F5344CB8AC3E}">
        <p14:creationId xmlns:p14="http://schemas.microsoft.com/office/powerpoint/2010/main" val="452690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err="1" smtClean="0">
                <a:solidFill>
                  <a:schemeClr val="lt1"/>
                </a:solidFill>
              </a:rPr>
              <a:t>background-size</a:t>
            </a:r>
            <a:r>
              <a:rPr lang="es-ES" b="1" dirty="0" smtClean="0">
                <a:solidFill>
                  <a:schemeClr val="lt1"/>
                </a:solidFill>
              </a:rPr>
              <a:t>: </a:t>
            </a:r>
            <a:r>
              <a:rPr lang="es-ES" b="1" dirty="0" err="1" smtClean="0">
                <a:solidFill>
                  <a:schemeClr val="lt1"/>
                </a:solidFill>
              </a:rPr>
              <a:t>cover</a:t>
            </a:r>
            <a:r>
              <a:rPr lang="es-ES" b="1" dirty="0" smtClean="0">
                <a:solidFill>
                  <a:schemeClr val="lt1"/>
                </a:solidFill>
              </a:rPr>
              <a:t>: </a:t>
            </a:r>
            <a:r>
              <a:rPr lang="en-US" sz="1200" b="0" i="0" kern="1200" dirty="0" smtClean="0">
                <a:solidFill>
                  <a:schemeClr val="tx1"/>
                </a:solidFill>
                <a:effectLst/>
                <a:latin typeface="+mn-lt"/>
                <a:ea typeface="+mn-ea"/>
                <a:cs typeface="+mn-cs"/>
              </a:rPr>
              <a:t>Scale the background image to be as large as possible so that the background area is completely covered by the background image. Some parts of the background image may not be in view within the background positioning area</a:t>
            </a:r>
            <a:endParaRPr lang="es-ES" b="1" dirty="0" smtClean="0">
              <a:solidFill>
                <a:schemeClr val="lt1"/>
              </a:solidFill>
            </a:endParaRPr>
          </a:p>
          <a:p>
            <a:r>
              <a:rPr lang="es-ES" b="1" dirty="0" err="1" smtClean="0">
                <a:solidFill>
                  <a:schemeClr val="lt1"/>
                </a:solidFill>
              </a:rPr>
              <a:t>background-size</a:t>
            </a:r>
            <a:r>
              <a:rPr lang="es-ES" b="1" dirty="0" smtClean="0">
                <a:solidFill>
                  <a:schemeClr val="lt1"/>
                </a:solidFill>
              </a:rPr>
              <a:t>: </a:t>
            </a:r>
            <a:r>
              <a:rPr lang="es-ES" b="1" dirty="0" err="1" smtClean="0">
                <a:solidFill>
                  <a:schemeClr val="lt1"/>
                </a:solidFill>
              </a:rPr>
              <a:t>contain</a:t>
            </a:r>
            <a:r>
              <a:rPr lang="es-ES" b="1" dirty="0" smtClean="0">
                <a:solidFill>
                  <a:schemeClr val="lt1"/>
                </a:solidFill>
              </a:rPr>
              <a:t>: </a:t>
            </a:r>
            <a:r>
              <a:rPr lang="en-US" sz="1200" b="0" i="0" kern="1200" dirty="0" smtClean="0">
                <a:solidFill>
                  <a:schemeClr val="tx1"/>
                </a:solidFill>
                <a:effectLst/>
                <a:latin typeface="+mn-lt"/>
                <a:ea typeface="+mn-ea"/>
                <a:cs typeface="+mn-cs"/>
              </a:rPr>
              <a:t>Scale the image to the largest size such that both its width and its height can fit inside the content area</a:t>
            </a:r>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77</a:t>
            </a:fld>
            <a:endParaRPr lang="es-ES">
              <a:solidFill>
                <a:prstClr val="black"/>
              </a:solidFill>
            </a:endParaRPr>
          </a:p>
        </p:txBody>
      </p:sp>
    </p:spTree>
    <p:extLst>
      <p:ext uri="{BB962C8B-B14F-4D97-AF65-F5344CB8AC3E}">
        <p14:creationId xmlns:p14="http://schemas.microsoft.com/office/powerpoint/2010/main" val="795449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78</a:t>
            </a:fld>
            <a:endParaRPr lang="es-ES">
              <a:solidFill>
                <a:prstClr val="black"/>
              </a:solidFill>
            </a:endParaRPr>
          </a:p>
        </p:txBody>
      </p:sp>
    </p:spTree>
    <p:extLst>
      <p:ext uri="{BB962C8B-B14F-4D97-AF65-F5344CB8AC3E}">
        <p14:creationId xmlns:p14="http://schemas.microsoft.com/office/powerpoint/2010/main" val="3276395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smtClean="0"/>
          </a:p>
          <a:p>
            <a:pPr>
              <a:tabLst>
                <a:tab pos="449263" algn="l"/>
                <a:tab pos="1611313" algn="l"/>
              </a:tabLst>
            </a:pPr>
            <a:r>
              <a:rPr lang="es-ES" dirty="0" smtClean="0"/>
              <a:t>div {</a:t>
            </a:r>
            <a:r>
              <a:rPr lang="es-ES" dirty="0" err="1" smtClean="0"/>
              <a:t>background</a:t>
            </a:r>
            <a:r>
              <a:rPr lang="es-ES" dirty="0" smtClean="0"/>
              <a:t>: </a:t>
            </a:r>
            <a:r>
              <a:rPr lang="es-ES" dirty="0" err="1" smtClean="0"/>
              <a:t>url</a:t>
            </a:r>
            <a:r>
              <a:rPr lang="es-ES" dirty="0" smtClean="0"/>
              <a:t>(</a:t>
            </a:r>
            <a:r>
              <a:rPr lang="es-ES" dirty="0" err="1" smtClean="0"/>
              <a:t>images</a:t>
            </a:r>
            <a:r>
              <a:rPr lang="es-ES" dirty="0" smtClean="0"/>
              <a:t>/f01.png) </a:t>
            </a:r>
            <a:r>
              <a:rPr lang="es-ES" dirty="0" err="1" smtClean="0"/>
              <a:t>left</a:t>
            </a:r>
            <a:r>
              <a:rPr lang="es-ES" dirty="0" smtClean="0"/>
              <a:t> </a:t>
            </a:r>
            <a:r>
              <a:rPr lang="es-ES" dirty="0" err="1" smtClean="0"/>
              <a:t>bottom</a:t>
            </a:r>
            <a:r>
              <a:rPr lang="es-ES" dirty="0" smtClean="0"/>
              <a:t> </a:t>
            </a:r>
            <a:r>
              <a:rPr lang="es-ES" dirty="0" err="1" smtClean="0"/>
              <a:t>repeat</a:t>
            </a:r>
            <a:r>
              <a:rPr lang="es-ES" dirty="0" smtClean="0"/>
              <a:t>-x, </a:t>
            </a:r>
          </a:p>
          <a:p>
            <a:pPr>
              <a:tabLst>
                <a:tab pos="449263" algn="l"/>
                <a:tab pos="1611313" algn="l"/>
              </a:tabLst>
            </a:pPr>
            <a:r>
              <a:rPr lang="es-ES" dirty="0" smtClean="0"/>
              <a:t>		</a:t>
            </a:r>
            <a:r>
              <a:rPr lang="es-ES" dirty="0" err="1" smtClean="0"/>
              <a:t>url</a:t>
            </a:r>
            <a:r>
              <a:rPr lang="es-ES" dirty="0" smtClean="0"/>
              <a:t>(</a:t>
            </a:r>
            <a:r>
              <a:rPr lang="es-ES" dirty="0" err="1" smtClean="0"/>
              <a:t>images</a:t>
            </a:r>
            <a:r>
              <a:rPr lang="es-ES" dirty="0" smtClean="0"/>
              <a:t>/f02.png) </a:t>
            </a:r>
            <a:r>
              <a:rPr lang="es-ES" dirty="0" err="1" smtClean="0"/>
              <a:t>left</a:t>
            </a:r>
            <a:r>
              <a:rPr lang="es-ES" dirty="0" smtClean="0"/>
              <a:t> </a:t>
            </a:r>
            <a:r>
              <a:rPr lang="es-ES" dirty="0" err="1" smtClean="0"/>
              <a:t>bottom</a:t>
            </a:r>
            <a:r>
              <a:rPr lang="es-ES" dirty="0" smtClean="0"/>
              <a:t> no-</a:t>
            </a:r>
            <a:r>
              <a:rPr lang="es-ES" dirty="0" err="1" smtClean="0"/>
              <a:t>repeat</a:t>
            </a:r>
            <a:r>
              <a:rPr lang="es-ES" dirty="0" smtClean="0"/>
              <a:t>, </a:t>
            </a:r>
          </a:p>
          <a:p>
            <a:pPr>
              <a:tabLst>
                <a:tab pos="449263" algn="l"/>
                <a:tab pos="1611313" algn="l"/>
              </a:tabLst>
            </a:pPr>
            <a:r>
              <a:rPr lang="es-ES" dirty="0" smtClean="0"/>
              <a:t>		</a:t>
            </a:r>
            <a:r>
              <a:rPr lang="es-ES" dirty="0" err="1" smtClean="0"/>
              <a:t>url</a:t>
            </a:r>
            <a:r>
              <a:rPr lang="es-ES" dirty="0" smtClean="0"/>
              <a:t>(</a:t>
            </a:r>
            <a:r>
              <a:rPr lang="es-ES" dirty="0" err="1" smtClean="0"/>
              <a:t>images</a:t>
            </a:r>
            <a:r>
              <a:rPr lang="es-ES" dirty="0" smtClean="0"/>
              <a:t>/f03.png) </a:t>
            </a:r>
            <a:r>
              <a:rPr lang="es-ES" dirty="0" err="1" smtClean="0"/>
              <a:t>left</a:t>
            </a:r>
            <a:r>
              <a:rPr lang="es-ES" dirty="0" smtClean="0"/>
              <a:t> top </a:t>
            </a:r>
            <a:r>
              <a:rPr lang="es-ES" dirty="0" err="1" smtClean="0"/>
              <a:t>repeat</a:t>
            </a:r>
            <a:r>
              <a:rPr lang="es-ES" dirty="0" smtClean="0"/>
              <a:t>-x;</a:t>
            </a:r>
          </a:p>
          <a:p>
            <a:pPr>
              <a:tabLst>
                <a:tab pos="449263" algn="l"/>
                <a:tab pos="1611313" algn="l"/>
              </a:tabLst>
            </a:pPr>
            <a:r>
              <a:rPr lang="es-ES" dirty="0" smtClean="0"/>
              <a:t>	</a:t>
            </a:r>
            <a:r>
              <a:rPr lang="es-ES" dirty="0" err="1" smtClean="0"/>
              <a:t>background</a:t>
            </a:r>
            <a:r>
              <a:rPr lang="es-ES" dirty="0" smtClean="0"/>
              <a:t>-color: #a4d3ff;}</a:t>
            </a:r>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80</a:t>
            </a:fld>
            <a:endParaRPr lang="es-ES">
              <a:solidFill>
                <a:prstClr val="black"/>
              </a:solidFill>
            </a:endParaRPr>
          </a:p>
        </p:txBody>
      </p:sp>
    </p:spTree>
    <p:extLst>
      <p:ext uri="{BB962C8B-B14F-4D97-AF65-F5344CB8AC3E}">
        <p14:creationId xmlns:p14="http://schemas.microsoft.com/office/powerpoint/2010/main" val="3372194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Adelanta la idea que aplicaremos a las imágenes de fondo</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84</a:t>
            </a:fld>
            <a:endParaRPr lang="es-ES">
              <a:solidFill>
                <a:prstClr val="black"/>
              </a:solidFill>
            </a:endParaRPr>
          </a:p>
        </p:txBody>
      </p:sp>
    </p:spTree>
    <p:extLst>
      <p:ext uri="{BB962C8B-B14F-4D97-AF65-F5344CB8AC3E}">
        <p14:creationId xmlns:p14="http://schemas.microsoft.com/office/powerpoint/2010/main" val="2431432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Se utilizan también como fuente de elementos animados al desarrollar videojuegos.</a:t>
            </a:r>
          </a:p>
          <a:p>
            <a:endParaRPr lang="es-ES" baseline="0" dirty="0" smtClean="0"/>
          </a:p>
          <a:p>
            <a:r>
              <a:rPr lang="es-ES" baseline="0" dirty="0" smtClean="0"/>
              <a:t>Tomado de http://technicallyeasy.net/2010/07/speed-up-your-web-site-by-using-css-sprites/</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85</a:t>
            </a:fld>
            <a:endParaRPr lang="es-ES"/>
          </a:p>
        </p:txBody>
      </p:sp>
    </p:spTree>
    <p:extLst>
      <p:ext uri="{BB962C8B-B14F-4D97-AF65-F5344CB8AC3E}">
        <p14:creationId xmlns:p14="http://schemas.microsoft.com/office/powerpoint/2010/main" val="3133135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Tomado de http://www.lightninghammer.com/fast-css-rollover-images-with-css-sprites</a:t>
            </a:r>
          </a:p>
          <a:p>
            <a:endParaRPr lang="es-ES" baseline="0" dirty="0" smtClean="0"/>
          </a:p>
          <a:p>
            <a:endParaRPr lang="es-ES" baseline="0"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86</a:t>
            </a:fld>
            <a:endParaRPr lang="es-ES"/>
          </a:p>
        </p:txBody>
      </p:sp>
    </p:spTree>
    <p:extLst>
      <p:ext uri="{BB962C8B-B14F-4D97-AF65-F5344CB8AC3E}">
        <p14:creationId xmlns:p14="http://schemas.microsoft.com/office/powerpoint/2010/main" val="3824389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88</a:t>
            </a:fld>
            <a:endParaRPr lang="es-ES">
              <a:solidFill>
                <a:prstClr val="black"/>
              </a:solidFill>
            </a:endParaRPr>
          </a:p>
        </p:txBody>
      </p:sp>
    </p:spTree>
    <p:extLst>
      <p:ext uri="{BB962C8B-B14F-4D97-AF65-F5344CB8AC3E}">
        <p14:creationId xmlns:p14="http://schemas.microsoft.com/office/powerpoint/2010/main" val="11824295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89</a:t>
            </a:fld>
            <a:endParaRPr lang="es-ES">
              <a:solidFill>
                <a:prstClr val="black"/>
              </a:solidFill>
            </a:endParaRPr>
          </a:p>
        </p:txBody>
      </p:sp>
    </p:spTree>
    <p:extLst>
      <p:ext uri="{BB962C8B-B14F-4D97-AF65-F5344CB8AC3E}">
        <p14:creationId xmlns:p14="http://schemas.microsoft.com/office/powerpoint/2010/main" val="3707175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10</a:t>
            </a:fld>
            <a:endParaRPr lang="es-ES">
              <a:solidFill>
                <a:prstClr val="black"/>
              </a:solidFill>
            </a:endParaRPr>
          </a:p>
        </p:txBody>
      </p:sp>
    </p:spTree>
    <p:extLst>
      <p:ext uri="{BB962C8B-B14F-4D97-AF65-F5344CB8AC3E}">
        <p14:creationId xmlns:p14="http://schemas.microsoft.com/office/powerpoint/2010/main" val="3754860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90</a:t>
            </a:fld>
            <a:endParaRPr lang="es-ES">
              <a:solidFill>
                <a:prstClr val="black"/>
              </a:solidFill>
            </a:endParaRPr>
          </a:p>
        </p:txBody>
      </p:sp>
    </p:spTree>
    <p:extLst>
      <p:ext uri="{BB962C8B-B14F-4D97-AF65-F5344CB8AC3E}">
        <p14:creationId xmlns:p14="http://schemas.microsoft.com/office/powerpoint/2010/main" val="107965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92</a:t>
            </a:fld>
            <a:endParaRPr lang="es-ES">
              <a:solidFill>
                <a:prstClr val="black"/>
              </a:solidFill>
            </a:endParaRPr>
          </a:p>
        </p:txBody>
      </p:sp>
    </p:spTree>
    <p:extLst>
      <p:ext uri="{BB962C8B-B14F-4D97-AF65-F5344CB8AC3E}">
        <p14:creationId xmlns:p14="http://schemas.microsoft.com/office/powerpoint/2010/main" val="2879478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94</a:t>
            </a:fld>
            <a:endParaRPr lang="es-ES">
              <a:solidFill>
                <a:prstClr val="black"/>
              </a:solidFill>
            </a:endParaRPr>
          </a:p>
        </p:txBody>
      </p:sp>
    </p:spTree>
    <p:extLst>
      <p:ext uri="{BB962C8B-B14F-4D97-AF65-F5344CB8AC3E}">
        <p14:creationId xmlns:p14="http://schemas.microsoft.com/office/powerpoint/2010/main" val="39916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96</a:t>
            </a:fld>
            <a:endParaRPr lang="es-ES">
              <a:solidFill>
                <a:prstClr val="black"/>
              </a:solidFill>
            </a:endParaRPr>
          </a:p>
        </p:txBody>
      </p:sp>
    </p:spTree>
    <p:extLst>
      <p:ext uri="{BB962C8B-B14F-4D97-AF65-F5344CB8AC3E}">
        <p14:creationId xmlns:p14="http://schemas.microsoft.com/office/powerpoint/2010/main" val="790933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smtClean="0"/>
              <a:t>Ampliacion</a:t>
            </a:r>
            <a:r>
              <a:rPr lang="en-US" dirty="0" smtClean="0"/>
              <a:t>: </a:t>
            </a:r>
          </a:p>
          <a:p>
            <a:r>
              <a:rPr lang="es-ES" sz="1200" b="0" i="0" kern="1200" dirty="0" err="1" smtClean="0">
                <a:solidFill>
                  <a:schemeClr val="tx1"/>
                </a:solidFill>
                <a:effectLst/>
                <a:latin typeface="+mn-lt"/>
                <a:ea typeface="+mn-ea"/>
                <a:cs typeface="+mn-cs"/>
              </a:rPr>
              <a:t>Learning</a:t>
            </a:r>
            <a:r>
              <a:rPr lang="es-ES" sz="1200" b="0" i="0" kern="1200" dirty="0" smtClean="0">
                <a:solidFill>
                  <a:schemeClr val="tx1"/>
                </a:solidFill>
                <a:effectLst/>
                <a:latin typeface="+mn-lt"/>
                <a:ea typeface="+mn-ea"/>
                <a:cs typeface="+mn-cs"/>
              </a:rPr>
              <a:t> Web </a:t>
            </a:r>
            <a:r>
              <a:rPr lang="es-ES" sz="1200" b="0" i="0" kern="1200" dirty="0" err="1" smtClean="0">
                <a:solidFill>
                  <a:schemeClr val="tx1"/>
                </a:solidFill>
                <a:effectLst/>
                <a:latin typeface="+mn-lt"/>
                <a:ea typeface="+mn-ea"/>
                <a:cs typeface="+mn-cs"/>
              </a:rPr>
              <a:t>Design</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Fourth</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Edition</a:t>
            </a:r>
            <a:endParaRPr lang="es-ES" sz="1200" b="0" i="0" kern="1200" dirty="0" smtClean="0">
              <a:solidFill>
                <a:schemeClr val="tx1"/>
              </a:solidFill>
              <a:effectLst/>
              <a:latin typeface="+mn-lt"/>
              <a:ea typeface="+mn-ea"/>
              <a:cs typeface="+mn-cs"/>
            </a:endParaRPr>
          </a:p>
          <a:p>
            <a:r>
              <a:rPr lang="es-ES" sz="1200" b="0" i="0" u="none" strike="noStrike" kern="1200" dirty="0" smtClean="0">
                <a:solidFill>
                  <a:schemeClr val="tx1"/>
                </a:solidFill>
                <a:effectLst/>
                <a:latin typeface="+mn-lt"/>
                <a:ea typeface="+mn-ea"/>
                <a:cs typeface="+mn-cs"/>
                <a:hlinkClick r:id="rId3" tooltip="https://en.wikipedia.org/w/index.php?search=Jennifer+Niederst+Robbins"/>
              </a:rPr>
              <a:t>Jennifer </a:t>
            </a:r>
            <a:r>
              <a:rPr lang="es-ES" sz="1200" b="0" i="0" u="none" strike="noStrike" kern="1200" dirty="0" err="1" smtClean="0">
                <a:solidFill>
                  <a:schemeClr val="tx1"/>
                </a:solidFill>
                <a:effectLst/>
                <a:latin typeface="+mn-lt"/>
                <a:ea typeface="+mn-ea"/>
                <a:cs typeface="+mn-cs"/>
                <a:hlinkClick r:id="rId3" tooltip="https://en.wikipedia.org/w/index.php?search=Jennifer+Niederst+Robbins"/>
              </a:rPr>
              <a:t>Niederst</a:t>
            </a:r>
            <a:r>
              <a:rPr lang="es-ES" sz="1200" b="0" i="0" u="none" strike="noStrike" kern="1200" dirty="0" smtClean="0">
                <a:solidFill>
                  <a:schemeClr val="tx1"/>
                </a:solidFill>
                <a:effectLst/>
                <a:latin typeface="+mn-lt"/>
                <a:ea typeface="+mn-ea"/>
                <a:cs typeface="+mn-cs"/>
                <a:hlinkClick r:id="rId3" tooltip="https://en.wikipedia.org/w/index.php?search=Jennifer+Niederst+Robbins"/>
              </a:rPr>
              <a:t> </a:t>
            </a:r>
            <a:r>
              <a:rPr lang="es-ES" sz="1200" b="0" i="0" u="none" strike="noStrike" kern="1200" dirty="0" err="1" smtClean="0">
                <a:solidFill>
                  <a:schemeClr val="tx1"/>
                </a:solidFill>
                <a:effectLst/>
                <a:latin typeface="+mn-lt"/>
                <a:ea typeface="+mn-ea"/>
                <a:cs typeface="+mn-cs"/>
                <a:hlinkClick r:id="rId3" tooltip="https://en.wikipedia.org/w/index.php?search=Jennifer+Niederst+Robbins"/>
              </a:rPr>
              <a:t>Robbins</a:t>
            </a:r>
            <a:endParaRPr lang="es-ES" sz="1200" b="0" i="0" u="none" strike="noStrike" kern="1200" dirty="0" smtClean="0">
              <a:solidFill>
                <a:schemeClr val="tx1"/>
              </a:solidFill>
              <a:effectLst/>
              <a:latin typeface="+mn-lt"/>
              <a:ea typeface="+mn-ea"/>
              <a:cs typeface="+mn-cs"/>
            </a:endParaRPr>
          </a:p>
          <a:p>
            <a:r>
              <a:rPr lang="es-ES" sz="1200" b="0" i="0" kern="1200" dirty="0" err="1" smtClean="0">
                <a:solidFill>
                  <a:schemeClr val="tx1"/>
                </a:solidFill>
                <a:effectLst/>
                <a:latin typeface="+mn-lt"/>
                <a:ea typeface="+mn-ea"/>
                <a:cs typeface="+mn-cs"/>
              </a:rPr>
              <a:t>O'Reilly</a:t>
            </a:r>
            <a:r>
              <a:rPr lang="es-ES" sz="1200" b="0" i="0" kern="1200" dirty="0" smtClean="0">
                <a:solidFill>
                  <a:schemeClr val="tx1"/>
                </a:solidFill>
                <a:effectLst/>
                <a:latin typeface="+mn-lt"/>
                <a:ea typeface="+mn-ea"/>
                <a:cs typeface="+mn-cs"/>
              </a:rPr>
              <a:t> Media 2012</a:t>
            </a:r>
            <a:endParaRPr lang="en-US"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101</a:t>
            </a:fld>
            <a:endParaRPr lang="es-ES">
              <a:solidFill>
                <a:prstClr val="black"/>
              </a:solidFill>
            </a:endParaRPr>
          </a:p>
        </p:txBody>
      </p:sp>
    </p:spTree>
    <p:extLst>
      <p:ext uri="{BB962C8B-B14F-4D97-AF65-F5344CB8AC3E}">
        <p14:creationId xmlns:p14="http://schemas.microsoft.com/office/powerpoint/2010/main" val="282845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smtClean="0"/>
              <a:t>Ampliacion</a:t>
            </a:r>
            <a:r>
              <a:rPr lang="en-US" dirty="0" smtClean="0"/>
              <a:t>: </a:t>
            </a:r>
          </a:p>
          <a:p>
            <a:r>
              <a:rPr lang="es-ES" sz="1200" b="0" i="0" kern="1200" dirty="0" err="1" smtClean="0">
                <a:solidFill>
                  <a:schemeClr val="tx1"/>
                </a:solidFill>
                <a:effectLst/>
                <a:latin typeface="+mn-lt"/>
                <a:ea typeface="+mn-ea"/>
                <a:cs typeface="+mn-cs"/>
              </a:rPr>
              <a:t>Learning</a:t>
            </a:r>
            <a:r>
              <a:rPr lang="es-ES" sz="1200" b="0" i="0" kern="1200" dirty="0" smtClean="0">
                <a:solidFill>
                  <a:schemeClr val="tx1"/>
                </a:solidFill>
                <a:effectLst/>
                <a:latin typeface="+mn-lt"/>
                <a:ea typeface="+mn-ea"/>
                <a:cs typeface="+mn-cs"/>
              </a:rPr>
              <a:t> Web </a:t>
            </a:r>
            <a:r>
              <a:rPr lang="es-ES" sz="1200" b="0" i="0" kern="1200" dirty="0" err="1" smtClean="0">
                <a:solidFill>
                  <a:schemeClr val="tx1"/>
                </a:solidFill>
                <a:effectLst/>
                <a:latin typeface="+mn-lt"/>
                <a:ea typeface="+mn-ea"/>
                <a:cs typeface="+mn-cs"/>
              </a:rPr>
              <a:t>Design</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Fourth</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Edition</a:t>
            </a:r>
            <a:endParaRPr lang="es-ES" sz="1200" b="0" i="0" kern="1200" dirty="0" smtClean="0">
              <a:solidFill>
                <a:schemeClr val="tx1"/>
              </a:solidFill>
              <a:effectLst/>
              <a:latin typeface="+mn-lt"/>
              <a:ea typeface="+mn-ea"/>
              <a:cs typeface="+mn-cs"/>
            </a:endParaRPr>
          </a:p>
          <a:p>
            <a:r>
              <a:rPr lang="es-ES" sz="1200" b="0" i="0" u="none" strike="noStrike" kern="1200" dirty="0" smtClean="0">
                <a:solidFill>
                  <a:schemeClr val="tx1"/>
                </a:solidFill>
                <a:effectLst/>
                <a:latin typeface="+mn-lt"/>
                <a:ea typeface="+mn-ea"/>
                <a:cs typeface="+mn-cs"/>
                <a:hlinkClick r:id="rId3" tooltip="https://en.wikipedia.org/w/index.php?search=Jennifer+Niederst+Robbins"/>
              </a:rPr>
              <a:t>Jennifer </a:t>
            </a:r>
            <a:r>
              <a:rPr lang="es-ES" sz="1200" b="0" i="0" u="none" strike="noStrike" kern="1200" dirty="0" err="1" smtClean="0">
                <a:solidFill>
                  <a:schemeClr val="tx1"/>
                </a:solidFill>
                <a:effectLst/>
                <a:latin typeface="+mn-lt"/>
                <a:ea typeface="+mn-ea"/>
                <a:cs typeface="+mn-cs"/>
                <a:hlinkClick r:id="rId3" tooltip="https://en.wikipedia.org/w/index.php?search=Jennifer+Niederst+Robbins"/>
              </a:rPr>
              <a:t>Niederst</a:t>
            </a:r>
            <a:r>
              <a:rPr lang="es-ES" sz="1200" b="0" i="0" u="none" strike="noStrike" kern="1200" dirty="0" smtClean="0">
                <a:solidFill>
                  <a:schemeClr val="tx1"/>
                </a:solidFill>
                <a:effectLst/>
                <a:latin typeface="+mn-lt"/>
                <a:ea typeface="+mn-ea"/>
                <a:cs typeface="+mn-cs"/>
                <a:hlinkClick r:id="rId3" tooltip="https://en.wikipedia.org/w/index.php?search=Jennifer+Niederst+Robbins"/>
              </a:rPr>
              <a:t> </a:t>
            </a:r>
            <a:r>
              <a:rPr lang="es-ES" sz="1200" b="0" i="0" u="none" strike="noStrike" kern="1200" dirty="0" err="1" smtClean="0">
                <a:solidFill>
                  <a:schemeClr val="tx1"/>
                </a:solidFill>
                <a:effectLst/>
                <a:latin typeface="+mn-lt"/>
                <a:ea typeface="+mn-ea"/>
                <a:cs typeface="+mn-cs"/>
                <a:hlinkClick r:id="rId3" tooltip="https://en.wikipedia.org/w/index.php?search=Jennifer+Niederst+Robbins"/>
              </a:rPr>
              <a:t>Robbins</a:t>
            </a:r>
            <a:endParaRPr lang="es-ES" sz="1200" b="0" i="0" u="none" strike="noStrike" kern="1200" dirty="0" smtClean="0">
              <a:solidFill>
                <a:schemeClr val="tx1"/>
              </a:solidFill>
              <a:effectLst/>
              <a:latin typeface="+mn-lt"/>
              <a:ea typeface="+mn-ea"/>
              <a:cs typeface="+mn-cs"/>
            </a:endParaRPr>
          </a:p>
          <a:p>
            <a:r>
              <a:rPr lang="es-ES" sz="1200" b="0" i="0" kern="1200" dirty="0" err="1" smtClean="0">
                <a:solidFill>
                  <a:schemeClr val="tx1"/>
                </a:solidFill>
                <a:effectLst/>
                <a:latin typeface="+mn-lt"/>
                <a:ea typeface="+mn-ea"/>
                <a:cs typeface="+mn-cs"/>
              </a:rPr>
              <a:t>O'Reilly</a:t>
            </a:r>
            <a:r>
              <a:rPr lang="es-ES" sz="1200" b="0" i="0" kern="1200" dirty="0" smtClean="0">
                <a:solidFill>
                  <a:schemeClr val="tx1"/>
                </a:solidFill>
                <a:effectLst/>
                <a:latin typeface="+mn-lt"/>
                <a:ea typeface="+mn-ea"/>
                <a:cs typeface="+mn-cs"/>
              </a:rPr>
              <a:t> Media 2012</a:t>
            </a:r>
            <a:endParaRPr lang="en-US"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102</a:t>
            </a:fld>
            <a:endParaRPr lang="es-ES">
              <a:solidFill>
                <a:prstClr val="black"/>
              </a:solidFill>
            </a:endParaRPr>
          </a:p>
        </p:txBody>
      </p:sp>
    </p:spTree>
    <p:extLst>
      <p:ext uri="{BB962C8B-B14F-4D97-AF65-F5344CB8AC3E}">
        <p14:creationId xmlns:p14="http://schemas.microsoft.com/office/powerpoint/2010/main" val="1253638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11</a:t>
            </a:fld>
            <a:endParaRPr lang="es-ES">
              <a:solidFill>
                <a:prstClr val="black"/>
              </a:solidFill>
            </a:endParaRPr>
          </a:p>
        </p:txBody>
      </p:sp>
    </p:spTree>
    <p:extLst>
      <p:ext uri="{BB962C8B-B14F-4D97-AF65-F5344CB8AC3E}">
        <p14:creationId xmlns:p14="http://schemas.microsoft.com/office/powerpoint/2010/main" val="3714863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12</a:t>
            </a:fld>
            <a:endParaRPr lang="es-ES">
              <a:solidFill>
                <a:prstClr val="black"/>
              </a:solidFill>
            </a:endParaRPr>
          </a:p>
        </p:txBody>
      </p:sp>
    </p:spTree>
    <p:extLst>
      <p:ext uri="{BB962C8B-B14F-4D97-AF65-F5344CB8AC3E}">
        <p14:creationId xmlns:p14="http://schemas.microsoft.com/office/powerpoint/2010/main" val="1583446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An embedded style sheet takes precedence over an external</a:t>
            </a:r>
          </a:p>
          <a:p>
            <a:r>
              <a:rPr lang="en-US" smtClean="0"/>
              <a:t>any tag-specific styles you apply take precedence over both embedded and external style sheets.</a:t>
            </a:r>
            <a:endParaRPr lang="es-ES"/>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15</a:t>
            </a:fld>
            <a:endParaRPr lang="es-ES"/>
          </a:p>
        </p:txBody>
      </p:sp>
    </p:spTree>
    <p:extLst>
      <p:ext uri="{BB962C8B-B14F-4D97-AF65-F5344CB8AC3E}">
        <p14:creationId xmlns:p14="http://schemas.microsoft.com/office/powerpoint/2010/main" val="51179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18</a:t>
            </a:fld>
            <a:endParaRPr lang="es-ES"/>
          </a:p>
        </p:txBody>
      </p:sp>
    </p:spTree>
    <p:extLst>
      <p:ext uri="{BB962C8B-B14F-4D97-AF65-F5344CB8AC3E}">
        <p14:creationId xmlns:p14="http://schemas.microsoft.com/office/powerpoint/2010/main" val="1468840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865874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1775175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1675644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101102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536185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6065417" y="5054602"/>
            <a:ext cx="673276" cy="279400"/>
          </a:xfrm>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a:xfrm>
            <a:off x="1921934" y="5054602"/>
            <a:ext cx="4064860" cy="279400"/>
          </a:xfrm>
        </p:spPr>
        <p:txBody>
          <a:bodyPr/>
          <a:lstStyle/>
          <a:p>
            <a:endParaRPr lang="es-ES"/>
          </a:p>
        </p:txBody>
      </p:sp>
      <p:sp>
        <p:nvSpPr>
          <p:cNvPr id="6" name="Slide Number Placeholder 5"/>
          <p:cNvSpPr>
            <a:spLocks noGrp="1"/>
          </p:cNvSpPr>
          <p:nvPr>
            <p:ph type="sldNum" sz="quarter" idx="12"/>
          </p:nvPr>
        </p:nvSpPr>
        <p:spPr>
          <a:xfrm>
            <a:off x="6817317" y="5054602"/>
            <a:ext cx="413483" cy="279400"/>
          </a:xfrm>
        </p:spPr>
        <p:txBody>
          <a:bodyPr/>
          <a:lstStyle/>
          <a:p>
            <a:fld id="{3487A8F2-AE8E-4B85-8185-2D6C7EFD13B5}" type="slidenum">
              <a:rPr lang="es-ES" smtClean="0"/>
              <a:t>‹Nº›</a:t>
            </a:fld>
            <a:endParaRPr lang="es-E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128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544164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916290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1148289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11AE697-3286-405F-9BEC-1C639E65F999}" type="datetimeFigureOut">
              <a:rPr lang="es-ES" smtClean="0"/>
              <a:t>22/11/2015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487A8F2-AE8E-4B85-8185-2D6C7EFD13B5}"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8793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6865" y="915338"/>
            <a:ext cx="6798735" cy="767990"/>
          </a:xfrm>
        </p:spPr>
        <p:txBody>
          <a:bodyPr/>
          <a:lstStyle/>
          <a:p>
            <a:r>
              <a:rPr lang="es-ES" dirty="0" smtClean="0"/>
              <a:t>título del patrón</a:t>
            </a:r>
            <a:endParaRPr lang="en-US" dirty="0"/>
          </a:p>
        </p:txBody>
      </p:sp>
      <p:sp>
        <p:nvSpPr>
          <p:cNvPr id="3" name="Date Placeholder 2"/>
          <p:cNvSpPr>
            <a:spLocks noGrp="1"/>
          </p:cNvSpPr>
          <p:nvPr>
            <p:ph type="dt" sz="half" idx="10"/>
          </p:nvPr>
        </p:nvSpPr>
        <p:spPr/>
        <p:txBody>
          <a:bodyPr/>
          <a:lstStyle/>
          <a:p>
            <a:fld id="{511AE697-3286-405F-9BEC-1C639E65F999}" type="datetimeFigureOut">
              <a:rPr lang="es-ES" smtClean="0"/>
              <a:t>22/11/2015</a:t>
            </a:fld>
            <a:endParaRPr lang="es-ES"/>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1980598"/>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84497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73534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AE697-3286-405F-9BEC-1C639E65F999}" type="datetimeFigureOut">
              <a:rPr lang="es-ES" smtClean="0"/>
              <a:t>22/11/2015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88479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168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451866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628868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14848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494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2357532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537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s-ES" smtClean="0"/>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1578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405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C50D28-D92A-492B-825F-6F45F7AAF24E}"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14378404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39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9C50D28-D92A-492B-825F-6F45F7AAF24E}"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235740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9C50D28-D92A-492B-825F-6F45F7AAF24E}" type="datetimeFigureOut">
              <a:rPr lang="es-ES" smtClean="0"/>
              <a:t>22/11/2015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383859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t>22/11/2015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206377540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jemp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45720" rtlCol="0" anchor="ctr">
            <a:normAutofit/>
          </a:bodyPr>
          <a:lstStyle>
            <a:lvl1pPr algn="l">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smtClean="0"/>
              <a:t>Ejemplo: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t>22/11/2015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78595D2-B944-4F34-B8EC-58D90B26CD34}" type="slidenum">
              <a:rPr lang="es-ES" smtClean="0"/>
              <a:t>‹Nº›</a:t>
            </a:fld>
            <a:endParaRPr lang="es-ES"/>
          </a:p>
        </p:txBody>
      </p:sp>
      <p:sp>
        <p:nvSpPr>
          <p:cNvPr id="6" name="Rectángulo 5"/>
          <p:cNvSpPr/>
          <p:nvPr userDrawn="1"/>
        </p:nvSpPr>
        <p:spPr>
          <a:xfrm>
            <a:off x="8679545"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7" name="Pentágono 6"/>
          <p:cNvSpPr/>
          <p:nvPr userDrawn="1"/>
        </p:nvSpPr>
        <p:spPr>
          <a:xfrm flipH="1">
            <a:off x="2519363" y="1003301"/>
            <a:ext cx="6160182" cy="114299"/>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557451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Ejercici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18197" y="540700"/>
            <a:ext cx="6197153" cy="638174"/>
          </a:xfrm>
        </p:spPr>
        <p:txBody>
          <a:bodyPr vert="horz" lIns="91440" tIns="45720" rIns="91440" bIns="45720" rtlCol="0" anchor="ctr">
            <a:normAutofit/>
          </a:bodyPr>
          <a:lstStyle>
            <a:lvl1pPr algn="ct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smtClean="0"/>
              <a:t>Ejercicio: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t>22/11/2015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78595D2-B944-4F34-B8EC-58D90B26CD34}" type="slidenum">
              <a:rPr lang="es-ES" smtClean="0"/>
              <a:t>‹Nº›</a:t>
            </a:fld>
            <a:endParaRPr lang="es-ES"/>
          </a:p>
        </p:txBody>
      </p:sp>
      <p:grpSp>
        <p:nvGrpSpPr>
          <p:cNvPr id="6" name="Grupo 5"/>
          <p:cNvGrpSpPr/>
          <p:nvPr userDrawn="1"/>
        </p:nvGrpSpPr>
        <p:grpSpPr>
          <a:xfrm>
            <a:off x="0" y="0"/>
            <a:ext cx="2073499" cy="6082748"/>
            <a:chOff x="0" y="0"/>
            <a:chExt cx="2073499" cy="6858000"/>
          </a:xfrm>
        </p:grpSpPr>
        <p:sp>
          <p:nvSpPr>
            <p:cNvPr id="7" name="Rectángulo 6"/>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8" name="Pentágono 7"/>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0146630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50D28-D92A-492B-825F-6F45F7AAF24E}" type="datetimeFigureOut">
              <a:rPr lang="es-ES" smtClean="0"/>
              <a:t>22/11/2015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E78595D2-B944-4F34-B8EC-58D90B26CD34}" type="slidenum">
              <a:rPr lang="es-ES" smtClean="0"/>
              <a:t>‹Nº›</a:t>
            </a:fld>
            <a:endParaRPr lang="es-ES"/>
          </a:p>
        </p:txBody>
      </p:sp>
    </p:spTree>
    <p:extLst>
      <p:ext uri="{BB962C8B-B14F-4D97-AF65-F5344CB8AC3E}">
        <p14:creationId xmlns:p14="http://schemas.microsoft.com/office/powerpoint/2010/main" val="2576786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BEBA8EAE-BF5A-486C-A8C5-ECC9F3942E4B}">
                <a14:imgProps xmlns:a14="http://schemas.microsoft.com/office/drawing/2010/main">
                  <a14:imgLayer r:embed="rId16">
                    <a14:imgEffect>
                      <a14:artisticLineDrawing trans="23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38174"/>
          </a:xfrm>
          <a:prstGeom prst="rect">
            <a:avLst/>
          </a:prstGeom>
        </p:spPr>
        <p:txBody>
          <a:bodyPr vert="horz" lIns="91440" tIns="45720" rIns="91440" bIns="45720" rtlCol="0" anchor="ctr">
            <a:normAutofit/>
          </a:bodyPr>
          <a:lstStyle/>
          <a:p>
            <a:pPr lvl="0" algn="ctr" defTabSz="762000">
              <a:lnSpc>
                <a:spcPct val="100000"/>
              </a:lnSpc>
              <a:spcBef>
                <a:spcPts val="0"/>
              </a:spcBef>
            </a:pPr>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50D28-D92A-492B-825F-6F45F7AAF24E}" type="datetimeFigureOut">
              <a:rPr lang="es-ES" smtClean="0"/>
              <a:t>22/11/2015</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595D2-B944-4F34-B8EC-58D90B26CD34}" type="slidenum">
              <a:rPr lang="es-ES" smtClean="0"/>
              <a:t>‹Nº›</a:t>
            </a:fld>
            <a:endParaRPr lang="es-ES"/>
          </a:p>
        </p:txBody>
      </p:sp>
      <p:pic>
        <p:nvPicPr>
          <p:cNvPr id="7" name="Picture 2" descr="CLEFormación"/>
          <p:cNvPicPr>
            <a:picLocks noChangeAspect="1" noChangeArrowheads="1"/>
          </p:cNvPicPr>
          <p:nvPr userDrawn="1"/>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7317" t="24390" r="5962" b="25203"/>
          <a:stretch/>
        </p:blipFill>
        <p:spPr bwMode="auto">
          <a:xfrm>
            <a:off x="0" y="6245156"/>
            <a:ext cx="1054353" cy="61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83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33" r:id="rId7"/>
    <p:sldLayoutId id="2147483701" r:id="rId8"/>
    <p:sldLayoutId id="2147483667" r:id="rId9"/>
    <p:sldLayoutId id="2147483668" r:id="rId10"/>
    <p:sldLayoutId id="2147483669" r:id="rId11"/>
    <p:sldLayoutId id="2147483670" r:id="rId12"/>
    <p:sldLayoutId id="2147483671" r:id="rId13"/>
  </p:sldLayoutIdLst>
  <p:txStyles>
    <p:titleStyle>
      <a:lvl1pPr algn="l" defTabSz="914400" rtl="0" eaLnBrk="1" latinLnBrk="0" hangingPunct="1">
        <a:lnSpc>
          <a:spcPct val="90000"/>
        </a:lnSpc>
        <a:spcBef>
          <a:spcPct val="0"/>
        </a:spcBef>
        <a:buNone/>
        <a:defRPr lang="en-US" sz="3600" b="1" i="1" kern="1200" dirty="0">
          <a:solidFill>
            <a:srgbClr val="04617B"/>
          </a:solidFill>
          <a:effectLst>
            <a:outerShdw blurRad="38100" dist="38100" dir="2700000" algn="tl">
              <a:srgbClr val="C0C0C0"/>
            </a:outerShdw>
          </a:effectLst>
          <a:latin typeface="Constanti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C50D28-D92A-492B-825F-6F45F7AAF24E}" type="datetimeFigureOut">
              <a:rPr lang="es-ES" smtClean="0"/>
              <a:t>22/11/2015</a:t>
            </a:fld>
            <a:endParaRPr lang="es-E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8595D2-B944-4F34-B8EC-58D90B26CD34}" type="slidenum">
              <a:rPr lang="es-ES" smtClean="0"/>
              <a:t>‹Nº›</a:t>
            </a:fld>
            <a:endParaRPr lang="es-ES"/>
          </a:p>
        </p:txBody>
      </p:sp>
    </p:spTree>
    <p:extLst>
      <p:ext uri="{BB962C8B-B14F-4D97-AF65-F5344CB8AC3E}">
        <p14:creationId xmlns:p14="http://schemas.microsoft.com/office/powerpoint/2010/main" val="305904736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comments" Target="../comments/comment9.xml"/></Relationships>
</file>

<file path=ppt/slides/_rels/slide102.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comments" Target="../comments/comment11.xml"/><Relationship Id="rId3" Type="http://schemas.openxmlformats.org/officeDocument/2006/relationships/image" Target="../media/image102.png"/><Relationship Id="rId7" Type="http://schemas.openxmlformats.org/officeDocument/2006/relationships/hyperlink" Target="http://www.gesteves.com/experiments/starwars.html" TargetMode="External"/><Relationship Id="rId2"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hyperlink" Target="http://www.optimum7.com/css3-man/" TargetMode="External"/><Relationship Id="rId5" Type="http://schemas.openxmlformats.org/officeDocument/2006/relationships/hyperlink" Target="http://www.anthonycalzadilla.com/css3-ATAT/" TargetMode="External"/><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hyperlink" Target="http://www.sencha.com/products/animator/" TargetMode="External"/><Relationship Id="rId7" Type="http://schemas.openxmlformats.org/officeDocument/2006/relationships/comments" Target="../comments/comment12.xml"/><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hyperlink" Target="http://html.adobe.com/edge/animat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www.fontsquirrel.com/"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hyperlink" Target="http://www.openfontlibrary.org/" TargetMode="External"/><Relationship Id="rId4" Type="http://schemas.openxmlformats.org/officeDocument/2006/relationships/hyperlink" Target="http://www.fontex.org/"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www.fontsquirrel.co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www.google.com/fonts" TargetMode="External"/><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csszengarden.com/" TargetMode="External"/><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hyperlink" Target="http://jtauber.github.io/articles/css-hexagon.html" TargetMode="External"/><Relationship Id="rId3" Type="http://schemas.openxmlformats.org/officeDocument/2006/relationships/hyperlink" Target="https://coveloping.com/tools/css-shapes-generator" TargetMode="External"/><Relationship Id="rId7" Type="http://schemas.openxmlformats.org/officeDocument/2006/relationships/hyperlink" Target="http://livetools.uiparade.com/ribbon-builder.html" TargetMode="External"/><Relationship Id="rId2" Type="http://schemas.openxmlformats.org/officeDocument/2006/relationships/hyperlink" Target="https://css-tricks.com/examples/ShapesOfCSS/" TargetMode="External"/><Relationship Id="rId1" Type="http://schemas.openxmlformats.org/officeDocument/2006/relationships/slideLayout" Target="../slideLayouts/slideLayout6.xml"/><Relationship Id="rId6" Type="http://schemas.openxmlformats.org/officeDocument/2006/relationships/hyperlink" Target="http://www.samuelrossille.com/css-shape/" TargetMode="External"/><Relationship Id="rId5" Type="http://schemas.openxmlformats.org/officeDocument/2006/relationships/hyperlink" Target="http://www.nosolocss.com/blog/recursos/recopilacion-de-los-mejores-recursos-para-crear-formas-con-css" TargetMode="External"/><Relationship Id="rId10" Type="http://schemas.openxmlformats.org/officeDocument/2006/relationships/image" Target="../media/image59.png"/><Relationship Id="rId4" Type="http://schemas.openxmlformats.org/officeDocument/2006/relationships/hyperlink" Target="http://cybmeta.com/formas-basicas-con-css-triangulos-circulos-trapecios-rectangulos-cuadrados/" TargetMode="External"/><Relationship Id="rId9" Type="http://schemas.openxmlformats.org/officeDocument/2006/relationships/hyperlink" Target="http://www.ilikepixels.co.uk/drop/bubbler/"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hslpicker.com/" TargetMode="Externa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hyperlink" Target="http://layerstyles.or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www.css3maker.com/"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hyperlink" Target="http://www.cssmatic.com/" TargetMode="Externa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9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b="1" dirty="0">
                <a:solidFill>
                  <a:srgbClr val="C00000"/>
                </a:solidFill>
              </a:rPr>
              <a:t>Estándares en el diseño Web</a:t>
            </a:r>
            <a:endParaRPr lang="es-ES" b="1" dirty="0">
              <a:solidFill>
                <a:srgbClr val="C00000"/>
              </a:solidFill>
            </a:endParaRPr>
          </a:p>
        </p:txBody>
      </p:sp>
      <p:sp>
        <p:nvSpPr>
          <p:cNvPr id="5" name="Subtítulo 4"/>
          <p:cNvSpPr>
            <a:spLocks noGrp="1"/>
          </p:cNvSpPr>
          <p:nvPr>
            <p:ph type="subTitle" idx="1"/>
          </p:nvPr>
        </p:nvSpPr>
        <p:spPr/>
        <p:txBody>
          <a:bodyPr/>
          <a:lstStyle/>
          <a:p>
            <a:r>
              <a:rPr lang="es-ES" dirty="0" smtClean="0">
                <a:solidFill>
                  <a:schemeClr val="tx1">
                    <a:lumMod val="50000"/>
                    <a:lumOff val="50000"/>
                  </a:schemeClr>
                </a:solidFill>
              </a:rPr>
              <a:t>HTML5</a:t>
            </a:r>
            <a:endParaRPr lang="es-ES" sz="2400" dirty="0" smtClean="0">
              <a:solidFill>
                <a:schemeClr val="tx1">
                  <a:lumMod val="50000"/>
                  <a:lumOff val="50000"/>
                </a:schemeClr>
              </a:solidFill>
            </a:endParaRPr>
          </a:p>
          <a:p>
            <a:r>
              <a:rPr lang="es-ES" sz="2400" b="1" dirty="0" smtClean="0"/>
              <a:t>CSS3</a:t>
            </a:r>
            <a:endParaRPr lang="es-ES" b="1" dirty="0"/>
          </a:p>
        </p:txBody>
      </p:sp>
    </p:spTree>
    <p:extLst>
      <p:ext uri="{BB962C8B-B14F-4D97-AF65-F5344CB8AC3E}">
        <p14:creationId xmlns:p14="http://schemas.microsoft.com/office/powerpoint/2010/main" val="1782943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24650"/>
          </a:xfrm>
        </p:spPr>
        <p:txBody>
          <a:bodyPr>
            <a:normAutofit/>
          </a:bodyPr>
          <a:lstStyle/>
          <a:p>
            <a:pPr algn="ctr"/>
            <a:r>
              <a:rPr lang="es-ES" dirty="0"/>
              <a:t>Importación de estilos: </a:t>
            </a:r>
            <a:r>
              <a:rPr lang="es-ES" dirty="0" smtClean="0"/>
              <a:t>@</a:t>
            </a:r>
            <a:r>
              <a:rPr lang="es-ES" dirty="0" err="1" smtClean="0"/>
              <a:t>import</a:t>
            </a:r>
            <a:endParaRPr lang="es-ES" dirty="0"/>
          </a:p>
        </p:txBody>
      </p:sp>
      <p:sp>
        <p:nvSpPr>
          <p:cNvPr id="5" name="Rectángulo 4"/>
          <p:cNvSpPr/>
          <p:nvPr/>
        </p:nvSpPr>
        <p:spPr>
          <a:xfrm>
            <a:off x="628650" y="1579350"/>
            <a:ext cx="1003801"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smtClean="0">
                <a:solidFill>
                  <a:prstClr val="white"/>
                </a:solidFill>
              </a:rPr>
              <a:t>@</a:t>
            </a:r>
            <a:r>
              <a:rPr lang="es-ES" b="1" dirty="0" err="1" smtClean="0">
                <a:solidFill>
                  <a:prstClr val="white"/>
                </a:solidFill>
              </a:rPr>
              <a:t>import</a:t>
            </a:r>
            <a:endParaRPr lang="es-ES" b="1" dirty="0">
              <a:solidFill>
                <a:prstClr val="white"/>
              </a:solidFill>
            </a:endParaRPr>
          </a:p>
        </p:txBody>
      </p:sp>
      <p:sp>
        <p:nvSpPr>
          <p:cNvPr id="7" name="CuadroTexto 6"/>
          <p:cNvSpPr txBox="1"/>
          <p:nvPr/>
        </p:nvSpPr>
        <p:spPr>
          <a:xfrm>
            <a:off x="2333613" y="1446107"/>
            <a:ext cx="4856378" cy="646331"/>
          </a:xfrm>
          <a:prstGeom prst="rect">
            <a:avLst/>
          </a:prstGeom>
          <a:noFill/>
        </p:spPr>
        <p:txBody>
          <a:bodyPr wrap="square" rtlCol="0">
            <a:spAutoFit/>
          </a:bodyPr>
          <a:lstStyle/>
          <a:p>
            <a:pPr defTabSz="457200"/>
            <a:r>
              <a:rPr lang="es-ES" dirty="0" smtClean="0">
                <a:solidFill>
                  <a:prstClr val="black"/>
                </a:solidFill>
              </a:rPr>
              <a:t>directiva CSS que permite incorporar </a:t>
            </a:r>
            <a:r>
              <a:rPr lang="es-ES" dirty="0"/>
              <a:t>reglas desde otras </a:t>
            </a:r>
            <a:r>
              <a:rPr lang="es-ES" dirty="0" smtClean="0">
                <a:solidFill>
                  <a:prstClr val="black"/>
                </a:solidFill>
              </a:rPr>
              <a:t>hojas de estilo (como link a nivel HTLM)</a:t>
            </a:r>
            <a:endParaRPr lang="es-ES" dirty="0">
              <a:solidFill>
                <a:prstClr val="black"/>
              </a:solidFill>
            </a:endParaRPr>
          </a:p>
        </p:txBody>
      </p:sp>
      <p:cxnSp>
        <p:nvCxnSpPr>
          <p:cNvPr id="9" name="Conector recto de flecha 8"/>
          <p:cNvCxnSpPr>
            <a:stCxn id="5" idx="3"/>
            <a:endCxn id="7" idx="1"/>
          </p:cNvCxnSpPr>
          <p:nvPr/>
        </p:nvCxnSpPr>
        <p:spPr>
          <a:xfrm>
            <a:off x="1632451" y="1764016"/>
            <a:ext cx="701162" cy="5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28650" y="4135666"/>
            <a:ext cx="6134349" cy="369332"/>
          </a:xfrm>
          <a:prstGeom prst="rect">
            <a:avLst/>
          </a:prstGeom>
          <a:noFill/>
        </p:spPr>
        <p:txBody>
          <a:bodyPr wrap="square" rtlCol="0">
            <a:spAutoFit/>
          </a:bodyPr>
          <a:lstStyle/>
          <a:p>
            <a:pPr defTabSz="457200"/>
            <a:r>
              <a:rPr lang="es-ES" dirty="0" smtClean="0">
                <a:solidFill>
                  <a:prstClr val="black"/>
                </a:solidFill>
              </a:rPr>
              <a:t>se pueden añadir </a:t>
            </a:r>
            <a:r>
              <a:rPr lang="en-US" i="1" dirty="0" smtClean="0">
                <a:solidFill>
                  <a:prstClr val="black"/>
                </a:solidFill>
              </a:rPr>
              <a:t>media queries </a:t>
            </a:r>
            <a:r>
              <a:rPr lang="es-ES" dirty="0" smtClean="0">
                <a:solidFill>
                  <a:prstClr val="black"/>
                </a:solidFill>
              </a:rPr>
              <a:t>que filtraran la importación</a:t>
            </a:r>
            <a:endParaRPr lang="es-ES" dirty="0">
              <a:solidFill>
                <a:prstClr val="black"/>
              </a:solidFill>
            </a:endParaRPr>
          </a:p>
        </p:txBody>
      </p:sp>
      <p:sp>
        <p:nvSpPr>
          <p:cNvPr id="11" name="Rectángulo 10"/>
          <p:cNvSpPr/>
          <p:nvPr/>
        </p:nvSpPr>
        <p:spPr>
          <a:xfrm>
            <a:off x="2395322" y="4661328"/>
            <a:ext cx="4572000"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prstClr val="black"/>
                </a:solidFill>
                <a:latin typeface="Courier New" panose="02070309020205020404" pitchFamily="49" charset="0"/>
                <a:cs typeface="Courier New" panose="02070309020205020404" pitchFamily="49" charset="0"/>
              </a:rPr>
              <a:t>@import </a:t>
            </a:r>
            <a:r>
              <a:rPr lang="en-US" sz="1400" dirty="0" err="1">
                <a:solidFill>
                  <a:prstClr val="black"/>
                </a:solidFill>
                <a:latin typeface="Courier New" panose="02070309020205020404" pitchFamily="49" charset="0"/>
                <a:cs typeface="Courier New" panose="02070309020205020404" pitchFamily="49" charset="0"/>
              </a:rPr>
              <a:t>url</a:t>
            </a:r>
            <a:r>
              <a:rPr lang="en-US" sz="1400" dirty="0">
                <a:solidFill>
                  <a:prstClr val="black"/>
                </a:solidFill>
                <a:latin typeface="Courier New" panose="02070309020205020404" pitchFamily="49" charset="0"/>
                <a:cs typeface="Courier New" panose="02070309020205020404" pitchFamily="49" charset="0"/>
              </a:rPr>
              <a:t>("shetland.css") screen and (max-device-width: 480px);</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12" name="Rectángulo 11"/>
          <p:cNvSpPr/>
          <p:nvPr/>
        </p:nvSpPr>
        <p:spPr>
          <a:xfrm>
            <a:off x="2822493" y="3377235"/>
            <a:ext cx="2977097"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import</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url</a:t>
            </a:r>
            <a:r>
              <a:rPr lang="es-ES" sz="1400" dirty="0">
                <a:solidFill>
                  <a:prstClr val="black"/>
                </a:solidFill>
                <a:latin typeface="Courier New" panose="02070309020205020404" pitchFamily="49" charset="0"/>
                <a:cs typeface="Courier New" panose="02070309020205020404" pitchFamily="49" charset="0"/>
              </a:rPr>
              <a:t>("tables.css");</a:t>
            </a:r>
          </a:p>
        </p:txBody>
      </p:sp>
      <p:sp>
        <p:nvSpPr>
          <p:cNvPr id="3" name="Rectángulo 2"/>
          <p:cNvSpPr/>
          <p:nvPr/>
        </p:nvSpPr>
        <p:spPr>
          <a:xfrm>
            <a:off x="4205413" y="5666482"/>
            <a:ext cx="4197607" cy="646331"/>
          </a:xfrm>
          <a:prstGeom prst="rect">
            <a:avLst/>
          </a:prstGeom>
        </p:spPr>
        <p:txBody>
          <a:bodyPr wrap="square">
            <a:spAutoFit/>
          </a:bodyPr>
          <a:lstStyle/>
          <a:p>
            <a:r>
              <a:rPr lang="es-ES" b="1" dirty="0"/>
              <a:t>@</a:t>
            </a:r>
            <a:r>
              <a:rPr lang="es-ES" b="1" dirty="0" err="1"/>
              <a:t>import</a:t>
            </a:r>
            <a:r>
              <a:rPr lang="es-ES" b="1" dirty="0"/>
              <a:t> debe preceder a todas las demás reglas de estilo, excepto @</a:t>
            </a:r>
            <a:r>
              <a:rPr lang="es-ES" b="1" dirty="0" err="1"/>
              <a:t>charset</a:t>
            </a:r>
            <a:r>
              <a:rPr lang="es-ES" b="1" dirty="0"/>
              <a:t>.</a:t>
            </a:r>
          </a:p>
        </p:txBody>
      </p:sp>
      <p:sp>
        <p:nvSpPr>
          <p:cNvPr id="8" name="Rectángulo 7"/>
          <p:cNvSpPr/>
          <p:nvPr/>
        </p:nvSpPr>
        <p:spPr>
          <a:xfrm>
            <a:off x="2495842" y="2449527"/>
            <a:ext cx="540000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s-ES" sz="2800" b="1" dirty="0">
                <a:solidFill>
                  <a:schemeClr val="lt1"/>
                </a:solidFill>
              </a:rPr>
              <a:t>@</a:t>
            </a:r>
            <a:r>
              <a:rPr lang="es-ES" sz="2800" b="1" dirty="0" err="1">
                <a:solidFill>
                  <a:schemeClr val="lt1"/>
                </a:solidFill>
              </a:rPr>
              <a:t>import</a:t>
            </a:r>
            <a:r>
              <a:rPr lang="es-ES" sz="2800" b="1" dirty="0">
                <a:solidFill>
                  <a:schemeClr val="lt1"/>
                </a:solidFill>
              </a:rPr>
              <a:t> </a:t>
            </a:r>
            <a:r>
              <a:rPr lang="es-ES" sz="2800" b="1" dirty="0" err="1">
                <a:solidFill>
                  <a:schemeClr val="lt1"/>
                </a:solidFill>
              </a:rPr>
              <a:t>url</a:t>
            </a:r>
            <a:r>
              <a:rPr lang="es-ES" sz="2800" b="1" dirty="0">
                <a:solidFill>
                  <a:schemeClr val="lt1"/>
                </a:solidFill>
              </a:rPr>
              <a:t> [</a:t>
            </a:r>
            <a:r>
              <a:rPr lang="es-ES" sz="2800" b="1" dirty="0" err="1">
                <a:solidFill>
                  <a:schemeClr val="lt1"/>
                </a:solidFill>
              </a:rPr>
              <a:t>list</a:t>
            </a:r>
            <a:r>
              <a:rPr lang="es-ES" sz="2800" b="1" dirty="0">
                <a:solidFill>
                  <a:schemeClr val="lt1"/>
                </a:solidFill>
              </a:rPr>
              <a:t>-of-media-</a:t>
            </a:r>
            <a:r>
              <a:rPr lang="es-ES" sz="2800" b="1" dirty="0" err="1">
                <a:solidFill>
                  <a:schemeClr val="lt1"/>
                </a:solidFill>
              </a:rPr>
              <a:t>queries</a:t>
            </a:r>
            <a:r>
              <a:rPr lang="es-ES" sz="2800" b="1" dirty="0">
                <a:solidFill>
                  <a:schemeClr val="lt1"/>
                </a:solidFill>
              </a:rPr>
              <a:t>]</a:t>
            </a:r>
          </a:p>
        </p:txBody>
      </p:sp>
      <p:sp>
        <p:nvSpPr>
          <p:cNvPr id="4" name="Flecha derecha 3"/>
          <p:cNvSpPr/>
          <p:nvPr/>
        </p:nvSpPr>
        <p:spPr>
          <a:xfrm>
            <a:off x="3363131" y="5784350"/>
            <a:ext cx="669928" cy="523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10719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de perspectiva "3D"</a:t>
            </a:r>
            <a:endParaRPr lang="es-ES" dirty="0"/>
          </a:p>
        </p:txBody>
      </p:sp>
      <p:pic>
        <p:nvPicPr>
          <p:cNvPr id="2" name="Imagen 1"/>
          <p:cNvPicPr>
            <a:picLocks noChangeAspect="1"/>
          </p:cNvPicPr>
          <p:nvPr/>
        </p:nvPicPr>
        <p:blipFill>
          <a:blip r:embed="rId2"/>
          <a:stretch>
            <a:fillRect/>
          </a:stretch>
        </p:blipFill>
        <p:spPr>
          <a:xfrm>
            <a:off x="1693366" y="1728966"/>
            <a:ext cx="6328598" cy="4025333"/>
          </a:xfrm>
          <a:prstGeom prst="rect">
            <a:avLst/>
          </a:prstGeom>
        </p:spPr>
      </p:pic>
    </p:spTree>
    <p:extLst>
      <p:ext uri="{BB962C8B-B14F-4D97-AF65-F5344CB8AC3E}">
        <p14:creationId xmlns:p14="http://schemas.microsoft.com/office/powerpoint/2010/main" val="1125086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Animaciones: </a:t>
            </a:r>
            <a:r>
              <a:rPr lang="en-US" b="0" dirty="0" err="1" smtClean="0">
                <a:effectLst/>
              </a:rPr>
              <a:t>keyframe</a:t>
            </a:r>
            <a:r>
              <a:rPr lang="en-US" b="0" dirty="0" smtClean="0">
                <a:effectLst/>
              </a:rPr>
              <a:t> animations</a:t>
            </a:r>
            <a:endParaRPr lang="en-US" b="0" dirty="0">
              <a:effectLst/>
            </a:endParaRPr>
          </a:p>
        </p:txBody>
      </p:sp>
      <p:sp>
        <p:nvSpPr>
          <p:cNvPr id="3" name="Rectángulo 2"/>
          <p:cNvSpPr/>
          <p:nvPr/>
        </p:nvSpPr>
        <p:spPr>
          <a:xfrm>
            <a:off x="819279" y="1658074"/>
            <a:ext cx="198227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dirty="0">
                <a:solidFill>
                  <a:prstClr val="white"/>
                </a:solidFill>
              </a:rPr>
              <a:t>@</a:t>
            </a:r>
            <a:r>
              <a:rPr lang="es-ES" dirty="0" err="1">
                <a:solidFill>
                  <a:prstClr val="white"/>
                </a:solidFill>
              </a:rPr>
              <a:t>keyframes</a:t>
            </a:r>
            <a:endParaRPr lang="es-ES" b="1" dirty="0">
              <a:solidFill>
                <a:prstClr val="white"/>
              </a:solidFill>
            </a:endParaRPr>
          </a:p>
        </p:txBody>
      </p:sp>
      <p:sp>
        <p:nvSpPr>
          <p:cNvPr id="10" name="CuadroTexto 9"/>
          <p:cNvSpPr txBox="1"/>
          <p:nvPr/>
        </p:nvSpPr>
        <p:spPr>
          <a:xfrm>
            <a:off x="4398379" y="1519574"/>
            <a:ext cx="4116971" cy="646331"/>
          </a:xfrm>
          <a:prstGeom prst="rect">
            <a:avLst/>
          </a:prstGeom>
          <a:noFill/>
        </p:spPr>
        <p:txBody>
          <a:bodyPr wrap="square" rtlCol="0">
            <a:spAutoFit/>
          </a:bodyPr>
          <a:lstStyle/>
          <a:p>
            <a:r>
              <a:rPr lang="es-ES" dirty="0" smtClean="0">
                <a:solidFill>
                  <a:prstClr val="black"/>
                </a:solidFill>
              </a:rPr>
              <a:t>Definimos la serie de etapas que constituyen la secuencia de animación</a:t>
            </a:r>
            <a:endParaRPr lang="es-ES" dirty="0">
              <a:solidFill>
                <a:prstClr val="black"/>
              </a:solidFill>
            </a:endParaRPr>
          </a:p>
        </p:txBody>
      </p:sp>
      <p:cxnSp>
        <p:nvCxnSpPr>
          <p:cNvPr id="13" name="Conector recto de flecha 12"/>
          <p:cNvCxnSpPr>
            <a:stCxn id="3" idx="3"/>
            <a:endCxn id="10" idx="1"/>
          </p:cNvCxnSpPr>
          <p:nvPr/>
        </p:nvCxnSpPr>
        <p:spPr>
          <a:xfrm>
            <a:off x="2801553" y="1842740"/>
            <a:ext cx="15968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2247460" y="4622916"/>
            <a:ext cx="4132558"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keyframes</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colors</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0% { </a:t>
            </a:r>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-color: red;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20% { </a:t>
            </a:r>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-color: </a:t>
            </a:r>
            <a:r>
              <a:rPr lang="es-ES" sz="1400" dirty="0" err="1">
                <a:solidFill>
                  <a:prstClr val="black"/>
                </a:solidFill>
                <a:latin typeface="Courier New" panose="02070309020205020404" pitchFamily="49" charset="0"/>
                <a:cs typeface="Courier New" panose="02070309020205020404" pitchFamily="49" charset="0"/>
              </a:rPr>
              <a:t>orange</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40% { </a:t>
            </a:r>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-color: </a:t>
            </a:r>
            <a:r>
              <a:rPr lang="es-ES" sz="1400" dirty="0" err="1">
                <a:solidFill>
                  <a:prstClr val="black"/>
                </a:solidFill>
                <a:latin typeface="Courier New" panose="02070309020205020404" pitchFamily="49" charset="0"/>
                <a:cs typeface="Courier New" panose="02070309020205020404" pitchFamily="49" charset="0"/>
              </a:rPr>
              <a:t>yellow</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60% { </a:t>
            </a:r>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-color: </a:t>
            </a:r>
            <a:r>
              <a:rPr lang="es-ES" sz="1400" dirty="0" err="1">
                <a:solidFill>
                  <a:prstClr val="black"/>
                </a:solidFill>
                <a:latin typeface="Courier New" panose="02070309020205020404" pitchFamily="49" charset="0"/>
                <a:cs typeface="Courier New" panose="02070309020205020404" pitchFamily="49" charset="0"/>
              </a:rPr>
              <a:t>green</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80% { </a:t>
            </a:r>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-color: blue;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100% { </a:t>
            </a:r>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-color: </a:t>
            </a:r>
            <a:r>
              <a:rPr lang="es-ES" sz="1400" dirty="0" err="1">
                <a:solidFill>
                  <a:prstClr val="black"/>
                </a:solidFill>
                <a:latin typeface="Courier New" panose="02070309020205020404" pitchFamily="49" charset="0"/>
                <a:cs typeface="Courier New" panose="02070309020205020404" pitchFamily="49" charset="0"/>
              </a:rPr>
              <a:t>purple</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p>
        </p:txBody>
      </p:sp>
      <p:sp>
        <p:nvSpPr>
          <p:cNvPr id="18" name="CuadroTexto 17"/>
          <p:cNvSpPr txBox="1"/>
          <p:nvPr/>
        </p:nvSpPr>
        <p:spPr>
          <a:xfrm>
            <a:off x="1060805" y="2567877"/>
            <a:ext cx="6856134" cy="646331"/>
          </a:xfrm>
          <a:prstGeom prst="rect">
            <a:avLst/>
          </a:prstGeom>
          <a:noFill/>
        </p:spPr>
        <p:txBody>
          <a:bodyPr wrap="square" rtlCol="0">
            <a:spAutoFit/>
          </a:bodyPr>
          <a:lstStyle/>
          <a:p>
            <a:r>
              <a:rPr lang="es-ES" dirty="0" smtClean="0">
                <a:solidFill>
                  <a:prstClr val="black"/>
                </a:solidFill>
              </a:rPr>
              <a:t>La posición que ocupa cada etapa se define en términos de % respecto a la duración completa de la serie</a:t>
            </a:r>
            <a:endParaRPr lang="es-ES" dirty="0">
              <a:solidFill>
                <a:prstClr val="black"/>
              </a:solidFill>
            </a:endParaRPr>
          </a:p>
        </p:txBody>
      </p:sp>
      <p:pic>
        <p:nvPicPr>
          <p:cNvPr id="20" name="Imagen 19"/>
          <p:cNvPicPr>
            <a:picLocks noChangeAspect="1"/>
          </p:cNvPicPr>
          <p:nvPr/>
        </p:nvPicPr>
        <p:blipFill>
          <a:blip r:embed="rId3">
            <a:clrChange>
              <a:clrFrom>
                <a:srgbClr val="FFFFFF"/>
              </a:clrFrom>
              <a:clrTo>
                <a:srgbClr val="FFFFFF">
                  <a:alpha val="0"/>
                </a:srgbClr>
              </a:clrTo>
            </a:clrChange>
          </a:blip>
          <a:stretch>
            <a:fillRect/>
          </a:stretch>
        </p:blipFill>
        <p:spPr>
          <a:xfrm>
            <a:off x="6805034" y="3210028"/>
            <a:ext cx="1710316" cy="3228770"/>
          </a:xfrm>
          <a:prstGeom prst="rect">
            <a:avLst/>
          </a:prstGeom>
        </p:spPr>
      </p:pic>
      <p:sp>
        <p:nvSpPr>
          <p:cNvPr id="22" name="Rectángulo 21"/>
          <p:cNvSpPr/>
          <p:nvPr/>
        </p:nvSpPr>
        <p:spPr>
          <a:xfrm>
            <a:off x="1605356" y="3268815"/>
            <a:ext cx="4572000" cy="1200329"/>
          </a:xfrm>
          <a:prstGeom prst="rect">
            <a:avLst/>
          </a:prstGeom>
        </p:spPr>
        <p:txBody>
          <a:bodyPr>
            <a:spAutoFit/>
          </a:bodyPr>
          <a:lstStyle/>
          <a:p>
            <a:r>
              <a:rPr lang="es-ES" dirty="0">
                <a:solidFill>
                  <a:prstClr val="black"/>
                </a:solidFill>
              </a:rPr>
              <a:t>@</a:t>
            </a:r>
            <a:r>
              <a:rPr lang="es-ES" dirty="0" err="1">
                <a:solidFill>
                  <a:prstClr val="black"/>
                </a:solidFill>
              </a:rPr>
              <a:t>keyframes</a:t>
            </a:r>
            <a:r>
              <a:rPr lang="es-ES" dirty="0">
                <a:solidFill>
                  <a:prstClr val="black"/>
                </a:solidFill>
              </a:rPr>
              <a:t> </a:t>
            </a:r>
            <a:r>
              <a:rPr lang="es-ES" dirty="0" err="1">
                <a:solidFill>
                  <a:prstClr val="black"/>
                </a:solidFill>
              </a:rPr>
              <a:t>animation-name</a:t>
            </a:r>
            <a:r>
              <a:rPr lang="es-ES" dirty="0">
                <a:solidFill>
                  <a:prstClr val="black"/>
                </a:solidFill>
              </a:rPr>
              <a:t> {</a:t>
            </a:r>
          </a:p>
          <a:p>
            <a:r>
              <a:rPr lang="es-ES" dirty="0" err="1">
                <a:solidFill>
                  <a:prstClr val="black"/>
                </a:solidFill>
              </a:rPr>
              <a:t>keyframe</a:t>
            </a:r>
            <a:r>
              <a:rPr lang="es-ES" dirty="0">
                <a:solidFill>
                  <a:prstClr val="black"/>
                </a:solidFill>
              </a:rPr>
              <a:t> { </a:t>
            </a:r>
            <a:r>
              <a:rPr lang="es-ES" dirty="0" err="1">
                <a:solidFill>
                  <a:prstClr val="black"/>
                </a:solidFill>
              </a:rPr>
              <a:t>property</a:t>
            </a:r>
            <a:r>
              <a:rPr lang="es-ES" dirty="0">
                <a:solidFill>
                  <a:prstClr val="black"/>
                </a:solidFill>
              </a:rPr>
              <a:t>: </a:t>
            </a:r>
            <a:r>
              <a:rPr lang="es-ES" dirty="0" err="1">
                <a:solidFill>
                  <a:prstClr val="black"/>
                </a:solidFill>
              </a:rPr>
              <a:t>value</a:t>
            </a:r>
            <a:r>
              <a:rPr lang="es-ES" dirty="0">
                <a:solidFill>
                  <a:prstClr val="black"/>
                </a:solidFill>
              </a:rPr>
              <a:t>; }</a:t>
            </a:r>
          </a:p>
          <a:p>
            <a:r>
              <a:rPr lang="es-ES" dirty="0" err="1">
                <a:solidFill>
                  <a:prstClr val="black"/>
                </a:solidFill>
              </a:rPr>
              <a:t>keyframe</a:t>
            </a:r>
            <a:r>
              <a:rPr lang="es-ES" dirty="0">
                <a:solidFill>
                  <a:prstClr val="black"/>
                </a:solidFill>
              </a:rPr>
              <a:t> { </a:t>
            </a:r>
            <a:r>
              <a:rPr lang="es-ES" dirty="0" err="1">
                <a:solidFill>
                  <a:prstClr val="black"/>
                </a:solidFill>
              </a:rPr>
              <a:t>property</a:t>
            </a:r>
            <a:r>
              <a:rPr lang="es-ES" dirty="0">
                <a:solidFill>
                  <a:prstClr val="black"/>
                </a:solidFill>
              </a:rPr>
              <a:t>: </a:t>
            </a:r>
            <a:r>
              <a:rPr lang="es-ES" dirty="0" err="1">
                <a:solidFill>
                  <a:prstClr val="black"/>
                </a:solidFill>
              </a:rPr>
              <a:t>value</a:t>
            </a:r>
            <a:r>
              <a:rPr lang="es-ES" dirty="0">
                <a:solidFill>
                  <a:prstClr val="black"/>
                </a:solidFill>
              </a:rPr>
              <a:t>; }</a:t>
            </a:r>
          </a:p>
          <a:p>
            <a:r>
              <a:rPr lang="es-ES" dirty="0">
                <a:solidFill>
                  <a:prstClr val="black"/>
                </a:solidFill>
              </a:rPr>
              <a:t>}</a:t>
            </a:r>
          </a:p>
        </p:txBody>
      </p:sp>
    </p:spTree>
    <p:extLst>
      <p:ext uri="{BB962C8B-B14F-4D97-AF65-F5344CB8AC3E}">
        <p14:creationId xmlns:p14="http://schemas.microsoft.com/office/powerpoint/2010/main" val="33605670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Animaciones: </a:t>
            </a:r>
            <a:r>
              <a:rPr lang="en-US" b="0" dirty="0" err="1" smtClean="0">
                <a:effectLst/>
              </a:rPr>
              <a:t>keyframe</a:t>
            </a:r>
            <a:r>
              <a:rPr lang="en-US" b="0" dirty="0" smtClean="0">
                <a:effectLst/>
              </a:rPr>
              <a:t> animations</a:t>
            </a:r>
            <a:endParaRPr lang="en-US" b="0" dirty="0">
              <a:effectLst/>
            </a:endParaRPr>
          </a:p>
        </p:txBody>
      </p:sp>
      <p:sp>
        <p:nvSpPr>
          <p:cNvPr id="3" name="Rectángulo 2"/>
          <p:cNvSpPr/>
          <p:nvPr/>
        </p:nvSpPr>
        <p:spPr>
          <a:xfrm>
            <a:off x="819279" y="1658074"/>
            <a:ext cx="198227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prstClr val="white"/>
                </a:solidFill>
              </a:rPr>
              <a:t>animation-name</a:t>
            </a:r>
            <a:endParaRPr lang="es-ES" b="1" dirty="0">
              <a:solidFill>
                <a:prstClr val="white"/>
              </a:solidFill>
            </a:endParaRPr>
          </a:p>
        </p:txBody>
      </p:sp>
      <p:sp>
        <p:nvSpPr>
          <p:cNvPr id="4" name="Rectángulo 3"/>
          <p:cNvSpPr/>
          <p:nvPr/>
        </p:nvSpPr>
        <p:spPr>
          <a:xfrm>
            <a:off x="819279" y="2222468"/>
            <a:ext cx="219687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prstClr val="white"/>
                </a:solidFill>
              </a:rPr>
              <a:t>animation-duration</a:t>
            </a:r>
            <a:endParaRPr lang="es-ES" b="1" dirty="0">
              <a:solidFill>
                <a:prstClr val="white"/>
              </a:solidFill>
            </a:endParaRPr>
          </a:p>
        </p:txBody>
      </p:sp>
      <p:sp>
        <p:nvSpPr>
          <p:cNvPr id="5" name="Rectángulo 4"/>
          <p:cNvSpPr/>
          <p:nvPr/>
        </p:nvSpPr>
        <p:spPr>
          <a:xfrm>
            <a:off x="819279" y="2786862"/>
            <a:ext cx="282716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prstClr val="white"/>
                </a:solidFill>
              </a:rPr>
              <a:t>animation-timing-function</a:t>
            </a:r>
            <a:endParaRPr lang="es-ES" b="1" dirty="0">
              <a:solidFill>
                <a:prstClr val="white"/>
              </a:solidFill>
            </a:endParaRPr>
          </a:p>
        </p:txBody>
      </p:sp>
      <p:sp>
        <p:nvSpPr>
          <p:cNvPr id="6" name="Rectángulo 5"/>
          <p:cNvSpPr/>
          <p:nvPr/>
        </p:nvSpPr>
        <p:spPr>
          <a:xfrm>
            <a:off x="819278" y="3351256"/>
            <a:ext cx="279895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prstClr val="white"/>
                </a:solidFill>
              </a:rPr>
              <a:t>animation-iteration-count</a:t>
            </a:r>
            <a:endParaRPr lang="es-ES" b="1" dirty="0">
              <a:solidFill>
                <a:prstClr val="white"/>
              </a:solidFill>
            </a:endParaRPr>
          </a:p>
        </p:txBody>
      </p:sp>
      <p:sp>
        <p:nvSpPr>
          <p:cNvPr id="7" name="Rectángulo 6"/>
          <p:cNvSpPr/>
          <p:nvPr/>
        </p:nvSpPr>
        <p:spPr>
          <a:xfrm>
            <a:off x="819279" y="3915650"/>
            <a:ext cx="233335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prstClr val="white"/>
                </a:solidFill>
              </a:rPr>
              <a:t>animation-direction</a:t>
            </a:r>
            <a:endParaRPr lang="es-ES" b="1" dirty="0">
              <a:solidFill>
                <a:prstClr val="white"/>
              </a:solidFill>
            </a:endParaRPr>
          </a:p>
        </p:txBody>
      </p:sp>
      <p:sp>
        <p:nvSpPr>
          <p:cNvPr id="8" name="Rectángulo 7"/>
          <p:cNvSpPr/>
          <p:nvPr/>
        </p:nvSpPr>
        <p:spPr>
          <a:xfrm>
            <a:off x="819279" y="4480044"/>
            <a:ext cx="233335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prstClr val="white"/>
                </a:solidFill>
              </a:rPr>
              <a:t>animation-play-state</a:t>
            </a:r>
            <a:endParaRPr lang="es-ES" b="1" dirty="0">
              <a:solidFill>
                <a:prstClr val="white"/>
              </a:solidFill>
            </a:endParaRPr>
          </a:p>
        </p:txBody>
      </p:sp>
      <p:sp>
        <p:nvSpPr>
          <p:cNvPr id="9" name="Rectángulo 8"/>
          <p:cNvSpPr/>
          <p:nvPr/>
        </p:nvSpPr>
        <p:spPr>
          <a:xfrm>
            <a:off x="819279" y="5044439"/>
            <a:ext cx="201927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prstClr val="white"/>
                </a:solidFill>
              </a:rPr>
              <a:t>animation-delay</a:t>
            </a:r>
            <a:endParaRPr lang="es-ES" b="1" dirty="0">
              <a:solidFill>
                <a:prstClr val="white"/>
              </a:solidFill>
            </a:endParaRPr>
          </a:p>
        </p:txBody>
      </p:sp>
      <p:sp>
        <p:nvSpPr>
          <p:cNvPr id="10" name="CuadroTexto 9"/>
          <p:cNvSpPr txBox="1"/>
          <p:nvPr/>
        </p:nvSpPr>
        <p:spPr>
          <a:xfrm>
            <a:off x="4398379" y="1668471"/>
            <a:ext cx="3687035" cy="369332"/>
          </a:xfrm>
          <a:prstGeom prst="rect">
            <a:avLst/>
          </a:prstGeom>
          <a:noFill/>
        </p:spPr>
        <p:txBody>
          <a:bodyPr wrap="none" rtlCol="0">
            <a:spAutoFit/>
          </a:bodyPr>
          <a:lstStyle/>
          <a:p>
            <a:r>
              <a:rPr lang="es-ES" dirty="0" smtClean="0">
                <a:solidFill>
                  <a:prstClr val="black"/>
                </a:solidFill>
              </a:rPr>
              <a:t>nombre de la secuencia de animación</a:t>
            </a:r>
            <a:endParaRPr lang="es-ES" dirty="0">
              <a:solidFill>
                <a:prstClr val="black"/>
              </a:solidFill>
            </a:endParaRPr>
          </a:p>
        </p:txBody>
      </p:sp>
      <p:sp>
        <p:nvSpPr>
          <p:cNvPr id="11" name="CuadroTexto 10"/>
          <p:cNvSpPr txBox="1"/>
          <p:nvPr/>
        </p:nvSpPr>
        <p:spPr>
          <a:xfrm>
            <a:off x="4398379" y="2222468"/>
            <a:ext cx="2071401" cy="369332"/>
          </a:xfrm>
          <a:prstGeom prst="rect">
            <a:avLst/>
          </a:prstGeom>
          <a:noFill/>
        </p:spPr>
        <p:txBody>
          <a:bodyPr wrap="none" rtlCol="0">
            <a:spAutoFit/>
          </a:bodyPr>
          <a:lstStyle/>
          <a:p>
            <a:r>
              <a:rPr lang="es-ES" dirty="0" smtClean="0">
                <a:solidFill>
                  <a:prstClr val="black"/>
                </a:solidFill>
              </a:rPr>
              <a:t>tiempo en segundos</a:t>
            </a:r>
            <a:endParaRPr lang="es-ES" dirty="0">
              <a:solidFill>
                <a:prstClr val="black"/>
              </a:solidFill>
            </a:endParaRPr>
          </a:p>
        </p:txBody>
      </p:sp>
      <p:cxnSp>
        <p:nvCxnSpPr>
          <p:cNvPr id="13" name="Conector recto de flecha 12"/>
          <p:cNvCxnSpPr>
            <a:stCxn id="3" idx="3"/>
            <a:endCxn id="10" idx="1"/>
          </p:cNvCxnSpPr>
          <p:nvPr/>
        </p:nvCxnSpPr>
        <p:spPr>
          <a:xfrm>
            <a:off x="2801553" y="1842740"/>
            <a:ext cx="1596826" cy="1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4" idx="3"/>
            <a:endCxn id="11" idx="1"/>
          </p:cNvCxnSpPr>
          <p:nvPr/>
        </p:nvCxnSpPr>
        <p:spPr>
          <a:xfrm>
            <a:off x="3016155" y="2407134"/>
            <a:ext cx="1382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4398379" y="3351256"/>
            <a:ext cx="3036857" cy="369332"/>
          </a:xfrm>
          <a:prstGeom prst="rect">
            <a:avLst/>
          </a:prstGeom>
          <a:noFill/>
        </p:spPr>
        <p:txBody>
          <a:bodyPr wrap="none" rtlCol="0">
            <a:spAutoFit/>
          </a:bodyPr>
          <a:lstStyle/>
          <a:p>
            <a:r>
              <a:rPr lang="es-ES" dirty="0" smtClean="0">
                <a:solidFill>
                  <a:prstClr val="black"/>
                </a:solidFill>
              </a:rPr>
              <a:t>número de veces que se repite</a:t>
            </a:r>
            <a:endParaRPr lang="es-ES" dirty="0">
              <a:solidFill>
                <a:prstClr val="black"/>
              </a:solidFill>
            </a:endParaRPr>
          </a:p>
        </p:txBody>
      </p:sp>
      <p:cxnSp>
        <p:nvCxnSpPr>
          <p:cNvPr id="21" name="Conector recto de flecha 20"/>
          <p:cNvCxnSpPr>
            <a:stCxn id="6" idx="3"/>
            <a:endCxn id="19" idx="1"/>
          </p:cNvCxnSpPr>
          <p:nvPr/>
        </p:nvCxnSpPr>
        <p:spPr>
          <a:xfrm>
            <a:off x="3618229" y="3535922"/>
            <a:ext cx="780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4397911" y="2786862"/>
            <a:ext cx="2139817" cy="369332"/>
          </a:xfrm>
          <a:prstGeom prst="rect">
            <a:avLst/>
          </a:prstGeom>
          <a:noFill/>
        </p:spPr>
        <p:txBody>
          <a:bodyPr wrap="none" rtlCol="0">
            <a:spAutoFit/>
          </a:bodyPr>
          <a:lstStyle/>
          <a:p>
            <a:r>
              <a:rPr lang="es-ES" dirty="0" smtClean="0">
                <a:solidFill>
                  <a:prstClr val="black"/>
                </a:solidFill>
              </a:rPr>
              <a:t>forma de aceleración</a:t>
            </a:r>
            <a:endParaRPr lang="es-ES" dirty="0">
              <a:solidFill>
                <a:prstClr val="black"/>
              </a:solidFill>
            </a:endParaRPr>
          </a:p>
        </p:txBody>
      </p:sp>
      <p:cxnSp>
        <p:nvCxnSpPr>
          <p:cNvPr id="25" name="Conector recto de flecha 24"/>
          <p:cNvCxnSpPr>
            <a:stCxn id="5" idx="3"/>
            <a:endCxn id="23" idx="1"/>
          </p:cNvCxnSpPr>
          <p:nvPr/>
        </p:nvCxnSpPr>
        <p:spPr>
          <a:xfrm>
            <a:off x="3646443" y="2971528"/>
            <a:ext cx="751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4397911" y="3915650"/>
            <a:ext cx="3478453" cy="369332"/>
          </a:xfrm>
          <a:prstGeom prst="rect">
            <a:avLst/>
          </a:prstGeom>
          <a:noFill/>
        </p:spPr>
        <p:txBody>
          <a:bodyPr wrap="none" rtlCol="0">
            <a:spAutoFit/>
          </a:bodyPr>
          <a:lstStyle/>
          <a:p>
            <a:r>
              <a:rPr lang="es-ES" dirty="0" smtClean="0">
                <a:solidFill>
                  <a:prstClr val="black"/>
                </a:solidFill>
              </a:rPr>
              <a:t>posible dirección adelante y/o atrás</a:t>
            </a:r>
            <a:endParaRPr lang="es-ES" dirty="0">
              <a:solidFill>
                <a:prstClr val="black"/>
              </a:solidFill>
            </a:endParaRPr>
          </a:p>
        </p:txBody>
      </p:sp>
      <p:cxnSp>
        <p:nvCxnSpPr>
          <p:cNvPr id="30" name="Conector recto de flecha 29"/>
          <p:cNvCxnSpPr>
            <a:stCxn id="7" idx="3"/>
            <a:endCxn id="28" idx="1"/>
          </p:cNvCxnSpPr>
          <p:nvPr/>
        </p:nvCxnSpPr>
        <p:spPr>
          <a:xfrm>
            <a:off x="3152633" y="4100316"/>
            <a:ext cx="12452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uadroTexto 31"/>
          <p:cNvSpPr txBox="1"/>
          <p:nvPr/>
        </p:nvSpPr>
        <p:spPr>
          <a:xfrm>
            <a:off x="4381176" y="4490672"/>
            <a:ext cx="3495188" cy="369332"/>
          </a:xfrm>
          <a:prstGeom prst="rect">
            <a:avLst/>
          </a:prstGeom>
          <a:noFill/>
        </p:spPr>
        <p:txBody>
          <a:bodyPr wrap="none" rtlCol="0">
            <a:spAutoFit/>
          </a:bodyPr>
          <a:lstStyle/>
          <a:p>
            <a:r>
              <a:rPr lang="es-ES" dirty="0" smtClean="0">
                <a:solidFill>
                  <a:prstClr val="black"/>
                </a:solidFill>
              </a:rPr>
              <a:t>estado reproduciéndose o en pausa</a:t>
            </a:r>
            <a:endParaRPr lang="es-ES" dirty="0">
              <a:solidFill>
                <a:prstClr val="black"/>
              </a:solidFill>
            </a:endParaRPr>
          </a:p>
        </p:txBody>
      </p:sp>
      <p:cxnSp>
        <p:nvCxnSpPr>
          <p:cNvPr id="34" name="Conector recto de flecha 33"/>
          <p:cNvCxnSpPr>
            <a:stCxn id="8" idx="3"/>
            <a:endCxn id="32" idx="1"/>
          </p:cNvCxnSpPr>
          <p:nvPr/>
        </p:nvCxnSpPr>
        <p:spPr>
          <a:xfrm>
            <a:off x="3152633" y="4664710"/>
            <a:ext cx="1228543" cy="10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ángulo 34"/>
          <p:cNvSpPr/>
          <p:nvPr/>
        </p:nvSpPr>
        <p:spPr>
          <a:xfrm>
            <a:off x="815880" y="5608834"/>
            <a:ext cx="226851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prstClr val="white"/>
                </a:solidFill>
              </a:rPr>
              <a:t>animation-fill-mode</a:t>
            </a:r>
            <a:endParaRPr lang="es-ES" b="1" dirty="0">
              <a:solidFill>
                <a:prstClr val="white"/>
              </a:solidFill>
            </a:endParaRPr>
          </a:p>
        </p:txBody>
      </p:sp>
      <p:sp>
        <p:nvSpPr>
          <p:cNvPr id="36" name="CuadroTexto 35"/>
          <p:cNvSpPr txBox="1"/>
          <p:nvPr/>
        </p:nvSpPr>
        <p:spPr>
          <a:xfrm>
            <a:off x="4397911" y="5034041"/>
            <a:ext cx="2595775" cy="369332"/>
          </a:xfrm>
          <a:prstGeom prst="rect">
            <a:avLst/>
          </a:prstGeom>
          <a:noFill/>
        </p:spPr>
        <p:txBody>
          <a:bodyPr wrap="none" rtlCol="0">
            <a:spAutoFit/>
          </a:bodyPr>
          <a:lstStyle/>
          <a:p>
            <a:r>
              <a:rPr lang="es-ES" dirty="0" smtClean="0">
                <a:solidFill>
                  <a:prstClr val="black"/>
                </a:solidFill>
              </a:rPr>
              <a:t>tiempo hasta que se inicia</a:t>
            </a:r>
            <a:endParaRPr lang="es-ES" dirty="0">
              <a:solidFill>
                <a:prstClr val="black"/>
              </a:solidFill>
            </a:endParaRPr>
          </a:p>
        </p:txBody>
      </p:sp>
      <p:cxnSp>
        <p:nvCxnSpPr>
          <p:cNvPr id="38" name="Conector recto de flecha 37"/>
          <p:cNvCxnSpPr>
            <a:stCxn id="9" idx="3"/>
            <a:endCxn id="36" idx="1"/>
          </p:cNvCxnSpPr>
          <p:nvPr/>
        </p:nvCxnSpPr>
        <p:spPr>
          <a:xfrm flipV="1">
            <a:off x="2838550" y="5218707"/>
            <a:ext cx="1559361" cy="10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4411629" y="5608834"/>
            <a:ext cx="3602589" cy="369332"/>
          </a:xfrm>
          <a:prstGeom prst="rect">
            <a:avLst/>
          </a:prstGeom>
          <a:noFill/>
        </p:spPr>
        <p:txBody>
          <a:bodyPr wrap="none" rtlCol="0">
            <a:spAutoFit/>
          </a:bodyPr>
          <a:lstStyle/>
          <a:p>
            <a:r>
              <a:rPr lang="es-ES" dirty="0" smtClean="0">
                <a:solidFill>
                  <a:prstClr val="black"/>
                </a:solidFill>
              </a:rPr>
              <a:t>límites en los que puede ser aplicada</a:t>
            </a:r>
            <a:endParaRPr lang="es-ES" dirty="0">
              <a:solidFill>
                <a:prstClr val="black"/>
              </a:solidFill>
            </a:endParaRPr>
          </a:p>
        </p:txBody>
      </p:sp>
      <p:cxnSp>
        <p:nvCxnSpPr>
          <p:cNvPr id="42" name="Conector recto de flecha 41"/>
          <p:cNvCxnSpPr>
            <a:stCxn id="35" idx="3"/>
            <a:endCxn id="40" idx="1"/>
          </p:cNvCxnSpPr>
          <p:nvPr/>
        </p:nvCxnSpPr>
        <p:spPr>
          <a:xfrm>
            <a:off x="3084394" y="5793500"/>
            <a:ext cx="1327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311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de animaciones</a:t>
            </a:r>
            <a:endParaRPr lang="es-ES" dirty="0"/>
          </a:p>
        </p:txBody>
      </p:sp>
      <p:pic>
        <p:nvPicPr>
          <p:cNvPr id="2" name="Imagen 1"/>
          <p:cNvPicPr>
            <a:picLocks noChangeAspect="1"/>
          </p:cNvPicPr>
          <p:nvPr/>
        </p:nvPicPr>
        <p:blipFill>
          <a:blip r:embed="rId2"/>
          <a:stretch>
            <a:fillRect/>
          </a:stretch>
        </p:blipFill>
        <p:spPr>
          <a:xfrm>
            <a:off x="1320799" y="1469026"/>
            <a:ext cx="4499430" cy="2747218"/>
          </a:xfrm>
          <a:prstGeom prst="rect">
            <a:avLst/>
          </a:prstGeom>
        </p:spPr>
      </p:pic>
      <p:pic>
        <p:nvPicPr>
          <p:cNvPr id="4" name="Imagen 3"/>
          <p:cNvPicPr>
            <a:picLocks noChangeAspect="1"/>
          </p:cNvPicPr>
          <p:nvPr/>
        </p:nvPicPr>
        <p:blipFill>
          <a:blip r:embed="rId3"/>
          <a:stretch>
            <a:fillRect/>
          </a:stretch>
        </p:blipFill>
        <p:spPr>
          <a:xfrm>
            <a:off x="3410856" y="3451750"/>
            <a:ext cx="4499430" cy="2768399"/>
          </a:xfrm>
          <a:prstGeom prst="rect">
            <a:avLst/>
          </a:prstGeom>
        </p:spPr>
      </p:pic>
      <p:sp>
        <p:nvSpPr>
          <p:cNvPr id="5" name="Flecha curvada hacia la izquierda 4"/>
          <p:cNvSpPr/>
          <p:nvPr/>
        </p:nvSpPr>
        <p:spPr>
          <a:xfrm rot="19846560">
            <a:off x="5739403" y="2125539"/>
            <a:ext cx="1277257" cy="165462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spTree>
    <p:extLst>
      <p:ext uri="{BB962C8B-B14F-4D97-AF65-F5344CB8AC3E}">
        <p14:creationId xmlns:p14="http://schemas.microsoft.com/office/powerpoint/2010/main" val="2017993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Animaciones: ejemplos</a:t>
            </a:r>
            <a:endParaRPr lang="es-ES" dirty="0"/>
          </a:p>
        </p:txBody>
      </p:sp>
      <p:pic>
        <p:nvPicPr>
          <p:cNvPr id="3" name="Imagen 2"/>
          <p:cNvPicPr>
            <a:picLocks noChangeAspect="1"/>
          </p:cNvPicPr>
          <p:nvPr/>
        </p:nvPicPr>
        <p:blipFill>
          <a:blip r:embed="rId2"/>
          <a:stretch>
            <a:fillRect/>
          </a:stretch>
        </p:blipFill>
        <p:spPr>
          <a:xfrm>
            <a:off x="909878" y="1297618"/>
            <a:ext cx="2486025" cy="1943100"/>
          </a:xfrm>
          <a:prstGeom prst="rect">
            <a:avLst/>
          </a:prstGeom>
        </p:spPr>
      </p:pic>
      <p:pic>
        <p:nvPicPr>
          <p:cNvPr id="4" name="Imagen 3"/>
          <p:cNvPicPr>
            <a:picLocks noChangeAspect="1"/>
          </p:cNvPicPr>
          <p:nvPr/>
        </p:nvPicPr>
        <p:blipFill>
          <a:blip r:embed="rId3"/>
          <a:stretch>
            <a:fillRect/>
          </a:stretch>
        </p:blipFill>
        <p:spPr>
          <a:xfrm>
            <a:off x="5592140" y="2845797"/>
            <a:ext cx="2562225" cy="1943100"/>
          </a:xfrm>
          <a:prstGeom prst="rect">
            <a:avLst/>
          </a:prstGeom>
        </p:spPr>
      </p:pic>
      <p:pic>
        <p:nvPicPr>
          <p:cNvPr id="5" name="Imagen 4"/>
          <p:cNvPicPr>
            <a:picLocks noChangeAspect="1"/>
          </p:cNvPicPr>
          <p:nvPr/>
        </p:nvPicPr>
        <p:blipFill>
          <a:blip r:embed="rId4"/>
          <a:stretch>
            <a:fillRect/>
          </a:stretch>
        </p:blipFill>
        <p:spPr>
          <a:xfrm>
            <a:off x="628650" y="4991510"/>
            <a:ext cx="2647950" cy="1333500"/>
          </a:xfrm>
          <a:prstGeom prst="rect">
            <a:avLst/>
          </a:prstGeom>
        </p:spPr>
      </p:pic>
      <p:sp>
        <p:nvSpPr>
          <p:cNvPr id="6" name="Rectángulo 5"/>
          <p:cNvSpPr/>
          <p:nvPr/>
        </p:nvSpPr>
        <p:spPr>
          <a:xfrm>
            <a:off x="3582365" y="1553494"/>
            <a:ext cx="4572000" cy="923330"/>
          </a:xfrm>
          <a:prstGeom prst="rect">
            <a:avLst/>
          </a:prstGeom>
        </p:spPr>
        <p:txBody>
          <a:bodyPr>
            <a:spAutoFit/>
          </a:bodyPr>
          <a:lstStyle/>
          <a:p>
            <a:r>
              <a:rPr lang="en-US" dirty="0">
                <a:solidFill>
                  <a:prstClr val="black"/>
                </a:solidFill>
              </a:rPr>
              <a:t>Pure CSS3 At-At Walker</a:t>
            </a:r>
          </a:p>
          <a:p>
            <a:r>
              <a:rPr lang="en-US" dirty="0">
                <a:solidFill>
                  <a:prstClr val="black"/>
                </a:solidFill>
              </a:rPr>
              <a:t>by Anthony </a:t>
            </a:r>
            <a:r>
              <a:rPr lang="en-US" dirty="0" err="1">
                <a:solidFill>
                  <a:prstClr val="black"/>
                </a:solidFill>
              </a:rPr>
              <a:t>Catzadilla</a:t>
            </a:r>
            <a:endParaRPr lang="en-US" dirty="0">
              <a:solidFill>
                <a:prstClr val="black"/>
              </a:solidFill>
            </a:endParaRPr>
          </a:p>
          <a:p>
            <a:r>
              <a:rPr lang="en-US" dirty="0">
                <a:solidFill>
                  <a:prstClr val="black"/>
                </a:solidFill>
              </a:rPr>
              <a:t>(</a:t>
            </a:r>
            <a:r>
              <a:rPr lang="en-US" dirty="0">
                <a:solidFill>
                  <a:prstClr val="black"/>
                </a:solidFill>
                <a:hlinkClick r:id="rId5"/>
              </a:rPr>
              <a:t>www.anthonycalzadilla.com/css3-ATAT</a:t>
            </a:r>
            <a:r>
              <a:rPr lang="en-US" dirty="0" smtClean="0">
                <a:solidFill>
                  <a:prstClr val="black"/>
                </a:solidFill>
                <a:hlinkClick r:id="rId5"/>
              </a:rPr>
              <a:t>/</a:t>
            </a:r>
            <a:r>
              <a:rPr lang="en-US" dirty="0" smtClean="0">
                <a:solidFill>
                  <a:prstClr val="black"/>
                </a:solidFill>
              </a:rPr>
              <a:t>)</a:t>
            </a:r>
            <a:endParaRPr lang="es-ES" dirty="0">
              <a:solidFill>
                <a:prstClr val="black"/>
              </a:solidFill>
            </a:endParaRPr>
          </a:p>
        </p:txBody>
      </p:sp>
      <p:sp>
        <p:nvSpPr>
          <p:cNvPr id="7" name="Rectángulo 6"/>
          <p:cNvSpPr/>
          <p:nvPr/>
        </p:nvSpPr>
        <p:spPr>
          <a:xfrm>
            <a:off x="1093807" y="3517987"/>
            <a:ext cx="3779135" cy="923330"/>
          </a:xfrm>
          <a:prstGeom prst="rect">
            <a:avLst/>
          </a:prstGeom>
        </p:spPr>
        <p:txBody>
          <a:bodyPr wrap="square">
            <a:spAutoFit/>
          </a:bodyPr>
          <a:lstStyle/>
          <a:p>
            <a:r>
              <a:rPr lang="en-US" dirty="0">
                <a:solidFill>
                  <a:prstClr val="black"/>
                </a:solidFill>
              </a:rPr>
              <a:t>CSS3-Man</a:t>
            </a:r>
          </a:p>
          <a:p>
            <a:r>
              <a:rPr lang="en-US" dirty="0">
                <a:solidFill>
                  <a:prstClr val="black"/>
                </a:solidFill>
              </a:rPr>
              <a:t>by Anthony </a:t>
            </a:r>
            <a:r>
              <a:rPr lang="en-US" dirty="0" err="1">
                <a:solidFill>
                  <a:prstClr val="black"/>
                </a:solidFill>
              </a:rPr>
              <a:t>Catzadilla</a:t>
            </a:r>
            <a:endParaRPr lang="en-US" dirty="0">
              <a:solidFill>
                <a:prstClr val="black"/>
              </a:solidFill>
            </a:endParaRPr>
          </a:p>
          <a:p>
            <a:r>
              <a:rPr lang="en-US" dirty="0">
                <a:solidFill>
                  <a:prstClr val="black"/>
                </a:solidFill>
              </a:rPr>
              <a:t>(</a:t>
            </a:r>
            <a:r>
              <a:rPr lang="en-US" dirty="0">
                <a:solidFill>
                  <a:prstClr val="black"/>
                </a:solidFill>
                <a:hlinkClick r:id="rId6"/>
              </a:rPr>
              <a:t>www.optimum7.com/css3-man</a:t>
            </a:r>
            <a:r>
              <a:rPr lang="en-US" dirty="0" smtClean="0">
                <a:solidFill>
                  <a:prstClr val="black"/>
                </a:solidFill>
                <a:hlinkClick r:id="rId6"/>
              </a:rPr>
              <a:t>/</a:t>
            </a:r>
            <a:r>
              <a:rPr lang="en-US" dirty="0" smtClean="0">
                <a:solidFill>
                  <a:prstClr val="black"/>
                </a:solidFill>
              </a:rPr>
              <a:t>)</a:t>
            </a:r>
            <a:endParaRPr lang="es-ES" dirty="0">
              <a:solidFill>
                <a:prstClr val="black"/>
              </a:solidFill>
            </a:endParaRPr>
          </a:p>
        </p:txBody>
      </p:sp>
      <p:sp>
        <p:nvSpPr>
          <p:cNvPr id="8" name="Rectángulo 7"/>
          <p:cNvSpPr/>
          <p:nvPr/>
        </p:nvSpPr>
        <p:spPr>
          <a:xfrm>
            <a:off x="3660674" y="5196595"/>
            <a:ext cx="4728258" cy="923330"/>
          </a:xfrm>
          <a:prstGeom prst="rect">
            <a:avLst/>
          </a:prstGeom>
        </p:spPr>
        <p:txBody>
          <a:bodyPr wrap="square">
            <a:spAutoFit/>
          </a:bodyPr>
          <a:lstStyle/>
          <a:p>
            <a:r>
              <a:rPr lang="en-US" dirty="0">
                <a:solidFill>
                  <a:prstClr val="black"/>
                </a:solidFill>
              </a:rPr>
              <a:t>Star Wars Intro recreation in CSS3</a:t>
            </a:r>
          </a:p>
          <a:p>
            <a:r>
              <a:rPr lang="en-US" dirty="0">
                <a:solidFill>
                  <a:prstClr val="black"/>
                </a:solidFill>
              </a:rPr>
              <a:t>by Guillermo </a:t>
            </a:r>
            <a:r>
              <a:rPr lang="en-US" dirty="0" err="1">
                <a:solidFill>
                  <a:prstClr val="black"/>
                </a:solidFill>
              </a:rPr>
              <a:t>Esteves</a:t>
            </a:r>
            <a:endParaRPr lang="en-US" dirty="0">
              <a:solidFill>
                <a:prstClr val="black"/>
              </a:solidFill>
            </a:endParaRPr>
          </a:p>
          <a:p>
            <a:r>
              <a:rPr lang="en-US" dirty="0">
                <a:solidFill>
                  <a:prstClr val="black"/>
                </a:solidFill>
              </a:rPr>
              <a:t>(</a:t>
            </a:r>
            <a:r>
              <a:rPr lang="en-US" dirty="0" smtClean="0">
                <a:solidFill>
                  <a:prstClr val="black"/>
                </a:solidFill>
                <a:hlinkClick r:id="rId7"/>
              </a:rPr>
              <a:t>www.gesteves.com/experiments/starwars.html</a:t>
            </a:r>
            <a:r>
              <a:rPr lang="en-US" dirty="0" smtClean="0">
                <a:solidFill>
                  <a:prstClr val="black"/>
                </a:solidFill>
              </a:rPr>
              <a:t>)</a:t>
            </a:r>
            <a:endParaRPr lang="es-ES" dirty="0">
              <a:solidFill>
                <a:prstClr val="black"/>
              </a:solidFill>
            </a:endParaRPr>
          </a:p>
        </p:txBody>
      </p:sp>
    </p:spTree>
    <p:extLst>
      <p:ext uri="{BB962C8B-B14F-4D97-AF65-F5344CB8AC3E}">
        <p14:creationId xmlns:p14="http://schemas.microsoft.com/office/powerpoint/2010/main" val="423857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dn2.iconfinder.com/data/icons/ourea-icons/256/Administrative_Tools_256x256-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2281" y="1930555"/>
            <a:ext cx="843166" cy="843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2.iconfinder.com/data/icons/ourea-icons/256/Administrative_Tools_256x256-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2281" y="4290433"/>
            <a:ext cx="843166" cy="843166"/>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p:txBody>
          <a:bodyPr/>
          <a:lstStyle/>
          <a:p>
            <a:pPr algn="ctr"/>
            <a:r>
              <a:rPr lang="es-ES" dirty="0" smtClean="0"/>
              <a:t>Animaciones: entornos</a:t>
            </a:r>
            <a:endParaRPr lang="es-ES" dirty="0"/>
          </a:p>
        </p:txBody>
      </p:sp>
      <p:sp>
        <p:nvSpPr>
          <p:cNvPr id="4" name="CuadroTexto 3"/>
          <p:cNvSpPr txBox="1"/>
          <p:nvPr/>
        </p:nvSpPr>
        <p:spPr>
          <a:xfrm>
            <a:off x="883215" y="1242313"/>
            <a:ext cx="7164593" cy="646331"/>
          </a:xfrm>
          <a:prstGeom prst="rect">
            <a:avLst/>
          </a:prstGeom>
          <a:noFill/>
        </p:spPr>
        <p:txBody>
          <a:bodyPr wrap="square" rtlCol="0">
            <a:spAutoFit/>
          </a:bodyPr>
          <a:lstStyle/>
          <a:p>
            <a:r>
              <a:rPr lang="es-ES" dirty="0" smtClean="0">
                <a:solidFill>
                  <a:prstClr val="black"/>
                </a:solidFill>
              </a:rPr>
              <a:t>Existen herramientas gráficas que facilitan la creación de animaciones CSS generando todo el código (HTML y CSS) necesario</a:t>
            </a:r>
            <a:endParaRPr lang="es-ES" dirty="0">
              <a:solidFill>
                <a:prstClr val="black"/>
              </a:solidFill>
            </a:endParaRPr>
          </a:p>
        </p:txBody>
      </p:sp>
      <p:sp>
        <p:nvSpPr>
          <p:cNvPr id="5" name="Rectángulo 4"/>
          <p:cNvSpPr/>
          <p:nvPr/>
        </p:nvSpPr>
        <p:spPr>
          <a:xfrm>
            <a:off x="925158" y="2746157"/>
            <a:ext cx="3759798" cy="646331"/>
          </a:xfrm>
          <a:prstGeom prst="rect">
            <a:avLst/>
          </a:prstGeom>
        </p:spPr>
        <p:txBody>
          <a:bodyPr wrap="square">
            <a:spAutoFit/>
          </a:bodyPr>
          <a:lstStyle/>
          <a:p>
            <a:r>
              <a:rPr lang="es-ES" dirty="0" err="1">
                <a:solidFill>
                  <a:prstClr val="black"/>
                </a:solidFill>
              </a:rPr>
              <a:t>Sencha</a:t>
            </a:r>
            <a:r>
              <a:rPr lang="es-ES" dirty="0">
                <a:solidFill>
                  <a:prstClr val="black"/>
                </a:solidFill>
              </a:rPr>
              <a:t> </a:t>
            </a:r>
            <a:r>
              <a:rPr lang="es-ES" dirty="0" err="1" smtClean="0">
                <a:solidFill>
                  <a:prstClr val="black"/>
                </a:solidFill>
              </a:rPr>
              <a:t>Animator</a:t>
            </a:r>
            <a:endParaRPr lang="es-ES" dirty="0" smtClean="0">
              <a:solidFill>
                <a:prstClr val="black"/>
              </a:solidFill>
            </a:endParaRPr>
          </a:p>
          <a:p>
            <a:r>
              <a:rPr lang="es-ES" dirty="0" smtClean="0">
                <a:solidFill>
                  <a:prstClr val="black"/>
                </a:solidFill>
                <a:hlinkClick r:id="rId3"/>
              </a:rPr>
              <a:t>www.sencha.com/products/animator/</a:t>
            </a:r>
            <a:r>
              <a:rPr lang="es-ES" dirty="0" smtClean="0">
                <a:solidFill>
                  <a:prstClr val="black"/>
                </a:solidFill>
              </a:rPr>
              <a:t> </a:t>
            </a:r>
            <a:endParaRPr lang="es-ES" dirty="0">
              <a:solidFill>
                <a:prstClr val="black"/>
              </a:solidFill>
            </a:endParaRPr>
          </a:p>
        </p:txBody>
      </p:sp>
      <p:sp>
        <p:nvSpPr>
          <p:cNvPr id="6" name="Rectángulo 5"/>
          <p:cNvSpPr/>
          <p:nvPr/>
        </p:nvSpPr>
        <p:spPr>
          <a:xfrm>
            <a:off x="962809" y="4926896"/>
            <a:ext cx="3232674" cy="646331"/>
          </a:xfrm>
          <a:prstGeom prst="rect">
            <a:avLst/>
          </a:prstGeom>
        </p:spPr>
        <p:txBody>
          <a:bodyPr wrap="square">
            <a:spAutoFit/>
          </a:bodyPr>
          <a:lstStyle/>
          <a:p>
            <a:r>
              <a:rPr lang="es-ES" dirty="0">
                <a:solidFill>
                  <a:prstClr val="black"/>
                </a:solidFill>
              </a:rPr>
              <a:t>Adobe </a:t>
            </a:r>
            <a:r>
              <a:rPr lang="es-ES" dirty="0" err="1" smtClean="0">
                <a:solidFill>
                  <a:prstClr val="black"/>
                </a:solidFill>
              </a:rPr>
              <a:t>Edge</a:t>
            </a:r>
            <a:endParaRPr lang="es-ES" dirty="0" smtClean="0">
              <a:solidFill>
                <a:prstClr val="black"/>
              </a:solidFill>
            </a:endParaRPr>
          </a:p>
          <a:p>
            <a:r>
              <a:rPr lang="es-ES" dirty="0" smtClean="0">
                <a:solidFill>
                  <a:prstClr val="black"/>
                </a:solidFill>
                <a:hlinkClick r:id="rId4"/>
              </a:rPr>
              <a:t>html.adobe.com/</a:t>
            </a:r>
            <a:r>
              <a:rPr lang="es-ES" dirty="0" err="1" smtClean="0">
                <a:solidFill>
                  <a:prstClr val="black"/>
                </a:solidFill>
                <a:hlinkClick r:id="rId4"/>
              </a:rPr>
              <a:t>edge</a:t>
            </a:r>
            <a:r>
              <a:rPr lang="es-ES" dirty="0" smtClean="0">
                <a:solidFill>
                  <a:prstClr val="black"/>
                </a:solidFill>
                <a:hlinkClick r:id="rId4"/>
              </a:rPr>
              <a:t>/</a:t>
            </a:r>
            <a:r>
              <a:rPr lang="es-ES" dirty="0" err="1" smtClean="0">
                <a:solidFill>
                  <a:prstClr val="black"/>
                </a:solidFill>
                <a:hlinkClick r:id="rId4"/>
              </a:rPr>
              <a:t>animate</a:t>
            </a:r>
            <a:r>
              <a:rPr lang="es-ES" dirty="0" smtClean="0">
                <a:solidFill>
                  <a:prstClr val="black"/>
                </a:solidFill>
                <a:hlinkClick r:id="rId4"/>
              </a:rPr>
              <a:t>/</a:t>
            </a:r>
            <a:endParaRPr lang="es-ES" dirty="0" smtClean="0">
              <a:solidFill>
                <a:prstClr val="black"/>
              </a:solidFill>
            </a:endParaRPr>
          </a:p>
        </p:txBody>
      </p:sp>
      <p:pic>
        <p:nvPicPr>
          <p:cNvPr id="1026" name="Picture 2" descr="http://cdn.sencha.io/img/animator/20130610-animator-sub-her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4956" y="2231747"/>
            <a:ext cx="3502586" cy="23214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html.adobe.com/edge/animate/images/animate_reference0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7620" y="4478339"/>
            <a:ext cx="3388734" cy="200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178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798657"/>
          </a:xfrm>
        </p:spPr>
        <p:txBody>
          <a:bodyPr>
            <a:normAutofit/>
          </a:bodyPr>
          <a:lstStyle/>
          <a:p>
            <a:pPr algn="ctr"/>
            <a:r>
              <a:rPr lang="es-ES" dirty="0" smtClean="0"/>
              <a:t>Directivas CSS: @ condicionales</a:t>
            </a:r>
            <a:endParaRPr lang="es-ES" dirty="0"/>
          </a:p>
        </p:txBody>
      </p:sp>
      <p:sp>
        <p:nvSpPr>
          <p:cNvPr id="26" name="Rectángulo 25"/>
          <p:cNvSpPr/>
          <p:nvPr/>
        </p:nvSpPr>
        <p:spPr>
          <a:xfrm>
            <a:off x="1274861" y="4388200"/>
            <a:ext cx="1252587"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a:solidFill>
                  <a:prstClr val="white"/>
                </a:solidFill>
              </a:rPr>
              <a:t>@</a:t>
            </a:r>
            <a:r>
              <a:rPr lang="es-ES" b="1" dirty="0" err="1">
                <a:solidFill>
                  <a:prstClr val="white"/>
                </a:solidFill>
              </a:rPr>
              <a:t>supports</a:t>
            </a:r>
            <a:endParaRPr lang="es-ES" b="1" dirty="0">
              <a:solidFill>
                <a:prstClr val="white"/>
              </a:solidFill>
            </a:endParaRPr>
          </a:p>
        </p:txBody>
      </p:sp>
      <p:sp>
        <p:nvSpPr>
          <p:cNvPr id="27" name="CuadroTexto 26"/>
          <p:cNvSpPr txBox="1"/>
          <p:nvPr/>
        </p:nvSpPr>
        <p:spPr>
          <a:xfrm>
            <a:off x="3870163" y="4111201"/>
            <a:ext cx="4858057" cy="923330"/>
          </a:xfrm>
          <a:prstGeom prst="rect">
            <a:avLst/>
          </a:prstGeom>
          <a:noFill/>
        </p:spPr>
        <p:txBody>
          <a:bodyPr wrap="square" rtlCol="0">
            <a:spAutoFit/>
          </a:bodyPr>
          <a:lstStyle/>
          <a:p>
            <a:pPr defTabSz="457200"/>
            <a:r>
              <a:rPr lang="es-ES" dirty="0" smtClean="0">
                <a:solidFill>
                  <a:prstClr val="black"/>
                </a:solidFill>
              </a:rPr>
              <a:t>permite </a:t>
            </a:r>
            <a:r>
              <a:rPr lang="es-ES" dirty="0"/>
              <a:t>comprobar </a:t>
            </a:r>
            <a:r>
              <a:rPr lang="es-ES" dirty="0" smtClean="0"/>
              <a:t>si una condición es válida en un navegador, en cuyo caso la directiva devuelve true y ejecuta la serie </a:t>
            </a:r>
            <a:r>
              <a:rPr lang="es-ES" dirty="0"/>
              <a:t>de reglas anidadas </a:t>
            </a:r>
            <a:r>
              <a:rPr lang="es-ES" dirty="0" smtClean="0"/>
              <a:t>indicada</a:t>
            </a:r>
            <a:endParaRPr lang="es-ES" dirty="0">
              <a:solidFill>
                <a:prstClr val="black"/>
              </a:solidFill>
            </a:endParaRPr>
          </a:p>
        </p:txBody>
      </p:sp>
      <p:cxnSp>
        <p:nvCxnSpPr>
          <p:cNvPr id="28" name="Conector recto de flecha 27"/>
          <p:cNvCxnSpPr>
            <a:stCxn id="26" idx="3"/>
            <a:endCxn id="27" idx="1"/>
          </p:cNvCxnSpPr>
          <p:nvPr/>
        </p:nvCxnSpPr>
        <p:spPr>
          <a:xfrm>
            <a:off x="2527448" y="4572866"/>
            <a:ext cx="1342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1424902" y="1573275"/>
            <a:ext cx="95250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smtClean="0">
                <a:solidFill>
                  <a:prstClr val="white"/>
                </a:solidFill>
              </a:rPr>
              <a:t>@media</a:t>
            </a:r>
            <a:endParaRPr lang="es-ES" b="1" dirty="0">
              <a:solidFill>
                <a:prstClr val="white"/>
              </a:solidFill>
            </a:endParaRPr>
          </a:p>
        </p:txBody>
      </p:sp>
      <p:sp>
        <p:nvSpPr>
          <p:cNvPr id="17" name="CuadroTexto 16"/>
          <p:cNvSpPr txBox="1"/>
          <p:nvPr/>
        </p:nvSpPr>
        <p:spPr>
          <a:xfrm>
            <a:off x="3057201" y="1434776"/>
            <a:ext cx="5124158" cy="646331"/>
          </a:xfrm>
          <a:prstGeom prst="rect">
            <a:avLst/>
          </a:prstGeom>
          <a:noFill/>
        </p:spPr>
        <p:txBody>
          <a:bodyPr wrap="square" rtlCol="0">
            <a:spAutoFit/>
          </a:bodyPr>
          <a:lstStyle/>
          <a:p>
            <a:pPr defTabSz="457200"/>
            <a:r>
              <a:rPr lang="es-ES" dirty="0" smtClean="0">
                <a:solidFill>
                  <a:prstClr val="black"/>
                </a:solidFill>
              </a:rPr>
              <a:t>permite </a:t>
            </a:r>
            <a:r>
              <a:rPr lang="es-ES" dirty="0"/>
              <a:t>definir un conjunto de reglas </a:t>
            </a:r>
            <a:r>
              <a:rPr lang="es-ES" dirty="0" smtClean="0"/>
              <a:t>anidadas </a:t>
            </a:r>
            <a:r>
              <a:rPr lang="es-ES" dirty="0"/>
              <a:t>que sólo se aplicaran en función </a:t>
            </a:r>
            <a:r>
              <a:rPr lang="es-ES" dirty="0" smtClean="0">
                <a:solidFill>
                  <a:prstClr val="black"/>
                </a:solidFill>
              </a:rPr>
              <a:t>la </a:t>
            </a:r>
            <a:r>
              <a:rPr lang="en-US" i="1" dirty="0">
                <a:solidFill>
                  <a:prstClr val="black"/>
                </a:solidFill>
              </a:rPr>
              <a:t>media </a:t>
            </a:r>
            <a:r>
              <a:rPr lang="en-US" i="1" dirty="0" smtClean="0">
                <a:solidFill>
                  <a:prstClr val="black"/>
                </a:solidFill>
              </a:rPr>
              <a:t>query </a:t>
            </a:r>
            <a:r>
              <a:rPr lang="es-ES" dirty="0" smtClean="0">
                <a:solidFill>
                  <a:prstClr val="black"/>
                </a:solidFill>
              </a:rPr>
              <a:t>indicada</a:t>
            </a:r>
            <a:endParaRPr lang="es-ES" dirty="0">
              <a:solidFill>
                <a:prstClr val="black"/>
              </a:solidFill>
            </a:endParaRPr>
          </a:p>
        </p:txBody>
      </p:sp>
      <p:sp>
        <p:nvSpPr>
          <p:cNvPr id="21" name="Rectángulo 20"/>
          <p:cNvSpPr/>
          <p:nvPr/>
        </p:nvSpPr>
        <p:spPr>
          <a:xfrm>
            <a:off x="3057201" y="2346556"/>
            <a:ext cx="5124158"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@media </a:t>
            </a:r>
            <a:r>
              <a:rPr lang="es-ES" sz="1400" dirty="0" err="1">
                <a:solidFill>
                  <a:prstClr val="black"/>
                </a:solidFill>
                <a:latin typeface="Courier New" panose="02070309020205020404" pitchFamily="49" charset="0"/>
                <a:cs typeface="Courier New" panose="02070309020205020404" pitchFamily="49" charset="0"/>
              </a:rPr>
              <a:t>screen</a:t>
            </a:r>
            <a:r>
              <a:rPr lang="es-ES" sz="1400" dirty="0">
                <a:solidFill>
                  <a:prstClr val="black"/>
                </a:solidFill>
                <a:latin typeface="Courier New" panose="02070309020205020404" pitchFamily="49" charset="0"/>
                <a:cs typeface="Courier New" panose="02070309020205020404" pitchFamily="49" charset="0"/>
              </a:rPr>
              <a:t> and (</a:t>
            </a:r>
            <a:r>
              <a:rPr lang="es-ES" sz="1400" dirty="0" err="1">
                <a:solidFill>
                  <a:prstClr val="black"/>
                </a:solidFill>
                <a:latin typeface="Courier New" panose="02070309020205020404" pitchFamily="49" charset="0"/>
                <a:cs typeface="Courier New" panose="02070309020205020404" pitchFamily="49" charset="0"/>
              </a:rPr>
              <a:t>max-device-width</a:t>
            </a:r>
            <a:r>
              <a:rPr lang="es-ES" sz="1400" dirty="0">
                <a:solidFill>
                  <a:prstClr val="black"/>
                </a:solidFill>
                <a:latin typeface="Courier New" panose="02070309020205020404" pitchFamily="49" charset="0"/>
                <a:cs typeface="Courier New" panose="02070309020205020404" pitchFamily="49" charset="0"/>
              </a:rPr>
              <a:t>: 480px</a:t>
            </a:r>
            <a:r>
              <a:rPr lang="es-ES" sz="1400" dirty="0" smtClean="0">
                <a:solidFill>
                  <a:prstClr val="black"/>
                </a:solidFill>
                <a:latin typeface="Courier New" panose="02070309020205020404" pitchFamily="49" charset="0"/>
                <a:cs typeface="Courier New" panose="02070309020205020404" pitchFamily="49" charset="0"/>
              </a:rPr>
              <a:t>)</a:t>
            </a:r>
          </a:p>
          <a:p>
            <a:pPr lvl="1"/>
            <a:r>
              <a:rPr lang="es-ES" sz="1400" dirty="0" smtClean="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column</a:t>
            </a: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a:t>
            </a:r>
            <a:r>
              <a:rPr lang="es-ES" sz="1400" dirty="0" err="1" smtClean="0">
                <a:solidFill>
                  <a:prstClr val="black"/>
                </a:solidFill>
                <a:latin typeface="Courier New" panose="02070309020205020404" pitchFamily="49" charset="0"/>
                <a:cs typeface="Courier New" panose="02070309020205020404" pitchFamily="49" charset="0"/>
              </a:rPr>
              <a:t>float</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none</a:t>
            </a:r>
            <a:r>
              <a:rPr lang="es-ES" sz="1400" dirty="0" smtClean="0">
                <a:solidFill>
                  <a:prstClr val="black"/>
                </a:solidFill>
                <a:latin typeface="Courier New" panose="02070309020205020404" pitchFamily="49" charset="0"/>
                <a:cs typeface="Courier New" panose="02070309020205020404" pitchFamily="49" charset="0"/>
              </a:rPr>
              <a:t>;} … }</a:t>
            </a:r>
            <a:endParaRPr lang="es-ES" sz="1400" dirty="0">
              <a:solidFill>
                <a:prstClr val="black"/>
              </a:solidFill>
              <a:latin typeface="Courier New" panose="02070309020205020404" pitchFamily="49" charset="0"/>
              <a:cs typeface="Courier New" panose="02070309020205020404" pitchFamily="49" charset="0"/>
            </a:endParaRPr>
          </a:p>
        </p:txBody>
      </p:sp>
      <p:cxnSp>
        <p:nvCxnSpPr>
          <p:cNvPr id="22" name="Conector recto de flecha 21"/>
          <p:cNvCxnSpPr>
            <a:stCxn id="16" idx="3"/>
            <a:endCxn id="17" idx="1"/>
          </p:cNvCxnSpPr>
          <p:nvPr/>
        </p:nvCxnSpPr>
        <p:spPr>
          <a:xfrm>
            <a:off x="2377407" y="1757941"/>
            <a:ext cx="6797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1475846" y="3423722"/>
            <a:ext cx="850617"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a:solidFill>
                  <a:prstClr val="white"/>
                </a:solidFill>
              </a:rPr>
              <a:t>@page</a:t>
            </a:r>
          </a:p>
        </p:txBody>
      </p:sp>
      <p:sp>
        <p:nvSpPr>
          <p:cNvPr id="24" name="CuadroTexto 23"/>
          <p:cNvSpPr txBox="1"/>
          <p:nvPr/>
        </p:nvSpPr>
        <p:spPr>
          <a:xfrm>
            <a:off x="3870163" y="3285222"/>
            <a:ext cx="4645187" cy="646331"/>
          </a:xfrm>
          <a:prstGeom prst="rect">
            <a:avLst/>
          </a:prstGeom>
          <a:noFill/>
        </p:spPr>
        <p:txBody>
          <a:bodyPr wrap="square" rtlCol="0">
            <a:spAutoFit/>
          </a:bodyPr>
          <a:lstStyle/>
          <a:p>
            <a:pPr defTabSz="457200"/>
            <a:r>
              <a:rPr lang="es-ES" dirty="0" smtClean="0">
                <a:solidFill>
                  <a:prstClr val="black"/>
                </a:solidFill>
              </a:rPr>
              <a:t>permite modificar algunas propiedades CSS cuando se imprime el documento</a:t>
            </a:r>
            <a:endParaRPr lang="es-ES" dirty="0">
              <a:solidFill>
                <a:prstClr val="black"/>
              </a:solidFill>
            </a:endParaRPr>
          </a:p>
        </p:txBody>
      </p:sp>
      <p:cxnSp>
        <p:nvCxnSpPr>
          <p:cNvPr id="25" name="Conector recto de flecha 24"/>
          <p:cNvCxnSpPr>
            <a:stCxn id="23" idx="3"/>
            <a:endCxn id="24" idx="1"/>
          </p:cNvCxnSpPr>
          <p:nvPr/>
        </p:nvCxnSpPr>
        <p:spPr>
          <a:xfrm>
            <a:off x="2326463" y="3608388"/>
            <a:ext cx="1543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1193525" y="5542362"/>
            <a:ext cx="1415259"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a:solidFill>
                  <a:prstClr val="white"/>
                </a:solidFill>
              </a:rPr>
              <a:t>@</a:t>
            </a:r>
            <a:r>
              <a:rPr lang="es-ES" b="1" dirty="0" err="1">
                <a:solidFill>
                  <a:prstClr val="white"/>
                </a:solidFill>
              </a:rPr>
              <a:t>document</a:t>
            </a:r>
            <a:r>
              <a:rPr lang="es-ES" b="1" dirty="0">
                <a:solidFill>
                  <a:prstClr val="white"/>
                </a:solidFill>
              </a:rPr>
              <a:t> </a:t>
            </a:r>
          </a:p>
        </p:txBody>
      </p:sp>
      <p:sp>
        <p:nvSpPr>
          <p:cNvPr id="30" name="CuadroTexto 29"/>
          <p:cNvSpPr txBox="1"/>
          <p:nvPr/>
        </p:nvSpPr>
        <p:spPr>
          <a:xfrm>
            <a:off x="3833795" y="5403759"/>
            <a:ext cx="4645187" cy="646331"/>
          </a:xfrm>
          <a:prstGeom prst="rect">
            <a:avLst/>
          </a:prstGeom>
          <a:noFill/>
        </p:spPr>
        <p:txBody>
          <a:bodyPr wrap="square" rtlCol="0">
            <a:spAutoFit/>
          </a:bodyPr>
          <a:lstStyle/>
          <a:p>
            <a:pPr defTabSz="457200"/>
            <a:r>
              <a:rPr lang="es-ES" dirty="0"/>
              <a:t>restringe el uso de las reglas en función de la </a:t>
            </a:r>
            <a:r>
              <a:rPr lang="es-ES" dirty="0" err="1"/>
              <a:t>url</a:t>
            </a:r>
            <a:r>
              <a:rPr lang="es-ES" dirty="0"/>
              <a:t> del </a:t>
            </a:r>
            <a:r>
              <a:rPr lang="es-ES" dirty="0" smtClean="0"/>
              <a:t>documento (</a:t>
            </a:r>
            <a:r>
              <a:rPr lang="es-ES" dirty="0"/>
              <a:t>experimental</a:t>
            </a:r>
            <a:r>
              <a:rPr lang="es-ES" dirty="0" smtClean="0">
                <a:solidFill>
                  <a:prstClr val="black"/>
                </a:solidFill>
              </a:rPr>
              <a:t>)</a:t>
            </a:r>
            <a:endParaRPr lang="es-ES" dirty="0">
              <a:solidFill>
                <a:prstClr val="black"/>
              </a:solidFill>
            </a:endParaRPr>
          </a:p>
        </p:txBody>
      </p:sp>
      <p:cxnSp>
        <p:nvCxnSpPr>
          <p:cNvPr id="31" name="Conector recto de flecha 30"/>
          <p:cNvCxnSpPr>
            <a:stCxn id="29" idx="3"/>
            <a:endCxn id="30" idx="1"/>
          </p:cNvCxnSpPr>
          <p:nvPr/>
        </p:nvCxnSpPr>
        <p:spPr>
          <a:xfrm flipV="1">
            <a:off x="2608784" y="5726925"/>
            <a:ext cx="1225011" cy="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990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798657"/>
          </a:xfrm>
        </p:spPr>
        <p:txBody>
          <a:bodyPr>
            <a:normAutofit/>
          </a:bodyPr>
          <a:lstStyle/>
          <a:p>
            <a:pPr algn="ctr"/>
            <a:r>
              <a:rPr lang="es-ES" dirty="0" smtClean="0"/>
              <a:t>Otras directivas CSS @</a:t>
            </a:r>
            <a:endParaRPr lang="es-ES" dirty="0"/>
          </a:p>
        </p:txBody>
      </p:sp>
      <p:sp>
        <p:nvSpPr>
          <p:cNvPr id="5" name="Rectángulo 4"/>
          <p:cNvSpPr/>
          <p:nvPr/>
        </p:nvSpPr>
        <p:spPr>
          <a:xfrm>
            <a:off x="1124719" y="1695901"/>
            <a:ext cx="1089144"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smtClean="0">
                <a:solidFill>
                  <a:prstClr val="white"/>
                </a:solidFill>
              </a:rPr>
              <a:t>@</a:t>
            </a:r>
            <a:r>
              <a:rPr lang="es-ES" b="1" dirty="0" err="1" smtClean="0">
                <a:solidFill>
                  <a:prstClr val="white"/>
                </a:solidFill>
              </a:rPr>
              <a:t>charset</a:t>
            </a:r>
            <a:endParaRPr lang="es-ES" b="1" dirty="0">
              <a:solidFill>
                <a:prstClr val="white"/>
              </a:solidFill>
            </a:endParaRPr>
          </a:p>
        </p:txBody>
      </p:sp>
      <p:sp>
        <p:nvSpPr>
          <p:cNvPr id="7" name="CuadroTexto 6"/>
          <p:cNvSpPr txBox="1"/>
          <p:nvPr/>
        </p:nvSpPr>
        <p:spPr>
          <a:xfrm>
            <a:off x="3510463" y="1414544"/>
            <a:ext cx="4880083" cy="923330"/>
          </a:xfrm>
          <a:prstGeom prst="rect">
            <a:avLst/>
          </a:prstGeom>
          <a:noFill/>
        </p:spPr>
        <p:txBody>
          <a:bodyPr wrap="square" rtlCol="0">
            <a:spAutoFit/>
          </a:bodyPr>
          <a:lstStyle/>
          <a:p>
            <a:pPr defTabSz="457200"/>
            <a:r>
              <a:rPr lang="es-ES" dirty="0"/>
              <a:t>especifica el conjunto de </a:t>
            </a:r>
            <a:r>
              <a:rPr lang="es-ES" dirty="0" smtClean="0"/>
              <a:t>caracteres</a:t>
            </a:r>
            <a:br>
              <a:rPr lang="es-ES" dirty="0" smtClean="0"/>
            </a:br>
            <a:r>
              <a:rPr lang="es-ES" dirty="0" smtClean="0"/>
              <a:t>utilizado </a:t>
            </a:r>
            <a:r>
              <a:rPr lang="es-ES" dirty="0"/>
              <a:t>en la hoja de estilos</a:t>
            </a:r>
            <a:r>
              <a:rPr lang="es-ES" dirty="0" smtClean="0"/>
              <a:t>:</a:t>
            </a:r>
            <a:br>
              <a:rPr lang="es-ES" dirty="0" smtClean="0"/>
            </a:br>
            <a:r>
              <a:rPr lang="es-ES" dirty="0" smtClean="0"/>
              <a:t>debe </a:t>
            </a:r>
            <a:r>
              <a:rPr lang="es-ES" dirty="0"/>
              <a:t>ser siempre el primer elemento que aparece </a:t>
            </a:r>
            <a:endParaRPr lang="es-ES" dirty="0">
              <a:solidFill>
                <a:prstClr val="black"/>
              </a:solidFill>
            </a:endParaRPr>
          </a:p>
        </p:txBody>
      </p:sp>
      <p:cxnSp>
        <p:nvCxnSpPr>
          <p:cNvPr id="9" name="Conector recto de flecha 8"/>
          <p:cNvCxnSpPr>
            <a:stCxn id="5" idx="3"/>
            <a:endCxn id="7" idx="1"/>
          </p:cNvCxnSpPr>
          <p:nvPr/>
        </p:nvCxnSpPr>
        <p:spPr>
          <a:xfrm flipV="1">
            <a:off x="2213863" y="1876209"/>
            <a:ext cx="1296600" cy="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3424413" y="2703976"/>
            <a:ext cx="2977097"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smtClean="0">
                <a:solidFill>
                  <a:prstClr val="black"/>
                </a:solidFill>
                <a:latin typeface="Courier New" panose="02070309020205020404" pitchFamily="49" charset="0"/>
                <a:cs typeface="Courier New" panose="02070309020205020404" pitchFamily="49" charset="0"/>
              </a:rPr>
              <a:t>@</a:t>
            </a:r>
            <a:r>
              <a:rPr lang="es-ES" sz="1400" dirty="0" err="1" smtClean="0">
                <a:solidFill>
                  <a:prstClr val="black"/>
                </a:solidFill>
                <a:latin typeface="Courier New" panose="02070309020205020404" pitchFamily="49" charset="0"/>
                <a:cs typeface="Courier New" panose="02070309020205020404" pitchFamily="49" charset="0"/>
              </a:rPr>
              <a:t>charset</a:t>
            </a: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UTF-8“;</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26" name="Rectángulo 25"/>
          <p:cNvSpPr/>
          <p:nvPr/>
        </p:nvSpPr>
        <p:spPr>
          <a:xfrm>
            <a:off x="1042998" y="4244155"/>
            <a:ext cx="1252587"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smtClean="0">
                <a:solidFill>
                  <a:prstClr val="white"/>
                </a:solidFill>
              </a:rPr>
              <a:t>@</a:t>
            </a:r>
            <a:r>
              <a:rPr lang="es-ES" b="1" dirty="0" err="1" smtClean="0">
                <a:solidFill>
                  <a:prstClr val="white"/>
                </a:solidFill>
              </a:rPr>
              <a:t>font-face</a:t>
            </a:r>
            <a:endParaRPr lang="es-ES" b="1" dirty="0">
              <a:solidFill>
                <a:prstClr val="white"/>
              </a:solidFill>
            </a:endParaRPr>
          </a:p>
        </p:txBody>
      </p:sp>
      <p:sp>
        <p:nvSpPr>
          <p:cNvPr id="27" name="CuadroTexto 26"/>
          <p:cNvSpPr txBox="1"/>
          <p:nvPr/>
        </p:nvSpPr>
        <p:spPr>
          <a:xfrm>
            <a:off x="3627911" y="4105656"/>
            <a:ext cx="4354595" cy="646331"/>
          </a:xfrm>
          <a:prstGeom prst="rect">
            <a:avLst/>
          </a:prstGeom>
          <a:noFill/>
        </p:spPr>
        <p:txBody>
          <a:bodyPr wrap="square" rtlCol="0">
            <a:spAutoFit/>
          </a:bodyPr>
          <a:lstStyle/>
          <a:p>
            <a:pPr defTabSz="457200"/>
            <a:r>
              <a:rPr lang="es-ES" dirty="0" smtClean="0">
                <a:solidFill>
                  <a:prstClr val="black"/>
                </a:solidFill>
              </a:rPr>
              <a:t>permite </a:t>
            </a:r>
            <a:r>
              <a:rPr lang="es-ES" dirty="0"/>
              <a:t>especificar fuentes online para visualizar en las páginas web.</a:t>
            </a:r>
            <a:endParaRPr lang="es-ES" dirty="0">
              <a:solidFill>
                <a:prstClr val="black"/>
              </a:solidFill>
            </a:endParaRPr>
          </a:p>
        </p:txBody>
      </p:sp>
      <p:cxnSp>
        <p:nvCxnSpPr>
          <p:cNvPr id="28" name="Conector recto de flecha 27"/>
          <p:cNvCxnSpPr>
            <a:stCxn id="26" idx="3"/>
            <a:endCxn id="27" idx="1"/>
          </p:cNvCxnSpPr>
          <p:nvPr/>
        </p:nvCxnSpPr>
        <p:spPr>
          <a:xfrm>
            <a:off x="2295585" y="4428821"/>
            <a:ext cx="13323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980385" y="5311955"/>
            <a:ext cx="137781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a:solidFill>
                  <a:prstClr val="white"/>
                </a:solidFill>
              </a:rPr>
              <a:t>@</a:t>
            </a:r>
            <a:r>
              <a:rPr lang="es-ES" b="1" dirty="0" err="1">
                <a:solidFill>
                  <a:prstClr val="white"/>
                </a:solidFill>
              </a:rPr>
              <a:t>keyframes</a:t>
            </a:r>
            <a:endParaRPr lang="es-ES" b="1" dirty="0">
              <a:solidFill>
                <a:prstClr val="white"/>
              </a:solidFill>
            </a:endParaRPr>
          </a:p>
        </p:txBody>
      </p:sp>
      <p:sp>
        <p:nvSpPr>
          <p:cNvPr id="30" name="CuadroTexto 29"/>
          <p:cNvSpPr txBox="1"/>
          <p:nvPr/>
        </p:nvSpPr>
        <p:spPr>
          <a:xfrm>
            <a:off x="3627912" y="5161026"/>
            <a:ext cx="4645187" cy="646331"/>
          </a:xfrm>
          <a:prstGeom prst="rect">
            <a:avLst/>
          </a:prstGeom>
          <a:noFill/>
        </p:spPr>
        <p:txBody>
          <a:bodyPr wrap="square" rtlCol="0">
            <a:spAutoFit/>
          </a:bodyPr>
          <a:lstStyle/>
          <a:p>
            <a:pPr defTabSz="457200"/>
            <a:r>
              <a:rPr lang="es-ES" dirty="0" smtClean="0">
                <a:solidFill>
                  <a:prstClr val="black"/>
                </a:solidFill>
              </a:rPr>
              <a:t>permite controlar </a:t>
            </a:r>
            <a:r>
              <a:rPr lang="es-ES" dirty="0">
                <a:solidFill>
                  <a:prstClr val="black"/>
                </a:solidFill>
              </a:rPr>
              <a:t>los pasos intermedios en una secuencia de animación </a:t>
            </a:r>
            <a:r>
              <a:rPr lang="es-ES" dirty="0" smtClean="0">
                <a:solidFill>
                  <a:prstClr val="black"/>
                </a:solidFill>
              </a:rPr>
              <a:t>CSS </a:t>
            </a:r>
            <a:r>
              <a:rPr lang="es-ES" dirty="0"/>
              <a:t>(experimental</a:t>
            </a:r>
            <a:r>
              <a:rPr lang="es-ES" dirty="0" smtClean="0">
                <a:solidFill>
                  <a:prstClr val="black"/>
                </a:solidFill>
              </a:rPr>
              <a:t>)</a:t>
            </a:r>
            <a:endParaRPr lang="es-ES" dirty="0">
              <a:solidFill>
                <a:prstClr val="black"/>
              </a:solidFill>
            </a:endParaRPr>
          </a:p>
        </p:txBody>
      </p:sp>
      <p:cxnSp>
        <p:nvCxnSpPr>
          <p:cNvPr id="31" name="Conector recto de flecha 30"/>
          <p:cNvCxnSpPr>
            <a:stCxn id="29" idx="3"/>
            <a:endCxn id="30" idx="1"/>
          </p:cNvCxnSpPr>
          <p:nvPr/>
        </p:nvCxnSpPr>
        <p:spPr>
          <a:xfrm flipV="1">
            <a:off x="2358198" y="5484192"/>
            <a:ext cx="1269714" cy="1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uadroTexto 32"/>
          <p:cNvSpPr txBox="1"/>
          <p:nvPr/>
        </p:nvSpPr>
        <p:spPr>
          <a:xfrm>
            <a:off x="1415019" y="3392488"/>
            <a:ext cx="5378717" cy="369332"/>
          </a:xfrm>
          <a:prstGeom prst="rect">
            <a:avLst/>
          </a:prstGeom>
          <a:noFill/>
        </p:spPr>
        <p:txBody>
          <a:bodyPr wrap="none" rtlCol="0">
            <a:spAutoFit/>
          </a:bodyPr>
          <a:lstStyle/>
          <a:p>
            <a:r>
              <a:rPr lang="es-ES" dirty="0" smtClean="0"/>
              <a:t>Relativas a elementos concretos (fuentes, animaciones)</a:t>
            </a:r>
            <a:endParaRPr lang="es-ES" dirty="0"/>
          </a:p>
        </p:txBody>
      </p:sp>
    </p:spTree>
    <p:extLst>
      <p:ext uri="{BB962C8B-B14F-4D97-AF65-F5344CB8AC3E}">
        <p14:creationId xmlns:p14="http://schemas.microsoft.com/office/powerpoint/2010/main" val="2627269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Referencia: Selectores</a:t>
            </a:r>
            <a:endParaRPr lang="es-ES" dirty="0"/>
          </a:p>
        </p:txBody>
      </p:sp>
      <p:sp>
        <p:nvSpPr>
          <p:cNvPr id="3" name="Rectángulo redondeado 2"/>
          <p:cNvSpPr/>
          <p:nvPr/>
        </p:nvSpPr>
        <p:spPr>
          <a:xfrm>
            <a:off x="1708740" y="1693654"/>
            <a:ext cx="890016"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smtClean="0"/>
              <a:t>h1</a:t>
            </a:r>
            <a:endParaRPr lang="es-ES" b="1" dirty="0"/>
          </a:p>
        </p:txBody>
      </p:sp>
      <p:sp>
        <p:nvSpPr>
          <p:cNvPr id="4" name="Rectángulo redondeado 3"/>
          <p:cNvSpPr/>
          <p:nvPr/>
        </p:nvSpPr>
        <p:spPr>
          <a:xfrm>
            <a:off x="2982804" y="1693654"/>
            <a:ext cx="4724400"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noProof="1"/>
              <a:t>{color:blue; font-size:12px}</a:t>
            </a:r>
          </a:p>
        </p:txBody>
      </p:sp>
      <p:sp>
        <p:nvSpPr>
          <p:cNvPr id="5" name="CuadroTexto 4"/>
          <p:cNvSpPr txBox="1"/>
          <p:nvPr/>
        </p:nvSpPr>
        <p:spPr>
          <a:xfrm>
            <a:off x="1708740" y="1193782"/>
            <a:ext cx="939040" cy="369332"/>
          </a:xfrm>
          <a:prstGeom prst="rect">
            <a:avLst/>
          </a:prstGeom>
          <a:noFill/>
        </p:spPr>
        <p:txBody>
          <a:bodyPr wrap="none" rtlCol="0">
            <a:spAutoFit/>
          </a:bodyPr>
          <a:lstStyle/>
          <a:p>
            <a:r>
              <a:rPr lang="es-ES" dirty="0" smtClean="0"/>
              <a:t>Selector</a:t>
            </a:r>
            <a:endParaRPr lang="es-ES" dirty="0"/>
          </a:p>
        </p:txBody>
      </p:sp>
      <p:sp>
        <p:nvSpPr>
          <p:cNvPr id="6" name="CuadroTexto 5"/>
          <p:cNvSpPr txBox="1"/>
          <p:nvPr/>
        </p:nvSpPr>
        <p:spPr>
          <a:xfrm>
            <a:off x="3535288" y="1193782"/>
            <a:ext cx="1270220" cy="369332"/>
          </a:xfrm>
          <a:prstGeom prst="rect">
            <a:avLst/>
          </a:prstGeom>
          <a:noFill/>
        </p:spPr>
        <p:txBody>
          <a:bodyPr wrap="none" rtlCol="0">
            <a:spAutoFit/>
          </a:bodyPr>
          <a:lstStyle/>
          <a:p>
            <a:r>
              <a:rPr lang="es-ES" dirty="0" smtClean="0"/>
              <a:t>Declaración</a:t>
            </a:r>
            <a:endParaRPr lang="es-ES" dirty="0"/>
          </a:p>
        </p:txBody>
      </p:sp>
      <p:sp>
        <p:nvSpPr>
          <p:cNvPr id="7" name="CuadroTexto 6"/>
          <p:cNvSpPr txBox="1"/>
          <p:nvPr/>
        </p:nvSpPr>
        <p:spPr>
          <a:xfrm>
            <a:off x="5581952" y="1193782"/>
            <a:ext cx="1270220" cy="369332"/>
          </a:xfrm>
          <a:prstGeom prst="rect">
            <a:avLst/>
          </a:prstGeom>
          <a:noFill/>
        </p:spPr>
        <p:txBody>
          <a:bodyPr wrap="none" rtlCol="0">
            <a:spAutoFit/>
          </a:bodyPr>
          <a:lstStyle/>
          <a:p>
            <a:r>
              <a:rPr lang="es-ES" dirty="0" smtClean="0"/>
              <a:t>Declaración</a:t>
            </a:r>
            <a:endParaRPr lang="es-ES" dirty="0"/>
          </a:p>
        </p:txBody>
      </p:sp>
      <p:sp>
        <p:nvSpPr>
          <p:cNvPr id="8" name="CuadroTexto 7"/>
          <p:cNvSpPr txBox="1"/>
          <p:nvPr/>
        </p:nvSpPr>
        <p:spPr>
          <a:xfrm>
            <a:off x="1597420" y="2756819"/>
            <a:ext cx="5254752" cy="646331"/>
          </a:xfrm>
          <a:prstGeom prst="rect">
            <a:avLst/>
          </a:prstGeom>
          <a:noFill/>
        </p:spPr>
        <p:txBody>
          <a:bodyPr wrap="square" rtlCol="0">
            <a:spAutoFit/>
          </a:bodyPr>
          <a:lstStyle/>
          <a:p>
            <a:r>
              <a:rPr lang="es-ES" dirty="0" smtClean="0"/>
              <a:t>Hace referencia a la parte del documento a la que se aplicara el correspondiente estilo</a:t>
            </a:r>
            <a:endParaRPr lang="es-ES" dirty="0"/>
          </a:p>
        </p:txBody>
      </p:sp>
      <p:sp>
        <p:nvSpPr>
          <p:cNvPr id="9" name="Rectángulo 8"/>
          <p:cNvSpPr/>
          <p:nvPr/>
        </p:nvSpPr>
        <p:spPr>
          <a:xfrm>
            <a:off x="1128073" y="3584625"/>
            <a:ext cx="4403770" cy="2585323"/>
          </a:xfrm>
          <a:prstGeom prst="rect">
            <a:avLst/>
          </a:prstGeom>
        </p:spPr>
        <p:txBody>
          <a:bodyPr wrap="none">
            <a:spAutoFit/>
          </a:bodyPr>
          <a:lstStyle/>
          <a:p>
            <a:pPr marL="285750" indent="-285750">
              <a:buFont typeface="Wingdings" panose="05000000000000000000" pitchFamily="2" charset="2"/>
              <a:buChar char="q"/>
            </a:pPr>
            <a:r>
              <a:rPr lang="es-ES" dirty="0" smtClean="0"/>
              <a:t>Referencia por etiqueta: </a:t>
            </a:r>
          </a:p>
          <a:p>
            <a:pPr marL="285750" indent="-285750">
              <a:buFont typeface="Wingdings" panose="05000000000000000000" pitchFamily="2" charset="2"/>
              <a:buChar char="q"/>
            </a:pPr>
            <a:r>
              <a:rPr lang="es-ES" dirty="0" smtClean="0"/>
              <a:t>Referencia individual (por el </a:t>
            </a:r>
            <a:r>
              <a:rPr lang="es-ES" dirty="0"/>
              <a:t>atributo </a:t>
            </a:r>
            <a:r>
              <a:rPr lang="es-ES" dirty="0" smtClean="0"/>
              <a:t>id)</a:t>
            </a:r>
          </a:p>
          <a:p>
            <a:pPr marL="285750" indent="-285750">
              <a:buFont typeface="Wingdings" panose="05000000000000000000" pitchFamily="2" charset="2"/>
              <a:buChar char="q"/>
            </a:pPr>
            <a:endParaRPr lang="es-ES" dirty="0"/>
          </a:p>
          <a:p>
            <a:pPr marL="285750" indent="-285750">
              <a:buFont typeface="Wingdings" panose="05000000000000000000" pitchFamily="2" charset="2"/>
              <a:buChar char="q"/>
            </a:pPr>
            <a:endParaRPr lang="es-ES" dirty="0" smtClean="0"/>
          </a:p>
          <a:p>
            <a:pPr marL="285750" indent="-285750">
              <a:buFont typeface="Wingdings" panose="05000000000000000000" pitchFamily="2" charset="2"/>
              <a:buChar char="q"/>
            </a:pPr>
            <a:endParaRPr lang="es-ES" dirty="0" smtClean="0"/>
          </a:p>
          <a:p>
            <a:pPr marL="285750" indent="-285750">
              <a:buFont typeface="Wingdings" panose="05000000000000000000" pitchFamily="2" charset="2"/>
              <a:buChar char="q"/>
            </a:pPr>
            <a:endParaRPr lang="es-ES" dirty="0" smtClean="0"/>
          </a:p>
          <a:p>
            <a:pPr marL="285750" indent="-285750">
              <a:buFont typeface="Wingdings" panose="05000000000000000000" pitchFamily="2" charset="2"/>
              <a:buChar char="q"/>
            </a:pPr>
            <a:r>
              <a:rPr lang="es-ES" dirty="0" smtClean="0"/>
              <a:t>Referencia por clase (por el </a:t>
            </a:r>
            <a:r>
              <a:rPr lang="es-ES" dirty="0"/>
              <a:t>atributo </a:t>
            </a:r>
            <a:r>
              <a:rPr lang="es-ES" dirty="0" err="1" smtClean="0"/>
              <a:t>class</a:t>
            </a:r>
            <a:r>
              <a:rPr lang="es-ES" dirty="0" smtClean="0"/>
              <a:t>)</a:t>
            </a:r>
            <a:endParaRPr lang="es-ES" dirty="0"/>
          </a:p>
          <a:p>
            <a:pPr marL="285750" indent="-285750">
              <a:buFont typeface="Wingdings" panose="05000000000000000000" pitchFamily="2" charset="2"/>
              <a:buChar char="q"/>
            </a:pPr>
            <a:endParaRPr lang="es-ES" dirty="0" smtClean="0"/>
          </a:p>
          <a:p>
            <a:pPr marL="285750" indent="-285750">
              <a:buFont typeface="Wingdings" panose="05000000000000000000" pitchFamily="2" charset="2"/>
              <a:buChar char="q"/>
            </a:pPr>
            <a:endParaRPr lang="es-ES" dirty="0"/>
          </a:p>
        </p:txBody>
      </p:sp>
      <p:sp>
        <p:nvSpPr>
          <p:cNvPr id="10" name="Rectángulo redondeado 9"/>
          <p:cNvSpPr/>
          <p:nvPr/>
        </p:nvSpPr>
        <p:spPr>
          <a:xfrm>
            <a:off x="1708740" y="4425872"/>
            <a:ext cx="1572768"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dirty="0"/>
              <a:t>#estilo1</a:t>
            </a:r>
          </a:p>
        </p:txBody>
      </p:sp>
      <p:sp>
        <p:nvSpPr>
          <p:cNvPr id="11" name="Rectángulo redondeado 10"/>
          <p:cNvSpPr/>
          <p:nvPr/>
        </p:nvSpPr>
        <p:spPr>
          <a:xfrm>
            <a:off x="3543636" y="4425872"/>
            <a:ext cx="4724400"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noProof="1"/>
              <a:t>{color:blue; font-size:12px}</a:t>
            </a:r>
          </a:p>
        </p:txBody>
      </p:sp>
      <p:sp>
        <p:nvSpPr>
          <p:cNvPr id="12" name="Rectángulo redondeado 11"/>
          <p:cNvSpPr/>
          <p:nvPr/>
        </p:nvSpPr>
        <p:spPr>
          <a:xfrm>
            <a:off x="1700392" y="5624864"/>
            <a:ext cx="1572768"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dirty="0"/>
              <a:t>.estilo1</a:t>
            </a:r>
          </a:p>
        </p:txBody>
      </p:sp>
      <p:sp>
        <p:nvSpPr>
          <p:cNvPr id="13" name="Rectángulo redondeado 12"/>
          <p:cNvSpPr/>
          <p:nvPr/>
        </p:nvSpPr>
        <p:spPr>
          <a:xfrm>
            <a:off x="3535288" y="5624864"/>
            <a:ext cx="4724400"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noProof="1"/>
              <a:t>{color:blue; font-size:12px}</a:t>
            </a:r>
          </a:p>
        </p:txBody>
      </p:sp>
    </p:spTree>
    <p:extLst>
      <p:ext uri="{BB962C8B-B14F-4D97-AF65-F5344CB8AC3E}">
        <p14:creationId xmlns:p14="http://schemas.microsoft.com/office/powerpoint/2010/main" val="36081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smtClean="0"/>
              <a:t>Selectores agrupados</a:t>
            </a:r>
            <a:endParaRPr lang="es-ES" dirty="0"/>
          </a:p>
        </p:txBody>
      </p:sp>
      <p:sp>
        <p:nvSpPr>
          <p:cNvPr id="5" name="Rectángulo 4"/>
          <p:cNvSpPr/>
          <p:nvPr/>
        </p:nvSpPr>
        <p:spPr>
          <a:xfrm>
            <a:off x="4202523" y="4656785"/>
            <a:ext cx="4230999"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pt-BR" dirty="0"/>
              <a:t>h1, h2, p, em, </a:t>
            </a:r>
            <a:r>
              <a:rPr lang="pt-BR" dirty="0" err="1"/>
              <a:t>img</a:t>
            </a:r>
            <a:r>
              <a:rPr lang="pt-BR" dirty="0"/>
              <a:t> </a:t>
            </a:r>
            <a:r>
              <a:rPr lang="pt-BR" dirty="0" smtClean="0"/>
              <a:t>{</a:t>
            </a:r>
            <a:r>
              <a:rPr lang="pt-BR" dirty="0" err="1" smtClean="0"/>
              <a:t>border</a:t>
            </a:r>
            <a:r>
              <a:rPr lang="pt-BR" dirty="0"/>
              <a:t>: 1px </a:t>
            </a:r>
            <a:r>
              <a:rPr lang="pt-BR" dirty="0" err="1"/>
              <a:t>solid</a:t>
            </a:r>
            <a:r>
              <a:rPr lang="pt-BR" dirty="0"/>
              <a:t> blue; </a:t>
            </a:r>
            <a:r>
              <a:rPr lang="pt-BR" dirty="0" smtClean="0"/>
              <a:t>}</a:t>
            </a:r>
          </a:p>
          <a:p>
            <a:r>
              <a:rPr lang="pt-BR" dirty="0" smtClean="0"/>
              <a:t>h1 {</a:t>
            </a:r>
            <a:r>
              <a:rPr lang="pt-BR" dirty="0" err="1" smtClean="0"/>
              <a:t>font-size</a:t>
            </a:r>
            <a:r>
              <a:rPr lang="pt-BR" dirty="0" smtClean="0"/>
              <a:t>: 1.5em}</a:t>
            </a:r>
          </a:p>
          <a:p>
            <a:r>
              <a:rPr lang="pt-BR" dirty="0" smtClean="0"/>
              <a:t>h2 </a:t>
            </a:r>
            <a:r>
              <a:rPr lang="pt-BR" dirty="0"/>
              <a:t>{</a:t>
            </a:r>
            <a:r>
              <a:rPr lang="pt-BR" dirty="0" err="1"/>
              <a:t>font-size</a:t>
            </a:r>
            <a:r>
              <a:rPr lang="pt-BR" dirty="0"/>
              <a:t>: </a:t>
            </a:r>
            <a:r>
              <a:rPr lang="pt-BR" dirty="0" smtClean="0"/>
              <a:t>1.3em}</a:t>
            </a:r>
            <a:endParaRPr lang="pt-BR" dirty="0"/>
          </a:p>
        </p:txBody>
      </p:sp>
      <p:sp>
        <p:nvSpPr>
          <p:cNvPr id="6" name="CuadroTexto 5"/>
          <p:cNvSpPr txBox="1"/>
          <p:nvPr/>
        </p:nvSpPr>
        <p:spPr>
          <a:xfrm>
            <a:off x="1055551" y="3327118"/>
            <a:ext cx="6293999" cy="923330"/>
          </a:xfrm>
          <a:prstGeom prst="rect">
            <a:avLst/>
          </a:prstGeom>
          <a:noFill/>
        </p:spPr>
        <p:txBody>
          <a:bodyPr wrap="square" rtlCol="0">
            <a:spAutoFit/>
          </a:bodyPr>
          <a:lstStyle/>
          <a:p>
            <a:r>
              <a:rPr lang="es-ES" dirty="0" smtClean="0"/>
              <a:t>Para aplicar una o varias declaraciones a </a:t>
            </a:r>
            <a:r>
              <a:rPr lang="es-ES" dirty="0"/>
              <a:t>un </a:t>
            </a:r>
            <a:r>
              <a:rPr lang="es-ES" dirty="0" smtClean="0"/>
              <a:t>conjunto de selectores, es suficiente indicarlos uno tras otro, separados mediante comas</a:t>
            </a:r>
            <a:endParaRPr lang="es-ES" dirty="0"/>
          </a:p>
        </p:txBody>
      </p:sp>
      <p:sp>
        <p:nvSpPr>
          <p:cNvPr id="7" name="Rectángulo redondeado 6"/>
          <p:cNvSpPr/>
          <p:nvPr/>
        </p:nvSpPr>
        <p:spPr>
          <a:xfrm>
            <a:off x="1251494" y="1930981"/>
            <a:ext cx="1826548"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smtClean="0"/>
              <a:t>h1, h2, p</a:t>
            </a:r>
            <a:endParaRPr lang="es-ES" b="1" dirty="0"/>
          </a:p>
        </p:txBody>
      </p:sp>
      <p:sp>
        <p:nvSpPr>
          <p:cNvPr id="8" name="Rectángulo redondeado 7"/>
          <p:cNvSpPr/>
          <p:nvPr/>
        </p:nvSpPr>
        <p:spPr>
          <a:xfrm>
            <a:off x="3516158" y="1865710"/>
            <a:ext cx="3285236" cy="1264398"/>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r>
              <a:rPr lang="es-ES" sz="2800" b="1" noProof="1"/>
              <a:t>{color:blue</a:t>
            </a:r>
            <a:r>
              <a:rPr lang="es-ES" sz="2800" b="1" noProof="1" smtClean="0"/>
              <a:t>;</a:t>
            </a:r>
          </a:p>
          <a:p>
            <a:r>
              <a:rPr lang="es-ES" sz="2800" b="1" noProof="1" smtClean="0"/>
              <a:t> </a:t>
            </a:r>
            <a:r>
              <a:rPr lang="es-ES" sz="2800" b="1" noProof="1"/>
              <a:t>font-size:12px}</a:t>
            </a:r>
          </a:p>
        </p:txBody>
      </p:sp>
      <p:sp>
        <p:nvSpPr>
          <p:cNvPr id="9" name="CuadroTexto 8"/>
          <p:cNvSpPr txBox="1"/>
          <p:nvPr/>
        </p:nvSpPr>
        <p:spPr>
          <a:xfrm>
            <a:off x="1251494" y="1431109"/>
            <a:ext cx="1150828" cy="369332"/>
          </a:xfrm>
          <a:prstGeom prst="rect">
            <a:avLst/>
          </a:prstGeom>
          <a:noFill/>
        </p:spPr>
        <p:txBody>
          <a:bodyPr wrap="none" rtlCol="0">
            <a:spAutoFit/>
          </a:bodyPr>
          <a:lstStyle/>
          <a:p>
            <a:r>
              <a:rPr lang="es-ES" dirty="0" smtClean="0"/>
              <a:t>Selectores</a:t>
            </a:r>
            <a:endParaRPr lang="es-ES" dirty="0"/>
          </a:p>
        </p:txBody>
      </p:sp>
      <p:sp>
        <p:nvSpPr>
          <p:cNvPr id="10" name="CuadroTexto 9"/>
          <p:cNvSpPr txBox="1"/>
          <p:nvPr/>
        </p:nvSpPr>
        <p:spPr>
          <a:xfrm>
            <a:off x="3669201" y="1364808"/>
            <a:ext cx="1489575" cy="369332"/>
          </a:xfrm>
          <a:prstGeom prst="rect">
            <a:avLst/>
          </a:prstGeom>
          <a:noFill/>
        </p:spPr>
        <p:txBody>
          <a:bodyPr wrap="none" rtlCol="0">
            <a:spAutoFit/>
          </a:bodyPr>
          <a:lstStyle/>
          <a:p>
            <a:r>
              <a:rPr lang="es-ES" dirty="0" smtClean="0"/>
              <a:t>Declaraciones</a:t>
            </a:r>
            <a:endParaRPr lang="es-ES" dirty="0"/>
          </a:p>
        </p:txBody>
      </p:sp>
      <p:sp>
        <p:nvSpPr>
          <p:cNvPr id="12" name="CuadroTexto 11"/>
          <p:cNvSpPr txBox="1"/>
          <p:nvPr/>
        </p:nvSpPr>
        <p:spPr>
          <a:xfrm>
            <a:off x="1055551" y="4744883"/>
            <a:ext cx="2693488" cy="923330"/>
          </a:xfrm>
          <a:prstGeom prst="rect">
            <a:avLst/>
          </a:prstGeom>
          <a:noFill/>
        </p:spPr>
        <p:txBody>
          <a:bodyPr wrap="square" rtlCol="0">
            <a:spAutoFit/>
          </a:bodyPr>
          <a:lstStyle/>
          <a:p>
            <a:r>
              <a:rPr lang="es-ES" dirty="0" smtClean="0"/>
              <a:t>Con frecuencia, un mismo selector se utiliza agrupado o por separado</a:t>
            </a:r>
            <a:endParaRPr lang="es-ES" dirty="0"/>
          </a:p>
        </p:txBody>
      </p:sp>
    </p:spTree>
    <p:extLst>
      <p:ext uri="{BB962C8B-B14F-4D97-AF65-F5344CB8AC3E}">
        <p14:creationId xmlns:p14="http://schemas.microsoft.com/office/powerpoint/2010/main" val="677248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5786" y="352935"/>
            <a:ext cx="6308598" cy="835700"/>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Múltiples </a:t>
            </a:r>
            <a:r>
              <a:rPr lang="es-ES" sz="3600" b="1" i="1" dirty="0">
                <a:solidFill>
                  <a:srgbClr val="04617B"/>
                </a:solidFill>
                <a:effectLst>
                  <a:outerShdw blurRad="38100" dist="38100" dir="2700000" algn="tl">
                    <a:srgbClr val="C0C0C0"/>
                  </a:outerShdw>
                </a:effectLst>
                <a:latin typeface="Constantia"/>
                <a:cs typeface="+mn-cs"/>
              </a:rPr>
              <a:t>estilos. Cascadas</a:t>
            </a:r>
          </a:p>
        </p:txBody>
      </p:sp>
      <p:sp>
        <p:nvSpPr>
          <p:cNvPr id="3" name="CuadroTexto 2"/>
          <p:cNvSpPr txBox="1"/>
          <p:nvPr/>
        </p:nvSpPr>
        <p:spPr>
          <a:xfrm>
            <a:off x="1667545" y="1756635"/>
            <a:ext cx="5310002" cy="2862322"/>
          </a:xfrm>
          <a:prstGeom prst="rect">
            <a:avLst/>
          </a:prstGeom>
          <a:noFill/>
        </p:spPr>
        <p:txBody>
          <a:bodyPr wrap="square" rtlCol="0">
            <a:spAutoFit/>
          </a:bodyPr>
          <a:lstStyle/>
          <a:p>
            <a:pPr marL="342900" indent="-342900">
              <a:buFont typeface="+mj-lt"/>
              <a:buAutoNum type="arabicPeriod"/>
            </a:pPr>
            <a:r>
              <a:rPr lang="es-ES" dirty="0" smtClean="0"/>
              <a:t>Estilos “por defecto” del agente de usuario del navegador </a:t>
            </a:r>
          </a:p>
          <a:p>
            <a:pPr marL="342900" indent="-342900">
              <a:buFont typeface="+mj-lt"/>
              <a:buAutoNum type="arabicPeriod"/>
            </a:pPr>
            <a:r>
              <a:rPr lang="es-ES" dirty="0" smtClean="0"/>
              <a:t>Estilos definidos por el usuario a nivel del navegador. </a:t>
            </a:r>
            <a:r>
              <a:rPr lang="es-ES" dirty="0" err="1" smtClean="0"/>
              <a:t>E.g</a:t>
            </a:r>
            <a:r>
              <a:rPr lang="es-ES" dirty="0" smtClean="0"/>
              <a:t>. en Ópera</a:t>
            </a:r>
            <a:r>
              <a:rPr lang="es-ES" dirty="0"/>
              <a:t>, </a:t>
            </a:r>
            <a:r>
              <a:rPr lang="es-ES" dirty="0" smtClean="0"/>
              <a:t>Ver </a:t>
            </a:r>
            <a:r>
              <a:rPr lang="es-ES" dirty="0"/>
              <a:t>→ Estilo → Administrar modos… → Pantalla → Mi hoja de estilo</a:t>
            </a:r>
            <a:r>
              <a:rPr lang="es-ES" dirty="0" smtClean="0"/>
              <a:t>.</a:t>
            </a:r>
          </a:p>
          <a:p>
            <a:pPr marL="342900" indent="-342900">
              <a:buFont typeface="+mj-lt"/>
              <a:buAutoNum type="arabicPeriod"/>
            </a:pPr>
            <a:r>
              <a:rPr lang="es-ES" dirty="0" smtClean="0"/>
              <a:t>Estilos aplicados por un autor mediante CSS externa</a:t>
            </a:r>
          </a:p>
          <a:p>
            <a:pPr marL="342900" indent="-342900">
              <a:buFont typeface="+mj-lt"/>
              <a:buAutoNum type="arabicPeriod"/>
            </a:pPr>
            <a:r>
              <a:rPr lang="es-ES" dirty="0" smtClean="0"/>
              <a:t>Estilos embebidos en la página web</a:t>
            </a:r>
          </a:p>
          <a:p>
            <a:pPr marL="342900" indent="-342900">
              <a:buFont typeface="+mj-lt"/>
              <a:buAutoNum type="arabicPeriod"/>
            </a:pPr>
            <a:r>
              <a:rPr lang="es-ES" dirty="0" smtClean="0"/>
              <a:t>Estilos “en-línea”, aplicados a una etiqueta.</a:t>
            </a:r>
            <a:endParaRPr lang="es-ES" dirty="0"/>
          </a:p>
        </p:txBody>
      </p:sp>
      <p:sp>
        <p:nvSpPr>
          <p:cNvPr id="4" name="Flecha abajo 3"/>
          <p:cNvSpPr/>
          <p:nvPr/>
        </p:nvSpPr>
        <p:spPr>
          <a:xfrm>
            <a:off x="832338" y="1931906"/>
            <a:ext cx="527539" cy="26259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655890" y="1562574"/>
            <a:ext cx="88043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dirty="0" smtClean="0"/>
              <a:t>Lectura</a:t>
            </a:r>
            <a:endParaRPr lang="es-ES" dirty="0"/>
          </a:p>
        </p:txBody>
      </p:sp>
      <p:sp>
        <p:nvSpPr>
          <p:cNvPr id="6" name="Flecha arriba 5"/>
          <p:cNvSpPr/>
          <p:nvPr/>
        </p:nvSpPr>
        <p:spPr>
          <a:xfrm>
            <a:off x="7397262" y="1820591"/>
            <a:ext cx="399522" cy="2530774"/>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7" name="CuadroTexto 6"/>
          <p:cNvSpPr txBox="1"/>
          <p:nvPr/>
        </p:nvSpPr>
        <p:spPr>
          <a:xfrm>
            <a:off x="6932321" y="4351365"/>
            <a:ext cx="1329403"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dirty="0" smtClean="0"/>
              <a:t>Precedencia</a:t>
            </a:r>
            <a:endParaRPr lang="es-ES" dirty="0"/>
          </a:p>
        </p:txBody>
      </p:sp>
      <p:sp>
        <p:nvSpPr>
          <p:cNvPr id="8" name="CuadroTexto 7"/>
          <p:cNvSpPr txBox="1"/>
          <p:nvPr/>
        </p:nvSpPr>
        <p:spPr>
          <a:xfrm>
            <a:off x="1536324" y="4992897"/>
            <a:ext cx="7165617" cy="1200329"/>
          </a:xfrm>
          <a:prstGeom prst="rect">
            <a:avLst/>
          </a:prstGeom>
          <a:noFill/>
        </p:spPr>
        <p:txBody>
          <a:bodyPr wrap="square" rtlCol="0">
            <a:spAutoFit/>
          </a:bodyPr>
          <a:lstStyle/>
          <a:p>
            <a:pPr marL="285750" indent="-285750">
              <a:buFont typeface="Arial" panose="020B0604020202020204" pitchFamily="34" charset="0"/>
              <a:buChar char="•"/>
            </a:pPr>
            <a:r>
              <a:rPr lang="es-ES" dirty="0" smtClean="0"/>
              <a:t>En caso de selectores idénticos, el último leído tiene precedencia</a:t>
            </a:r>
          </a:p>
          <a:p>
            <a:pPr marL="285750" indent="-285750">
              <a:buFont typeface="Arial" panose="020B0604020202020204" pitchFamily="34" charset="0"/>
              <a:buChar char="•"/>
            </a:pPr>
            <a:r>
              <a:rPr lang="es-ES" dirty="0" smtClean="0"/>
              <a:t>Los estilos más específicos tienen precedencia sobre los más generales</a:t>
            </a:r>
          </a:p>
          <a:p>
            <a:pPr marL="285750" indent="-285750">
              <a:buFont typeface="Arial" panose="020B0604020202020204" pitchFamily="34" charset="0"/>
              <a:buChar char="•"/>
            </a:pPr>
            <a:r>
              <a:rPr lang="es-ES" dirty="0" smtClean="0"/>
              <a:t>la propiedad </a:t>
            </a:r>
            <a:r>
              <a:rPr lang="es-ES" b="1" dirty="0" smtClean="0"/>
              <a:t>!</a:t>
            </a:r>
            <a:r>
              <a:rPr lang="es-ES" b="1" dirty="0" err="1" smtClean="0"/>
              <a:t>important</a:t>
            </a:r>
            <a:r>
              <a:rPr lang="es-ES" b="1" dirty="0" smtClean="0"/>
              <a:t>:</a:t>
            </a:r>
            <a:r>
              <a:rPr lang="es-ES" dirty="0" smtClean="0"/>
              <a:t> se impone a las reglas anteriores, haciendo que el estilo al que se aplica tenga precedencia</a:t>
            </a:r>
            <a:endParaRPr lang="es-ES" dirty="0"/>
          </a:p>
        </p:txBody>
      </p:sp>
    </p:spTree>
    <p:extLst>
      <p:ext uri="{BB962C8B-B14F-4D97-AF65-F5344CB8AC3E}">
        <p14:creationId xmlns:p14="http://schemas.microsoft.com/office/powerpoint/2010/main" val="1074525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Múltiples estilos: herencia</a:t>
            </a:r>
            <a:endParaRPr lang="es-ES" dirty="0"/>
          </a:p>
        </p:txBody>
      </p:sp>
      <p:sp>
        <p:nvSpPr>
          <p:cNvPr id="7" name="CuadroTexto 6"/>
          <p:cNvSpPr txBox="1"/>
          <p:nvPr/>
        </p:nvSpPr>
        <p:spPr>
          <a:xfrm>
            <a:off x="743292" y="1261903"/>
            <a:ext cx="7708392" cy="923330"/>
          </a:xfrm>
          <a:prstGeom prst="rect">
            <a:avLst/>
          </a:prstGeom>
          <a:noFill/>
        </p:spPr>
        <p:txBody>
          <a:bodyPr wrap="square" rtlCol="0">
            <a:spAutoFit/>
          </a:bodyPr>
          <a:lstStyle/>
          <a:p>
            <a:r>
              <a:rPr lang="es-ES" dirty="0" smtClean="0"/>
              <a:t>Existen propiedades que automáticamente son heredadas en los elementos hijos</a:t>
            </a:r>
            <a:br>
              <a:rPr lang="es-ES" dirty="0" smtClean="0"/>
            </a:br>
            <a:r>
              <a:rPr lang="es-ES" dirty="0" smtClean="0"/>
              <a:t>Tal es el caso de las </a:t>
            </a:r>
            <a:r>
              <a:rPr lang="es-ES" dirty="0" err="1" smtClean="0"/>
              <a:t>fropiedades</a:t>
            </a:r>
            <a:r>
              <a:rPr lang="es-ES" dirty="0" smtClean="0"/>
              <a:t> que afectan al texto (</a:t>
            </a:r>
            <a:r>
              <a:rPr lang="es-ES" b="1" dirty="0" err="1" smtClean="0"/>
              <a:t>font-family</a:t>
            </a:r>
            <a:r>
              <a:rPr lang="es-ES" b="1" dirty="0" smtClean="0"/>
              <a:t>,</a:t>
            </a:r>
            <a:r>
              <a:rPr lang="es-ES" dirty="0" smtClean="0"/>
              <a:t> </a:t>
            </a:r>
            <a:r>
              <a:rPr lang="es-ES" b="1" dirty="0" smtClean="0"/>
              <a:t>color…)</a:t>
            </a:r>
            <a:r>
              <a:rPr lang="es-ES" dirty="0" smtClean="0"/>
              <a:t>: si se definen en &lt;</a:t>
            </a:r>
            <a:r>
              <a:rPr lang="es-ES" dirty="0" err="1" smtClean="0"/>
              <a:t>body</a:t>
            </a:r>
            <a:r>
              <a:rPr lang="es-ES" dirty="0" smtClean="0"/>
              <a:t>&gt; se aplicaran a todos los elementos contenidos en él.</a:t>
            </a:r>
            <a:endParaRPr lang="es-ES" dirty="0"/>
          </a:p>
        </p:txBody>
      </p:sp>
      <p:sp>
        <p:nvSpPr>
          <p:cNvPr id="8" name="Rectángulo 7"/>
          <p:cNvSpPr/>
          <p:nvPr/>
        </p:nvSpPr>
        <p:spPr>
          <a:xfrm>
            <a:off x="743292" y="2289663"/>
            <a:ext cx="7276007" cy="923330"/>
          </a:xfrm>
          <a:prstGeom prst="rect">
            <a:avLst/>
          </a:prstGeom>
        </p:spPr>
        <p:txBody>
          <a:bodyPr wrap="square">
            <a:spAutoFit/>
          </a:bodyPr>
          <a:lstStyle/>
          <a:p>
            <a:r>
              <a:rPr lang="es-ES" dirty="0"/>
              <a:t>Existen </a:t>
            </a:r>
            <a:r>
              <a:rPr lang="es-ES" dirty="0" smtClean="0"/>
              <a:t>otras propiedades </a:t>
            </a:r>
            <a:r>
              <a:rPr lang="es-ES" dirty="0"/>
              <a:t>que </a:t>
            </a:r>
            <a:r>
              <a:rPr lang="es-ES" dirty="0" smtClean="0"/>
              <a:t> no son heredadas automáticamente .</a:t>
            </a:r>
          </a:p>
          <a:p>
            <a:r>
              <a:rPr lang="es-ES" dirty="0"/>
              <a:t>Tal es el caso </a:t>
            </a:r>
            <a:r>
              <a:rPr lang="es-ES" dirty="0" smtClean="0"/>
              <a:t>de las que afectan a los contenedores del texto, i.e. las "cajas" (</a:t>
            </a:r>
            <a:r>
              <a:rPr lang="es-ES" b="1" dirty="0" err="1" smtClean="0"/>
              <a:t>background</a:t>
            </a:r>
            <a:r>
              <a:rPr lang="es-ES" b="1" dirty="0" smtClean="0"/>
              <a:t>-color, </a:t>
            </a:r>
            <a:r>
              <a:rPr lang="es-ES" b="1" dirty="0" err="1" smtClean="0"/>
              <a:t>margin</a:t>
            </a:r>
            <a:r>
              <a:rPr lang="es-ES" b="1" dirty="0" smtClean="0"/>
              <a:t>, </a:t>
            </a:r>
            <a:r>
              <a:rPr lang="es-ES" b="1" dirty="0" err="1" smtClean="0"/>
              <a:t>padding</a:t>
            </a:r>
            <a:r>
              <a:rPr lang="es-ES" b="1" dirty="0" smtClean="0"/>
              <a:t>, </a:t>
            </a:r>
            <a:r>
              <a:rPr lang="es-ES" b="1" dirty="0" err="1" smtClean="0"/>
              <a:t>border</a:t>
            </a:r>
            <a:r>
              <a:rPr lang="es-ES" b="1" dirty="0" smtClean="0"/>
              <a:t>…)</a:t>
            </a:r>
          </a:p>
        </p:txBody>
      </p:sp>
      <p:sp>
        <p:nvSpPr>
          <p:cNvPr id="10" name="Rectángulo 9"/>
          <p:cNvSpPr/>
          <p:nvPr/>
        </p:nvSpPr>
        <p:spPr>
          <a:xfrm>
            <a:off x="1381779" y="4261330"/>
            <a:ext cx="4572000"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a:solidFill>
                  <a:schemeClr val="dk1"/>
                </a:solidFill>
                <a:latin typeface="Courier New" panose="02070309020205020404" pitchFamily="49" charset="0"/>
                <a:cs typeface="Courier New" panose="02070309020205020404" pitchFamily="49" charset="0"/>
              </a:rPr>
              <a:t>body</a:t>
            </a:r>
            <a:r>
              <a:rPr lang="es-ES" sz="1400" dirty="0">
                <a:solidFill>
                  <a:schemeClr val="dk1"/>
                </a:solidFill>
                <a:latin typeface="Courier New" panose="02070309020205020404" pitchFamily="49" charset="0"/>
                <a:cs typeface="Courier New" panose="02070309020205020404" pitchFamily="49" charset="0"/>
              </a:rPr>
              <a:t> {</a:t>
            </a:r>
          </a:p>
          <a:p>
            <a:r>
              <a:rPr lang="es-ES" sz="1400" dirty="0" err="1">
                <a:solidFill>
                  <a:schemeClr val="dk1"/>
                </a:solidFill>
                <a:latin typeface="Courier New" panose="02070309020205020404" pitchFamily="49" charset="0"/>
                <a:cs typeface="Courier New" panose="02070309020205020404" pitchFamily="49" charset="0"/>
              </a:rPr>
              <a:t>font-family</a:t>
            </a:r>
            <a:r>
              <a:rPr lang="es-ES" sz="1400" dirty="0">
                <a:solidFill>
                  <a:schemeClr val="dk1"/>
                </a:solidFill>
                <a:latin typeface="Courier New" panose="02070309020205020404" pitchFamily="49" charset="0"/>
                <a:cs typeface="Courier New" panose="02070309020205020404" pitchFamily="49" charset="0"/>
              </a:rPr>
              <a:t>: Arial, </a:t>
            </a:r>
            <a:r>
              <a:rPr lang="es-ES" sz="1400" dirty="0" err="1">
                <a:solidFill>
                  <a:schemeClr val="dk1"/>
                </a:solidFill>
                <a:latin typeface="Courier New" panose="02070309020205020404" pitchFamily="49" charset="0"/>
                <a:cs typeface="Courier New" panose="02070309020205020404" pitchFamily="49" charset="0"/>
              </a:rPr>
              <a:t>Verdana</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sans-serif</a:t>
            </a:r>
            <a:r>
              <a:rPr lang="es-ES" sz="1400" dirty="0">
                <a:solidFill>
                  <a:schemeClr val="dk1"/>
                </a:solidFill>
                <a:latin typeface="Courier New" panose="02070309020205020404" pitchFamily="49" charset="0"/>
                <a:cs typeface="Courier New" panose="02070309020205020404" pitchFamily="49" charset="0"/>
              </a:rPr>
              <a:t>;</a:t>
            </a:r>
          </a:p>
          <a:p>
            <a:r>
              <a:rPr lang="es-ES" sz="1400" dirty="0">
                <a:solidFill>
                  <a:schemeClr val="dk1"/>
                </a:solidFill>
                <a:latin typeface="Courier New" panose="02070309020205020404" pitchFamily="49" charset="0"/>
                <a:cs typeface="Courier New" panose="02070309020205020404" pitchFamily="49" charset="0"/>
              </a:rPr>
              <a:t>color: #665544;</a:t>
            </a:r>
          </a:p>
          <a:p>
            <a:r>
              <a:rPr lang="es-ES" sz="1400" dirty="0" err="1">
                <a:solidFill>
                  <a:schemeClr val="dk1"/>
                </a:solidFill>
                <a:latin typeface="Courier New" panose="02070309020205020404" pitchFamily="49" charset="0"/>
                <a:cs typeface="Courier New" panose="02070309020205020404" pitchFamily="49" charset="0"/>
              </a:rPr>
              <a:t>padding</a:t>
            </a:r>
            <a:r>
              <a:rPr lang="es-ES" sz="1400" dirty="0">
                <a:solidFill>
                  <a:schemeClr val="dk1"/>
                </a:solidFill>
                <a:latin typeface="Courier New" panose="02070309020205020404" pitchFamily="49" charset="0"/>
                <a:cs typeface="Courier New" panose="02070309020205020404" pitchFamily="49" charset="0"/>
              </a:rPr>
              <a:t>: 10px;} </a:t>
            </a:r>
          </a:p>
          <a:p>
            <a:r>
              <a:rPr lang="es-ES" sz="1400" dirty="0">
                <a:solidFill>
                  <a:schemeClr val="dk1"/>
                </a:solidFill>
                <a:latin typeface="Courier New" panose="02070309020205020404" pitchFamily="49" charset="0"/>
                <a:cs typeface="Courier New" panose="02070309020205020404" pitchFamily="49" charset="0"/>
              </a:rPr>
              <a:t>.page {</a:t>
            </a:r>
          </a:p>
          <a:p>
            <a:r>
              <a:rPr lang="es-ES" sz="1400" dirty="0" err="1">
                <a:solidFill>
                  <a:schemeClr val="dk1"/>
                </a:solidFill>
                <a:latin typeface="Courier New" panose="02070309020205020404" pitchFamily="49" charset="0"/>
                <a:cs typeface="Courier New" panose="02070309020205020404" pitchFamily="49" charset="0"/>
              </a:rPr>
              <a:t>border</a:t>
            </a:r>
            <a:r>
              <a:rPr lang="es-ES" sz="1400" dirty="0">
                <a:solidFill>
                  <a:schemeClr val="dk1"/>
                </a:solidFill>
                <a:latin typeface="Courier New" panose="02070309020205020404" pitchFamily="49" charset="0"/>
                <a:cs typeface="Courier New" panose="02070309020205020404" pitchFamily="49" charset="0"/>
              </a:rPr>
              <a:t>: 1px </a:t>
            </a:r>
            <a:r>
              <a:rPr lang="es-ES" sz="1400" dirty="0" err="1">
                <a:solidFill>
                  <a:schemeClr val="dk1"/>
                </a:solidFill>
                <a:latin typeface="Courier New" panose="02070309020205020404" pitchFamily="49" charset="0"/>
                <a:cs typeface="Courier New" panose="02070309020205020404" pitchFamily="49" charset="0"/>
              </a:rPr>
              <a:t>solid</a:t>
            </a:r>
            <a:r>
              <a:rPr lang="es-ES" sz="1400" dirty="0">
                <a:solidFill>
                  <a:schemeClr val="dk1"/>
                </a:solidFill>
                <a:latin typeface="Courier New" panose="02070309020205020404" pitchFamily="49" charset="0"/>
                <a:cs typeface="Courier New" panose="02070309020205020404" pitchFamily="49" charset="0"/>
              </a:rPr>
              <a:t> #665544;</a:t>
            </a:r>
          </a:p>
          <a:p>
            <a:r>
              <a:rPr lang="es-ES" sz="1400" dirty="0" err="1">
                <a:solidFill>
                  <a:schemeClr val="dk1"/>
                </a:solidFill>
                <a:latin typeface="Courier New" panose="02070309020205020404" pitchFamily="49" charset="0"/>
                <a:cs typeface="Courier New" panose="02070309020205020404" pitchFamily="49" charset="0"/>
              </a:rPr>
              <a:t>background</a:t>
            </a:r>
            <a:r>
              <a:rPr lang="es-ES" sz="1400" dirty="0">
                <a:solidFill>
                  <a:schemeClr val="dk1"/>
                </a:solidFill>
                <a:latin typeface="Courier New" panose="02070309020205020404" pitchFamily="49" charset="0"/>
                <a:cs typeface="Courier New" panose="02070309020205020404" pitchFamily="49" charset="0"/>
              </a:rPr>
              <a:t>-color: #</a:t>
            </a:r>
            <a:r>
              <a:rPr lang="es-ES" sz="1400" dirty="0" err="1">
                <a:solidFill>
                  <a:schemeClr val="dk1"/>
                </a:solidFill>
                <a:latin typeface="Courier New" panose="02070309020205020404" pitchFamily="49" charset="0"/>
                <a:cs typeface="Courier New" panose="02070309020205020404" pitchFamily="49" charset="0"/>
              </a:rPr>
              <a:t>efefef</a:t>
            </a:r>
            <a:r>
              <a:rPr lang="es-ES" sz="1400" dirty="0">
                <a:solidFill>
                  <a:schemeClr val="dk1"/>
                </a:solidFill>
                <a:latin typeface="Courier New" panose="02070309020205020404" pitchFamily="49" charset="0"/>
                <a:cs typeface="Courier New" panose="02070309020205020404" pitchFamily="49" charset="0"/>
              </a:rPr>
              <a:t>; </a:t>
            </a:r>
          </a:p>
          <a:p>
            <a:r>
              <a:rPr lang="es-ES" sz="1400" dirty="0" err="1">
                <a:solidFill>
                  <a:schemeClr val="dk1"/>
                </a:solidFill>
                <a:latin typeface="Courier New" panose="02070309020205020404" pitchFamily="49" charset="0"/>
                <a:cs typeface="Courier New" panose="02070309020205020404" pitchFamily="49" charset="0"/>
              </a:rPr>
              <a:t>padding</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inherit</a:t>
            </a:r>
            <a:r>
              <a:rPr lang="es-ES" sz="1400" dirty="0">
                <a:solidFill>
                  <a:schemeClr val="dk1"/>
                </a:solidFill>
                <a:latin typeface="Courier New" panose="02070309020205020404" pitchFamily="49" charset="0"/>
                <a:cs typeface="Courier New" panose="02070309020205020404" pitchFamily="49" charset="0"/>
              </a:rPr>
              <a:t>;} </a:t>
            </a:r>
          </a:p>
        </p:txBody>
      </p:sp>
      <p:sp>
        <p:nvSpPr>
          <p:cNvPr id="18" name="Rectángulo 17"/>
          <p:cNvSpPr/>
          <p:nvPr/>
        </p:nvSpPr>
        <p:spPr>
          <a:xfrm>
            <a:off x="1381779" y="5169270"/>
            <a:ext cx="2968752" cy="1031893"/>
          </a:xfrm>
          <a:prstGeom prst="rect">
            <a:avLst/>
          </a:prstGeom>
          <a:solidFill>
            <a:srgbClr val="5B9BD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p:cNvSpPr txBox="1"/>
          <p:nvPr/>
        </p:nvSpPr>
        <p:spPr>
          <a:xfrm>
            <a:off x="4686199" y="4963546"/>
            <a:ext cx="3829151"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smtClean="0"/>
              <a:t>La clase page hereda automáticamente </a:t>
            </a:r>
            <a:r>
              <a:rPr lang="es-ES" b="1" dirty="0" err="1" smtClean="0"/>
              <a:t>font-family</a:t>
            </a:r>
            <a:r>
              <a:rPr lang="es-ES" dirty="0" smtClean="0"/>
              <a:t> y </a:t>
            </a:r>
            <a:r>
              <a:rPr lang="es-ES" b="1" dirty="0" smtClean="0"/>
              <a:t>color</a:t>
            </a:r>
            <a:r>
              <a:rPr lang="es-ES" dirty="0" smtClean="0"/>
              <a:t> y además forzamos que herede </a:t>
            </a:r>
            <a:r>
              <a:rPr lang="es-ES" b="1" dirty="0" err="1" smtClean="0"/>
              <a:t>padding</a:t>
            </a:r>
            <a:endParaRPr lang="es-ES" b="1" dirty="0"/>
          </a:p>
        </p:txBody>
      </p:sp>
      <p:sp>
        <p:nvSpPr>
          <p:cNvPr id="3" name="Rectángulo 2"/>
          <p:cNvSpPr/>
          <p:nvPr/>
        </p:nvSpPr>
        <p:spPr>
          <a:xfrm>
            <a:off x="743292" y="3413996"/>
            <a:ext cx="7333488" cy="646331"/>
          </a:xfrm>
          <a:prstGeom prst="rect">
            <a:avLst/>
          </a:prstGeom>
        </p:spPr>
        <p:txBody>
          <a:bodyPr wrap="square">
            <a:spAutoFit/>
          </a:bodyPr>
          <a:lstStyle/>
          <a:p>
            <a:r>
              <a:rPr lang="es-ES" dirty="0"/>
              <a:t>Para la mayoría de estos casos, se puede forzar la herencia de los valores del elemento padre indicando como valor el término </a:t>
            </a:r>
            <a:r>
              <a:rPr lang="es-ES" i="1" dirty="0" err="1"/>
              <a:t>inherit</a:t>
            </a:r>
            <a:endParaRPr lang="es-ES" i="1" dirty="0"/>
          </a:p>
        </p:txBody>
      </p:sp>
    </p:spTree>
    <p:extLst>
      <p:ext uri="{BB962C8B-B14F-4D97-AF65-F5344CB8AC3E}">
        <p14:creationId xmlns:p14="http://schemas.microsoft.com/office/powerpoint/2010/main" val="2205980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3136900" y="3571875"/>
            <a:ext cx="5505450" cy="2838450"/>
          </a:xfrm>
          <a:prstGeom prst="rect">
            <a:avLst/>
          </a:prstGeom>
        </p:spPr>
      </p:pic>
      <p:sp>
        <p:nvSpPr>
          <p:cNvPr id="2" name="Título 1"/>
          <p:cNvSpPr>
            <a:spLocks noGrp="1"/>
          </p:cNvSpPr>
          <p:nvPr>
            <p:ph type="title"/>
          </p:nvPr>
        </p:nvSpPr>
        <p:spPr/>
        <p:txBody>
          <a:bodyPr/>
          <a:lstStyle/>
          <a:p>
            <a:pPr algn="ctr"/>
            <a:r>
              <a:rPr lang="es-ES" dirty="0" smtClean="0"/>
              <a:t>Ejemplo de herencia</a:t>
            </a:r>
            <a:endParaRPr lang="es-ES" dirty="0"/>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412750" y="1193800"/>
            <a:ext cx="5476875" cy="2514600"/>
          </a:xfrm>
          <a:prstGeom prst="rect">
            <a:avLst/>
          </a:prstGeom>
        </p:spPr>
      </p:pic>
      <p:sp>
        <p:nvSpPr>
          <p:cNvPr id="5" name="CuadroTexto 4"/>
          <p:cNvSpPr txBox="1"/>
          <p:nvPr/>
        </p:nvSpPr>
        <p:spPr>
          <a:xfrm>
            <a:off x="412750" y="4136032"/>
            <a:ext cx="2285031" cy="92333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s-ES" dirty="0" smtClean="0"/>
              <a:t>La herencia como reflejo de la estructura del DOM</a:t>
            </a:r>
            <a:endParaRPr lang="es-ES" dirty="0"/>
          </a:p>
        </p:txBody>
      </p:sp>
    </p:spTree>
    <p:extLst>
      <p:ext uri="{BB962C8B-B14F-4D97-AF65-F5344CB8AC3E}">
        <p14:creationId xmlns:p14="http://schemas.microsoft.com/office/powerpoint/2010/main" val="314935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smtClean="0"/>
              <a:t>Selector de "descendientes"</a:t>
            </a:r>
            <a:endParaRPr lang="es-ES" dirty="0"/>
          </a:p>
        </p:txBody>
      </p:sp>
      <p:sp>
        <p:nvSpPr>
          <p:cNvPr id="3" name="Rectángulo 2"/>
          <p:cNvSpPr/>
          <p:nvPr/>
        </p:nvSpPr>
        <p:spPr>
          <a:xfrm>
            <a:off x="1067162" y="2201061"/>
            <a:ext cx="5125022" cy="1200329"/>
          </a:xfrm>
          <a:prstGeom prst="rect">
            <a:avLst/>
          </a:prstGeom>
        </p:spPr>
        <p:txBody>
          <a:bodyPr wrap="square">
            <a:spAutoFit/>
          </a:bodyPr>
          <a:lstStyle/>
          <a:p>
            <a:pPr>
              <a:spcBef>
                <a:spcPts val="1800"/>
              </a:spcBef>
            </a:pPr>
            <a:r>
              <a:rPr lang="es-ES" dirty="0" smtClean="0"/>
              <a:t>Por </a:t>
            </a:r>
            <a:r>
              <a:rPr lang="es-ES" dirty="0"/>
              <a:t>ejemplo, </a:t>
            </a:r>
            <a:r>
              <a:rPr lang="es-ES" b="1" dirty="0">
                <a:solidFill>
                  <a:srgbClr val="00B0F0"/>
                </a:solidFill>
              </a:rPr>
              <a:t>div  </a:t>
            </a:r>
            <a:r>
              <a:rPr lang="es-ES" b="1" dirty="0" smtClean="0">
                <a:solidFill>
                  <a:srgbClr val="00B0F0"/>
                </a:solidFill>
              </a:rPr>
              <a:t>p {}</a:t>
            </a:r>
            <a:r>
              <a:rPr lang="es-ES" dirty="0" smtClean="0"/>
              <a:t> </a:t>
            </a:r>
            <a:r>
              <a:rPr lang="es-ES" dirty="0"/>
              <a:t>referenciará cada elemento &lt;p&gt; que </a:t>
            </a:r>
            <a:r>
              <a:rPr lang="es-ES" dirty="0" smtClean="0"/>
              <a:t>esta en </a:t>
            </a:r>
            <a:r>
              <a:rPr lang="es-ES" dirty="0"/>
              <a:t>un elemento &lt;div</a:t>
            </a:r>
            <a:r>
              <a:rPr lang="es-ES" dirty="0" smtClean="0"/>
              <a:t>&gt;. Sólo se ve afectado el segundo selector, mientras que el primero le da el contexto</a:t>
            </a:r>
            <a:endParaRPr lang="es-ES" dirty="0"/>
          </a:p>
        </p:txBody>
      </p:sp>
      <p:sp>
        <p:nvSpPr>
          <p:cNvPr id="5" name="Rectángulo 4"/>
          <p:cNvSpPr/>
          <p:nvPr/>
        </p:nvSpPr>
        <p:spPr>
          <a:xfrm>
            <a:off x="1067162" y="1377799"/>
            <a:ext cx="6666049" cy="646331"/>
          </a:xfrm>
          <a:prstGeom prst="rect">
            <a:avLst/>
          </a:prstGeom>
        </p:spPr>
        <p:txBody>
          <a:bodyPr wrap="square">
            <a:spAutoFit/>
          </a:bodyPr>
          <a:lstStyle/>
          <a:p>
            <a:r>
              <a:rPr lang="es-ES" b="1" dirty="0"/>
              <a:t>Selector “espacio” (</a:t>
            </a:r>
            <a:r>
              <a:rPr lang="en-US" b="1" i="1" noProof="1"/>
              <a:t>Descendant Selector</a:t>
            </a:r>
            <a:r>
              <a:rPr lang="es-ES" b="1" dirty="0"/>
              <a:t>) </a:t>
            </a:r>
            <a:r>
              <a:rPr lang="es-ES" dirty="0"/>
              <a:t>referencia elementos que descienden de otro, sin que necesariamente tengan que ser hijos</a:t>
            </a:r>
          </a:p>
        </p:txBody>
      </p:sp>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3634721" y="3335816"/>
            <a:ext cx="5114925" cy="2962275"/>
          </a:xfrm>
          <a:prstGeom prst="rect">
            <a:avLst/>
          </a:prstGeom>
        </p:spPr>
      </p:pic>
      <p:sp>
        <p:nvSpPr>
          <p:cNvPr id="7" name="CuadroTexto 6"/>
          <p:cNvSpPr txBox="1"/>
          <p:nvPr/>
        </p:nvSpPr>
        <p:spPr>
          <a:xfrm>
            <a:off x="1067162" y="3801290"/>
            <a:ext cx="2159364" cy="2031325"/>
          </a:xfrm>
          <a:prstGeom prst="rect">
            <a:avLst/>
          </a:prstGeom>
          <a:noFill/>
        </p:spPr>
        <p:txBody>
          <a:bodyPr wrap="square" rtlCol="0">
            <a:spAutoFit/>
          </a:bodyPr>
          <a:lstStyle/>
          <a:p>
            <a:r>
              <a:rPr lang="es-ES" dirty="0" smtClean="0"/>
              <a:t>Anteriormente denominados "</a:t>
            </a:r>
            <a:r>
              <a:rPr lang="es-ES" b="1" dirty="0" smtClean="0"/>
              <a:t>selectores contextuales</a:t>
            </a:r>
            <a:r>
              <a:rPr lang="es-ES" dirty="0" smtClean="0"/>
              <a:t>", HTML5 se refiere a este tipo como "</a:t>
            </a:r>
            <a:r>
              <a:rPr lang="es-ES" b="1" dirty="0" err="1" smtClean="0"/>
              <a:t>combinadores</a:t>
            </a:r>
            <a:r>
              <a:rPr lang="es-ES" dirty="0" smtClean="0"/>
              <a:t>"</a:t>
            </a:r>
            <a:endParaRPr lang="es-ES" dirty="0"/>
          </a:p>
        </p:txBody>
      </p:sp>
    </p:spTree>
    <p:extLst>
      <p:ext uri="{BB962C8B-B14F-4D97-AF65-F5344CB8AC3E}">
        <p14:creationId xmlns:p14="http://schemas.microsoft.com/office/powerpoint/2010/main" val="2306063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smtClean="0"/>
              <a:t>Selectores contextuales / </a:t>
            </a:r>
            <a:r>
              <a:rPr lang="es-ES" dirty="0" err="1" smtClean="0"/>
              <a:t>combinadores</a:t>
            </a:r>
            <a:endParaRPr lang="es-ES" dirty="0"/>
          </a:p>
        </p:txBody>
      </p:sp>
      <p:sp>
        <p:nvSpPr>
          <p:cNvPr id="3" name="Rectángulo 2"/>
          <p:cNvSpPr/>
          <p:nvPr/>
        </p:nvSpPr>
        <p:spPr>
          <a:xfrm>
            <a:off x="533780" y="1337715"/>
            <a:ext cx="8268843" cy="3323987"/>
          </a:xfrm>
          <a:prstGeom prst="rect">
            <a:avLst/>
          </a:prstGeom>
        </p:spPr>
        <p:txBody>
          <a:bodyPr wrap="square">
            <a:spAutoFit/>
          </a:bodyPr>
          <a:lstStyle/>
          <a:p>
            <a:pPr marL="285750" indent="-285750">
              <a:spcBef>
                <a:spcPts val="1800"/>
              </a:spcBef>
              <a:buFont typeface="Arial" panose="020B0604020202020204" pitchFamily="34" charset="0"/>
              <a:buChar char="•"/>
            </a:pPr>
            <a:r>
              <a:rPr lang="es-ES" b="1" dirty="0"/>
              <a:t>Selector “espacio” (</a:t>
            </a:r>
            <a:r>
              <a:rPr lang="en-US" b="1" i="1" noProof="1"/>
              <a:t>Descendant Selector</a:t>
            </a:r>
            <a:r>
              <a:rPr lang="es-ES" b="1" dirty="0"/>
              <a:t>)</a:t>
            </a:r>
          </a:p>
          <a:p>
            <a:pPr marL="285750" indent="-285750">
              <a:spcBef>
                <a:spcPts val="1800"/>
              </a:spcBef>
              <a:buFont typeface="Arial" panose="020B0604020202020204" pitchFamily="34" charset="0"/>
              <a:buChar char="•"/>
            </a:pPr>
            <a:r>
              <a:rPr lang="es-ES" b="1" dirty="0" smtClean="0"/>
              <a:t>Selector &gt; (</a:t>
            </a:r>
            <a:r>
              <a:rPr lang="en-US" b="1" i="1" dirty="0" smtClean="0"/>
              <a:t>Child Selector</a:t>
            </a:r>
            <a:r>
              <a:rPr lang="es-ES" b="1" dirty="0" smtClean="0"/>
              <a:t>) </a:t>
            </a:r>
            <a:r>
              <a:rPr lang="es-ES" dirty="0"/>
              <a:t>Este selector referencia al elemento de la derecha cuando tiene el elemento de la izquierda como padre. </a:t>
            </a:r>
            <a:r>
              <a:rPr lang="es-ES" dirty="0" smtClean="0"/>
              <a:t/>
            </a:r>
            <a:br>
              <a:rPr lang="es-ES" dirty="0" smtClean="0"/>
            </a:br>
            <a:r>
              <a:rPr lang="es-ES" dirty="0" smtClean="0"/>
              <a:t>Por ejemplo</a:t>
            </a:r>
            <a:r>
              <a:rPr lang="es-ES" dirty="0"/>
              <a:t>, </a:t>
            </a:r>
            <a:r>
              <a:rPr lang="es-ES" b="1" dirty="0">
                <a:solidFill>
                  <a:srgbClr val="00B0F0"/>
                </a:solidFill>
              </a:rPr>
              <a:t>div &gt;</a:t>
            </a:r>
            <a:r>
              <a:rPr lang="es-ES" dirty="0"/>
              <a:t> </a:t>
            </a:r>
            <a:r>
              <a:rPr lang="es-ES" b="1" dirty="0" smtClean="0">
                <a:solidFill>
                  <a:srgbClr val="00B0F0"/>
                </a:solidFill>
              </a:rPr>
              <a:t>p {}</a:t>
            </a:r>
            <a:r>
              <a:rPr lang="es-ES" dirty="0" smtClean="0"/>
              <a:t> </a:t>
            </a:r>
            <a:r>
              <a:rPr lang="es-ES" dirty="0"/>
              <a:t>referenciará cada elemento &lt;p&gt; que es hijo de un elemento &lt;div</a:t>
            </a:r>
            <a:r>
              <a:rPr lang="es-ES" dirty="0" smtClean="0"/>
              <a:t>&gt;.</a:t>
            </a:r>
          </a:p>
          <a:p>
            <a:pPr marL="285750" indent="-285750">
              <a:spcBef>
                <a:spcPts val="1800"/>
              </a:spcBef>
              <a:buFont typeface="Arial" panose="020B0604020202020204" pitchFamily="34" charset="0"/>
              <a:buChar char="•"/>
            </a:pPr>
            <a:r>
              <a:rPr lang="es-ES" b="1" dirty="0" smtClean="0"/>
              <a:t>Selector </a:t>
            </a:r>
            <a:r>
              <a:rPr lang="es-ES" b="1" dirty="0"/>
              <a:t>+ </a:t>
            </a:r>
            <a:r>
              <a:rPr lang="es-ES" b="1" dirty="0" smtClean="0"/>
              <a:t>(</a:t>
            </a:r>
            <a:r>
              <a:rPr lang="en-US" b="1" i="1" dirty="0" smtClean="0"/>
              <a:t>Adjacent Sibling  Selector</a:t>
            </a:r>
            <a:r>
              <a:rPr lang="es-ES" b="1" dirty="0" smtClean="0"/>
              <a:t>) </a:t>
            </a:r>
            <a:r>
              <a:rPr lang="es-ES" dirty="0" smtClean="0"/>
              <a:t>Este </a:t>
            </a:r>
            <a:r>
              <a:rPr lang="es-ES" dirty="0"/>
              <a:t>selector referencia elementos que son hermanos. La referencia apuntará al elemento de la </a:t>
            </a:r>
            <a:r>
              <a:rPr lang="es-ES" dirty="0" smtClean="0"/>
              <a:t>derecha cuando </a:t>
            </a:r>
            <a:r>
              <a:rPr lang="es-ES" dirty="0"/>
              <a:t>es inmediatamente precedido por el de la izquierda. </a:t>
            </a:r>
            <a:r>
              <a:rPr lang="es-ES" dirty="0" smtClean="0"/>
              <a:t/>
            </a:r>
            <a:br>
              <a:rPr lang="es-ES" dirty="0" smtClean="0"/>
            </a:br>
            <a:r>
              <a:rPr lang="es-ES" dirty="0" smtClean="0"/>
              <a:t>Por </a:t>
            </a:r>
            <a:r>
              <a:rPr lang="es-ES" dirty="0"/>
              <a:t>ejemplo, </a:t>
            </a:r>
            <a:r>
              <a:rPr lang="es-ES" b="1" dirty="0" err="1">
                <a:solidFill>
                  <a:srgbClr val="00B0F0"/>
                </a:solidFill>
              </a:rPr>
              <a:t>span</a:t>
            </a:r>
            <a:r>
              <a:rPr lang="es-ES" b="1" dirty="0">
                <a:solidFill>
                  <a:srgbClr val="00B0F0"/>
                </a:solidFill>
              </a:rPr>
              <a:t> + p {} </a:t>
            </a:r>
            <a:r>
              <a:rPr lang="es-ES" dirty="0" smtClean="0"/>
              <a:t>afectará </a:t>
            </a:r>
            <a:r>
              <a:rPr lang="es-ES" dirty="0"/>
              <a:t>a los elementos &lt;p</a:t>
            </a:r>
            <a:r>
              <a:rPr lang="es-ES" dirty="0" smtClean="0"/>
              <a:t>&gt; que </a:t>
            </a:r>
            <a:r>
              <a:rPr lang="es-ES" dirty="0"/>
              <a:t>son hermanos y están ubicados luego de un elemento &lt;</a:t>
            </a:r>
            <a:r>
              <a:rPr lang="es-ES" dirty="0" err="1"/>
              <a:t>span</a:t>
            </a:r>
            <a:r>
              <a:rPr lang="es-ES" dirty="0" smtClean="0"/>
              <a:t>&gt;.</a:t>
            </a:r>
            <a:endParaRPr lang="es-ES" dirty="0"/>
          </a:p>
        </p:txBody>
      </p:sp>
      <p:pic>
        <p:nvPicPr>
          <p:cNvPr id="4"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8713" y="4996116"/>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533780" y="4996116"/>
            <a:ext cx="6463920" cy="923330"/>
          </a:xfrm>
          <a:prstGeom prst="rect">
            <a:avLst/>
          </a:prstGeom>
        </p:spPr>
        <p:txBody>
          <a:bodyPr wrap="square">
            <a:spAutoFit/>
          </a:bodyPr>
          <a:lstStyle/>
          <a:p>
            <a:pPr marL="285750" indent="-285750">
              <a:spcBef>
                <a:spcPts val="1800"/>
              </a:spcBef>
              <a:buFont typeface="Arial" panose="020B0604020202020204" pitchFamily="34" charset="0"/>
              <a:buChar char="•"/>
            </a:pPr>
            <a:r>
              <a:rPr lang="es-ES" b="1" dirty="0"/>
              <a:t>Selector ~ (</a:t>
            </a:r>
            <a:r>
              <a:rPr lang="en-US" b="1" i="1" dirty="0"/>
              <a:t>General Sibling Selector)</a:t>
            </a:r>
            <a:r>
              <a:rPr lang="es-ES" b="1" dirty="0"/>
              <a:t> </a:t>
            </a:r>
            <a:r>
              <a:rPr lang="es-ES" dirty="0"/>
              <a:t>Este selector es similar al anterior, pero en este caso el elemento de la derecha no tiene que estar ubicado inmediatamente después del de la izquierda.</a:t>
            </a:r>
          </a:p>
        </p:txBody>
      </p:sp>
    </p:spTree>
    <p:extLst>
      <p:ext uri="{BB962C8B-B14F-4D97-AF65-F5344CB8AC3E}">
        <p14:creationId xmlns:p14="http://schemas.microsoft.com/office/powerpoint/2010/main" val="3810496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Formato: </a:t>
            </a:r>
            <a:br>
              <a:rPr lang="es-ES" dirty="0" smtClean="0"/>
            </a:br>
            <a:r>
              <a:rPr lang="es-ES" dirty="0" smtClean="0"/>
              <a:t>Estilos CSS3</a:t>
            </a:r>
            <a:endParaRPr lang="es-ES" dirty="0"/>
          </a:p>
        </p:txBody>
      </p:sp>
      <p:sp>
        <p:nvSpPr>
          <p:cNvPr id="4" name="Marcador de texto 3"/>
          <p:cNvSpPr>
            <a:spLocks noGrp="1"/>
          </p:cNvSpPr>
          <p:nvPr>
            <p:ph type="body" idx="1"/>
          </p:nvPr>
        </p:nvSpPr>
        <p:spPr/>
        <p:txBody>
          <a:bodyPr>
            <a:normAutofit fontScale="47500" lnSpcReduction="20000"/>
          </a:bodyPr>
          <a:lstStyle/>
          <a:p>
            <a:r>
              <a:rPr lang="es-ES" dirty="0" smtClean="0"/>
              <a:t>Presentación. </a:t>
            </a:r>
            <a:r>
              <a:rPr lang="es-ES" dirty="0"/>
              <a:t>Estilos </a:t>
            </a:r>
            <a:r>
              <a:rPr lang="es-ES" dirty="0" smtClean="0"/>
              <a:t>CSS3</a:t>
            </a:r>
            <a:endParaRPr lang="es-ES" dirty="0"/>
          </a:p>
          <a:p>
            <a:r>
              <a:rPr lang="es-ES" dirty="0"/>
              <a:t>CSS aplicado a los </a:t>
            </a:r>
            <a:r>
              <a:rPr lang="es-ES" dirty="0" smtClean="0"/>
              <a:t>textos</a:t>
            </a:r>
          </a:p>
          <a:p>
            <a:r>
              <a:rPr lang="es-ES" dirty="0" smtClean="0"/>
              <a:t>Bordes y fondos. Colores y transparencias.</a:t>
            </a:r>
          </a:p>
          <a:p>
            <a:r>
              <a:rPr lang="es-ES" dirty="0" smtClean="0"/>
              <a:t>Imágenes. Efectos y animaciones</a:t>
            </a:r>
            <a:endParaRPr lang="es-ES" dirty="0"/>
          </a:p>
          <a:p>
            <a:endParaRPr lang="es-ES" dirty="0"/>
          </a:p>
        </p:txBody>
      </p:sp>
    </p:spTree>
    <p:extLst>
      <p:ext uri="{BB962C8B-B14F-4D97-AF65-F5344CB8AC3E}">
        <p14:creationId xmlns:p14="http://schemas.microsoft.com/office/powerpoint/2010/main" val="3184924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Selector de </a:t>
            </a:r>
            <a:r>
              <a:rPr lang="es-ES" dirty="0" smtClean="0"/>
              <a:t>Atributo</a:t>
            </a:r>
            <a:endParaRPr lang="es-ES" dirty="0"/>
          </a:p>
        </p:txBody>
      </p:sp>
      <p:sp>
        <p:nvSpPr>
          <p:cNvPr id="3" name="Rectángulo redondeado 2"/>
          <p:cNvSpPr/>
          <p:nvPr/>
        </p:nvSpPr>
        <p:spPr>
          <a:xfrm>
            <a:off x="1067562" y="1293318"/>
            <a:ext cx="4718305"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dirty="0" smtClean="0"/>
              <a:t>selector[atributo=valor</a:t>
            </a:r>
            <a:r>
              <a:rPr lang="es-ES" sz="2800" b="1" dirty="0"/>
              <a:t>]</a:t>
            </a:r>
          </a:p>
        </p:txBody>
      </p:sp>
      <p:sp>
        <p:nvSpPr>
          <p:cNvPr id="4" name="Rectángulo 3"/>
          <p:cNvSpPr/>
          <p:nvPr/>
        </p:nvSpPr>
        <p:spPr>
          <a:xfrm>
            <a:off x="701802" y="2162663"/>
            <a:ext cx="7344917" cy="646331"/>
          </a:xfrm>
          <a:prstGeom prst="rect">
            <a:avLst/>
          </a:prstGeom>
        </p:spPr>
        <p:txBody>
          <a:bodyPr wrap="square">
            <a:spAutoFit/>
          </a:bodyPr>
          <a:lstStyle/>
          <a:p>
            <a:r>
              <a:rPr lang="es-ES" dirty="0"/>
              <a:t>podemos utilizar otros atributos además de id y </a:t>
            </a:r>
            <a:r>
              <a:rPr lang="es-ES" dirty="0" err="1"/>
              <a:t>class</a:t>
            </a:r>
            <a:r>
              <a:rPr lang="es-ES" dirty="0"/>
              <a:t> para asignar </a:t>
            </a:r>
            <a:r>
              <a:rPr lang="es-ES" dirty="0" smtClean="0"/>
              <a:t>estilos a elementos que </a:t>
            </a:r>
            <a:r>
              <a:rPr lang="es-ES" dirty="0"/>
              <a:t>tiene </a:t>
            </a:r>
            <a:r>
              <a:rPr lang="es-ES" dirty="0" smtClean="0"/>
              <a:t>un </a:t>
            </a:r>
            <a:r>
              <a:rPr lang="es-ES" dirty="0"/>
              <a:t>atributo </a:t>
            </a:r>
            <a:r>
              <a:rPr lang="es-ES" dirty="0" smtClean="0"/>
              <a:t>particular, incluso con </a:t>
            </a:r>
            <a:r>
              <a:rPr lang="es-ES" dirty="0"/>
              <a:t>un valor específico. </a:t>
            </a:r>
          </a:p>
        </p:txBody>
      </p:sp>
      <p:sp>
        <p:nvSpPr>
          <p:cNvPr id="5" name="Rectángulo 4"/>
          <p:cNvSpPr/>
          <p:nvPr/>
        </p:nvSpPr>
        <p:spPr>
          <a:xfrm>
            <a:off x="2627587" y="3044355"/>
            <a:ext cx="5292432"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latin typeface="Courier New" panose="02070309020205020404" pitchFamily="49" charset="0"/>
                <a:cs typeface="Courier New" panose="02070309020205020404" pitchFamily="49" charset="0"/>
              </a:rPr>
              <a:t>p[</a:t>
            </a:r>
            <a:r>
              <a:rPr lang="es-ES" sz="1400" dirty="0" err="1">
                <a:latin typeface="Courier New" panose="02070309020205020404" pitchFamily="49" charset="0"/>
                <a:cs typeface="Courier New" panose="02070309020205020404" pitchFamily="49" charset="0"/>
              </a:rPr>
              <a:t>name</a:t>
            </a:r>
            <a:r>
              <a:rPr lang="es-ES" sz="1400" dirty="0">
                <a:latin typeface="Courier New" panose="02070309020205020404" pitchFamily="49" charset="0"/>
                <a:cs typeface="Courier New" panose="02070309020205020404" pitchFamily="49" charset="0"/>
              </a:rPr>
              <a:t>=”texto”] </a:t>
            </a:r>
            <a:r>
              <a:rPr lang="es-ES" sz="1400" dirty="0" smtClean="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color:blue</a:t>
            </a:r>
            <a:r>
              <a:rPr lang="es-ES" sz="1400" dirty="0">
                <a:latin typeface="Courier New" panose="02070309020205020404" pitchFamily="49" charset="0"/>
                <a:cs typeface="Courier New" panose="02070309020205020404" pitchFamily="49" charset="0"/>
              </a:rPr>
              <a:t>; font-size:12px</a:t>
            </a:r>
            <a:r>
              <a:rPr lang="es-ES" sz="1400" dirty="0" smtClean="0">
                <a:latin typeface="Courier New" panose="02070309020205020404" pitchFamily="49" charset="0"/>
                <a:cs typeface="Courier New" panose="02070309020205020404" pitchFamily="49" charset="0"/>
              </a:rPr>
              <a:t>}</a:t>
            </a:r>
          </a:p>
        </p:txBody>
      </p:sp>
      <p:sp>
        <p:nvSpPr>
          <p:cNvPr id="6" name="Rectángulo 5"/>
          <p:cNvSpPr/>
          <p:nvPr/>
        </p:nvSpPr>
        <p:spPr>
          <a:xfrm>
            <a:off x="701802" y="3538324"/>
            <a:ext cx="7740396" cy="369332"/>
          </a:xfrm>
          <a:prstGeom prst="rect">
            <a:avLst/>
          </a:prstGeom>
        </p:spPr>
        <p:txBody>
          <a:bodyPr wrap="square">
            <a:spAutoFit/>
          </a:bodyPr>
          <a:lstStyle/>
          <a:p>
            <a:r>
              <a:rPr lang="es-ES" dirty="0"/>
              <a:t>referenciará cada elemento &lt;p&gt; con un atributo llamado </a:t>
            </a:r>
            <a:r>
              <a:rPr lang="es-ES" dirty="0" err="1"/>
              <a:t>name</a:t>
            </a:r>
            <a:r>
              <a:rPr lang="es-ES" dirty="0"/>
              <a:t> y el valor ”texto”. </a:t>
            </a:r>
          </a:p>
        </p:txBody>
      </p:sp>
      <p:sp>
        <p:nvSpPr>
          <p:cNvPr id="7" name="Rectángulo 6"/>
          <p:cNvSpPr/>
          <p:nvPr/>
        </p:nvSpPr>
        <p:spPr>
          <a:xfrm>
            <a:off x="628650" y="4093848"/>
            <a:ext cx="7125462" cy="1200329"/>
          </a:xfrm>
          <a:prstGeom prst="rect">
            <a:avLst/>
          </a:prstGeom>
        </p:spPr>
        <p:txBody>
          <a:bodyPr wrap="square">
            <a:spAutoFit/>
          </a:bodyPr>
          <a:lstStyle/>
          <a:p>
            <a:r>
              <a:rPr lang="es-ES" dirty="0"/>
              <a:t>Esta referencia puede ser aún más </a:t>
            </a:r>
            <a:r>
              <a:rPr lang="es-ES" dirty="0" smtClean="0"/>
              <a:t>específica incorporando símbolos</a:t>
            </a:r>
          </a:p>
          <a:p>
            <a:pPr marL="285750" indent="-285750">
              <a:buFont typeface="Arial" panose="020B0604020202020204" pitchFamily="34" charset="0"/>
              <a:buChar char="•"/>
            </a:pPr>
            <a:r>
              <a:rPr lang="es-ES" dirty="0" smtClean="0"/>
              <a:t>^= elementos </a:t>
            </a:r>
            <a:r>
              <a:rPr lang="es-ES" dirty="0"/>
              <a:t>que comienzan con el valor provisto</a:t>
            </a:r>
            <a:endParaRPr lang="es-ES" dirty="0" smtClean="0"/>
          </a:p>
          <a:p>
            <a:pPr marL="285750" indent="-285750">
              <a:buFont typeface="Arial" panose="020B0604020202020204" pitchFamily="34" charset="0"/>
              <a:buChar char="•"/>
            </a:pPr>
            <a:r>
              <a:rPr lang="es-ES" dirty="0" smtClean="0"/>
              <a:t>$= elementos </a:t>
            </a:r>
            <a:r>
              <a:rPr lang="es-ES" dirty="0"/>
              <a:t>que terminan con ese valor </a:t>
            </a:r>
            <a:endParaRPr lang="es-ES" dirty="0" smtClean="0"/>
          </a:p>
          <a:p>
            <a:pPr marL="285750" indent="-285750">
              <a:buFont typeface="Arial" panose="020B0604020202020204" pitchFamily="34" charset="0"/>
              <a:buChar char="•"/>
            </a:pPr>
            <a:r>
              <a:rPr lang="es-ES" dirty="0" smtClean="0"/>
              <a:t>*= elementos </a:t>
            </a:r>
            <a:r>
              <a:rPr lang="es-ES" dirty="0"/>
              <a:t>que </a:t>
            </a:r>
            <a:r>
              <a:rPr lang="es-ES" dirty="0" smtClean="0"/>
              <a:t>contienen </a:t>
            </a:r>
            <a:r>
              <a:rPr lang="es-ES" dirty="0"/>
              <a:t>el texto </a:t>
            </a:r>
            <a:r>
              <a:rPr lang="es-ES" dirty="0" smtClean="0"/>
              <a:t>provisto</a:t>
            </a:r>
            <a:endParaRPr lang="es-ES" dirty="0"/>
          </a:p>
        </p:txBody>
      </p:sp>
      <p:sp>
        <p:nvSpPr>
          <p:cNvPr id="8" name="Rectángulo 7"/>
          <p:cNvSpPr/>
          <p:nvPr/>
        </p:nvSpPr>
        <p:spPr>
          <a:xfrm>
            <a:off x="2627587" y="5480369"/>
            <a:ext cx="5292432"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smtClean="0">
                <a:latin typeface="Courier New" panose="02070309020205020404" pitchFamily="49" charset="0"/>
                <a:cs typeface="Courier New" panose="02070309020205020404" pitchFamily="49" charset="0"/>
              </a:rPr>
              <a:t>p[</a:t>
            </a:r>
            <a:r>
              <a:rPr lang="es-ES" sz="1400" dirty="0" err="1" smtClean="0">
                <a:latin typeface="Courier New" panose="02070309020205020404" pitchFamily="49" charset="0"/>
                <a:cs typeface="Courier New" panose="02070309020205020404" pitchFamily="49" charset="0"/>
              </a:rPr>
              <a:t>name</a:t>
            </a:r>
            <a:r>
              <a:rPr lang="es-ES" sz="1400" dirty="0" smtClean="0">
                <a:latin typeface="Courier New" panose="02070309020205020404" pitchFamily="49" charset="0"/>
                <a:cs typeface="Courier New" panose="02070309020205020404" pitchFamily="49" charset="0"/>
              </a:rPr>
              <a:t>^=”</a:t>
            </a:r>
            <a:r>
              <a:rPr lang="es-ES" sz="1400" dirty="0">
                <a:latin typeface="Courier New" panose="02070309020205020404" pitchFamily="49" charset="0"/>
                <a:cs typeface="Courier New" panose="02070309020205020404" pitchFamily="49" charset="0"/>
              </a:rPr>
              <a:t>texto”] </a:t>
            </a:r>
            <a:r>
              <a:rPr lang="es-ES" sz="1400" dirty="0" smtClean="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color:blue</a:t>
            </a:r>
            <a:r>
              <a:rPr lang="es-ES" sz="1400" dirty="0">
                <a:latin typeface="Courier New" panose="02070309020205020404" pitchFamily="49" charset="0"/>
                <a:cs typeface="Courier New" panose="02070309020205020404" pitchFamily="49" charset="0"/>
              </a:rPr>
              <a:t>; font-size:12px</a:t>
            </a:r>
            <a:r>
              <a:rPr lang="es-ES" sz="1400" dirty="0" smtClean="0">
                <a:latin typeface="Courier New" panose="02070309020205020404" pitchFamily="49" charset="0"/>
                <a:cs typeface="Courier New" panose="02070309020205020404" pitchFamily="49" charset="0"/>
              </a:rPr>
              <a:t>}</a:t>
            </a:r>
          </a:p>
        </p:txBody>
      </p:sp>
      <p:sp>
        <p:nvSpPr>
          <p:cNvPr id="9" name="Rectángulo 8"/>
          <p:cNvSpPr/>
          <p:nvPr/>
        </p:nvSpPr>
        <p:spPr>
          <a:xfrm>
            <a:off x="1079755" y="5887155"/>
            <a:ext cx="8064245" cy="369332"/>
          </a:xfrm>
          <a:prstGeom prst="rect">
            <a:avLst/>
          </a:prstGeom>
        </p:spPr>
        <p:txBody>
          <a:bodyPr wrap="square">
            <a:spAutoFit/>
          </a:bodyPr>
          <a:lstStyle/>
          <a:p>
            <a:r>
              <a:rPr lang="es-ES" dirty="0"/>
              <a:t>se aplica a elementos &lt;p&gt; </a:t>
            </a:r>
            <a:r>
              <a:rPr lang="es-ES" dirty="0" smtClean="0"/>
              <a:t>con un </a:t>
            </a:r>
            <a:r>
              <a:rPr lang="es-ES" dirty="0"/>
              <a:t>atributo </a:t>
            </a:r>
            <a:r>
              <a:rPr lang="es-ES" dirty="0" err="1" smtClean="0"/>
              <a:t>name</a:t>
            </a:r>
            <a:r>
              <a:rPr lang="es-ES" dirty="0" smtClean="0"/>
              <a:t> cuyo valor comienza </a:t>
            </a:r>
            <a:r>
              <a:rPr lang="es-ES" dirty="0"/>
              <a:t>por ”texto”.</a:t>
            </a:r>
          </a:p>
        </p:txBody>
      </p:sp>
      <p:pic>
        <p:nvPicPr>
          <p:cNvPr id="10"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837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Pseudoclases</a:t>
            </a:r>
            <a:endParaRPr lang="es-ES" dirty="0"/>
          </a:p>
        </p:txBody>
      </p:sp>
      <p:sp>
        <p:nvSpPr>
          <p:cNvPr id="3" name="CuadroTexto 2"/>
          <p:cNvSpPr txBox="1"/>
          <p:nvPr/>
        </p:nvSpPr>
        <p:spPr>
          <a:xfrm>
            <a:off x="628650" y="1414272"/>
            <a:ext cx="7828425" cy="369332"/>
          </a:xfrm>
          <a:prstGeom prst="rect">
            <a:avLst/>
          </a:prstGeom>
          <a:noFill/>
        </p:spPr>
        <p:txBody>
          <a:bodyPr wrap="none" rtlCol="0">
            <a:spAutoFit/>
          </a:bodyPr>
          <a:lstStyle/>
          <a:p>
            <a:r>
              <a:rPr lang="es-ES" dirty="0" smtClean="0"/>
              <a:t>Son clases definidas dinámicamente, sin un atributo específico que las identifique</a:t>
            </a:r>
          </a:p>
        </p:txBody>
      </p:sp>
      <p:sp>
        <p:nvSpPr>
          <p:cNvPr id="4" name="Rectángulo redondeado 3"/>
          <p:cNvSpPr/>
          <p:nvPr/>
        </p:nvSpPr>
        <p:spPr>
          <a:xfrm>
            <a:off x="1947234" y="3696079"/>
            <a:ext cx="4718305"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dirty="0"/>
              <a:t>[selector]:pseudoclase</a:t>
            </a:r>
          </a:p>
        </p:txBody>
      </p:sp>
      <p:sp>
        <p:nvSpPr>
          <p:cNvPr id="5" name="Rectángulo 4"/>
          <p:cNvSpPr/>
          <p:nvPr/>
        </p:nvSpPr>
        <p:spPr>
          <a:xfrm>
            <a:off x="978235" y="2046822"/>
            <a:ext cx="7187529" cy="1200329"/>
          </a:xfrm>
          <a:prstGeom prst="rect">
            <a:avLst/>
          </a:prstGeom>
        </p:spPr>
        <p:txBody>
          <a:bodyPr wrap="square">
            <a:spAutoFit/>
          </a:bodyPr>
          <a:lstStyle/>
          <a:p>
            <a:pPr marL="285750" indent="-285750">
              <a:buFont typeface="Arial" panose="020B0604020202020204" pitchFamily="34" charset="0"/>
              <a:buChar char="•"/>
            </a:pPr>
            <a:r>
              <a:rPr lang="es-ES" dirty="0"/>
              <a:t>en función de acciones del usuario, como la posición del cursor</a:t>
            </a:r>
            <a:br>
              <a:rPr lang="es-ES" dirty="0"/>
            </a:br>
            <a:r>
              <a:rPr lang="es-ES" dirty="0" smtClean="0"/>
              <a:t>(:</a:t>
            </a:r>
            <a:r>
              <a:rPr lang="es-ES" dirty="0"/>
              <a:t>link, :</a:t>
            </a:r>
            <a:r>
              <a:rPr lang="es-ES" dirty="0" err="1"/>
              <a:t>visited</a:t>
            </a:r>
            <a:r>
              <a:rPr lang="es-ES" dirty="0"/>
              <a:t>, :active, :</a:t>
            </a:r>
            <a:r>
              <a:rPr lang="es-ES" dirty="0" err="1"/>
              <a:t>hover</a:t>
            </a:r>
            <a:r>
              <a:rPr lang="es-ES" dirty="0"/>
              <a:t>, :</a:t>
            </a:r>
            <a:r>
              <a:rPr lang="es-ES" dirty="0" err="1" smtClean="0"/>
              <a:t>focus</a:t>
            </a:r>
            <a:r>
              <a:rPr lang="es-ES" dirty="0" smtClean="0"/>
              <a:t>)</a:t>
            </a:r>
            <a:endParaRPr lang="es-ES" dirty="0"/>
          </a:p>
          <a:p>
            <a:pPr marL="285750" indent="-285750">
              <a:buFont typeface="Arial" panose="020B0604020202020204" pitchFamily="34" charset="0"/>
              <a:buChar char="•"/>
            </a:pPr>
            <a:r>
              <a:rPr lang="es-ES" dirty="0"/>
              <a:t>en función de la posición de los elementos y sus relaciones con otros</a:t>
            </a:r>
            <a:br>
              <a:rPr lang="es-ES" dirty="0"/>
            </a:br>
            <a:r>
              <a:rPr lang="es-ES" dirty="0"/>
              <a:t>(</a:t>
            </a:r>
            <a:r>
              <a:rPr lang="es-ES" dirty="0" err="1"/>
              <a:t>i.e</a:t>
            </a:r>
            <a:r>
              <a:rPr lang="es-ES" dirty="0"/>
              <a:t> su posición en el DOM)</a:t>
            </a:r>
          </a:p>
        </p:txBody>
      </p:sp>
      <p:sp>
        <p:nvSpPr>
          <p:cNvPr id="6" name="CuadroTexto 5"/>
          <p:cNvSpPr txBox="1"/>
          <p:nvPr/>
        </p:nvSpPr>
        <p:spPr>
          <a:xfrm>
            <a:off x="1999867" y="4896089"/>
            <a:ext cx="4810804" cy="369332"/>
          </a:xfrm>
          <a:prstGeom prst="rect">
            <a:avLst/>
          </a:prstGeom>
          <a:noFill/>
        </p:spPr>
        <p:txBody>
          <a:bodyPr wrap="none" rtlCol="0">
            <a:spAutoFit/>
          </a:bodyPr>
          <a:lstStyle/>
          <a:p>
            <a:r>
              <a:rPr lang="es-ES" dirty="0" smtClean="0"/>
              <a:t>Este aspecto dinámico les da un valor condicional</a:t>
            </a:r>
            <a:endParaRPr lang="es-ES" dirty="0"/>
          </a:p>
        </p:txBody>
      </p:sp>
      <p:sp>
        <p:nvSpPr>
          <p:cNvPr id="7" name="CuadroTexto 6"/>
          <p:cNvSpPr txBox="1"/>
          <p:nvPr/>
        </p:nvSpPr>
        <p:spPr>
          <a:xfrm>
            <a:off x="2730186" y="5492783"/>
            <a:ext cx="5726889" cy="646331"/>
          </a:xfrm>
          <a:prstGeom prst="rect">
            <a:avLst/>
          </a:prstGeom>
          <a:noFill/>
        </p:spPr>
        <p:txBody>
          <a:bodyPr wrap="none" rtlCol="0">
            <a:spAutoFit/>
          </a:bodyPr>
          <a:lstStyle/>
          <a:p>
            <a:pPr marL="285750" indent="-285750">
              <a:buFont typeface="Arial" panose="020B0604020202020204" pitchFamily="34" charset="0"/>
              <a:buChar char="•"/>
            </a:pPr>
            <a:r>
              <a:rPr lang="es-ES" dirty="0" smtClean="0"/>
              <a:t>Si se dan determinadas circunstancias se aplica un estilo</a:t>
            </a:r>
          </a:p>
          <a:p>
            <a:pPr marL="285750" indent="-285750">
              <a:buFont typeface="Arial" panose="020B0604020202020204" pitchFamily="34" charset="0"/>
              <a:buChar char="•"/>
            </a:pPr>
            <a:r>
              <a:rPr lang="es-ES" dirty="0" smtClean="0"/>
              <a:t>Si no se dan no se aplica</a:t>
            </a:r>
            <a:endParaRPr lang="es-ES" dirty="0"/>
          </a:p>
        </p:txBody>
      </p:sp>
    </p:spTree>
    <p:extLst>
      <p:ext uri="{BB962C8B-B14F-4D97-AF65-F5344CB8AC3E}">
        <p14:creationId xmlns:p14="http://schemas.microsoft.com/office/powerpoint/2010/main" val="32073497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Hiperenlaces y </a:t>
            </a:r>
            <a:r>
              <a:rPr lang="es-ES" dirty="0"/>
              <a:t>Pseudoclases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Rectángulo 2"/>
          <p:cNvSpPr/>
          <p:nvPr/>
        </p:nvSpPr>
        <p:spPr>
          <a:xfrm>
            <a:off x="3162029" y="2948158"/>
            <a:ext cx="5329875" cy="1569660"/>
          </a:xfrm>
          <a:prstGeom prst="rect">
            <a:avLst/>
          </a:prstGeom>
        </p:spPr>
        <p:txBody>
          <a:bodyPr wrap="square">
            <a:spAutoFit/>
          </a:bodyPr>
          <a:lstStyle/>
          <a:p>
            <a:r>
              <a:rPr lang="es-ES" dirty="0" smtClean="0"/>
              <a:t>Para el identificador </a:t>
            </a:r>
            <a:r>
              <a:rPr lang="es-ES" sz="2400" b="1" dirty="0" smtClean="0"/>
              <a:t>a</a:t>
            </a:r>
            <a:r>
              <a:rPr lang="es-ES" dirty="0" smtClean="0"/>
              <a:t> se han definido dos de estas </a:t>
            </a:r>
            <a:r>
              <a:rPr lang="es-ES" b="1" dirty="0" smtClean="0"/>
              <a:t>pseudo-clases,</a:t>
            </a:r>
            <a:r>
              <a:rPr lang="es-ES" dirty="0" smtClean="0"/>
              <a:t> que permiten modificar el comportamiento que presentan los hiperenlaces por defecto: su cambio de color una vez que han sido visitados</a:t>
            </a:r>
            <a:endParaRPr lang="es-ES" dirty="0"/>
          </a:p>
        </p:txBody>
      </p:sp>
      <p:sp>
        <p:nvSpPr>
          <p:cNvPr id="10" name="CuadroTexto 9"/>
          <p:cNvSpPr txBox="1"/>
          <p:nvPr/>
        </p:nvSpPr>
        <p:spPr>
          <a:xfrm>
            <a:off x="904090" y="1343526"/>
            <a:ext cx="3204271" cy="1200329"/>
          </a:xfrm>
          <a:prstGeom prst="rect">
            <a:avLst/>
          </a:prstGeom>
          <a:noFill/>
        </p:spPr>
        <p:txBody>
          <a:bodyPr wrap="square" rtlCol="0">
            <a:spAutoFit/>
          </a:bodyPr>
          <a:lstStyle/>
          <a:p>
            <a:r>
              <a:rPr lang="es-ES" dirty="0" smtClean="0"/>
              <a:t>Las </a:t>
            </a:r>
            <a:r>
              <a:rPr lang="es-ES" b="1" dirty="0" smtClean="0"/>
              <a:t>pseudo-</a:t>
            </a:r>
            <a:r>
              <a:rPr lang="es-ES" b="1" dirty="0" err="1" smtClean="0"/>
              <a:t>classes</a:t>
            </a:r>
            <a:r>
              <a:rPr lang="es-ES" b="1" dirty="0" smtClean="0"/>
              <a:t> </a:t>
            </a:r>
            <a:r>
              <a:rPr lang="es-ES" dirty="0" smtClean="0"/>
              <a:t>permiten responder a </a:t>
            </a:r>
            <a:r>
              <a:rPr lang="es-ES" b="1" dirty="0" smtClean="0"/>
              <a:t>eventos</a:t>
            </a:r>
            <a:r>
              <a:rPr lang="es-ES" dirty="0" smtClean="0"/>
              <a:t> ligados a una etiqueta con la aplicación de  estilos particulares</a:t>
            </a:r>
            <a:endParaRPr lang="es-ES" dirty="0"/>
          </a:p>
        </p:txBody>
      </p:sp>
      <p:sp>
        <p:nvSpPr>
          <p:cNvPr id="19" name="Rectángulo 18"/>
          <p:cNvSpPr/>
          <p:nvPr/>
        </p:nvSpPr>
        <p:spPr>
          <a:xfrm>
            <a:off x="1373806" y="5514301"/>
            <a:ext cx="2872730" cy="369332"/>
          </a:xfrm>
          <a:prstGeom prst="rect">
            <a:avLst/>
          </a:prstGeom>
        </p:spPr>
        <p:txBody>
          <a:bodyPr wrap="square">
            <a:spAutoFit/>
          </a:bodyPr>
          <a:lstStyle/>
          <a:p>
            <a:r>
              <a:rPr lang="es-ES" dirty="0" smtClean="0"/>
              <a:t>a:</a:t>
            </a:r>
            <a:r>
              <a:rPr lang="es-ES" b="1" dirty="0" smtClean="0"/>
              <a:t>visited</a:t>
            </a:r>
            <a:r>
              <a:rPr lang="es-ES" dirty="0" smtClean="0"/>
              <a:t> </a:t>
            </a:r>
            <a:r>
              <a:rPr lang="es-ES" dirty="0"/>
              <a:t>{propiedad: valor</a:t>
            </a:r>
            <a:r>
              <a:rPr lang="es-ES" dirty="0" smtClean="0"/>
              <a:t>}</a:t>
            </a:r>
          </a:p>
        </p:txBody>
      </p:sp>
      <p:sp>
        <p:nvSpPr>
          <p:cNvPr id="20" name="CuadroTexto 19"/>
          <p:cNvSpPr txBox="1"/>
          <p:nvPr/>
        </p:nvSpPr>
        <p:spPr>
          <a:xfrm>
            <a:off x="6145112" y="5051189"/>
            <a:ext cx="1873013" cy="369332"/>
          </a:xfrm>
          <a:prstGeom prst="rect">
            <a:avLst/>
          </a:prstGeom>
          <a:noFill/>
        </p:spPr>
        <p:txBody>
          <a:bodyPr wrap="none" rtlCol="0">
            <a:spAutoFit/>
          </a:bodyPr>
          <a:lstStyle/>
          <a:p>
            <a:r>
              <a:rPr lang="es-ES" dirty="0" smtClean="0"/>
              <a:t>Enlace no visitado</a:t>
            </a:r>
            <a:endParaRPr lang="es-ES" dirty="0"/>
          </a:p>
        </p:txBody>
      </p:sp>
      <p:sp>
        <p:nvSpPr>
          <p:cNvPr id="29" name="CuadroTexto 28"/>
          <p:cNvSpPr txBox="1"/>
          <p:nvPr/>
        </p:nvSpPr>
        <p:spPr>
          <a:xfrm>
            <a:off x="6145112" y="5514301"/>
            <a:ext cx="1576457" cy="369332"/>
          </a:xfrm>
          <a:prstGeom prst="rect">
            <a:avLst/>
          </a:prstGeom>
          <a:noFill/>
        </p:spPr>
        <p:txBody>
          <a:bodyPr wrap="none" rtlCol="0">
            <a:spAutoFit/>
          </a:bodyPr>
          <a:lstStyle/>
          <a:p>
            <a:r>
              <a:rPr lang="es-ES" dirty="0" smtClean="0"/>
              <a:t>Enlace visitado</a:t>
            </a:r>
            <a:endParaRPr lang="es-ES" dirty="0"/>
          </a:p>
        </p:txBody>
      </p:sp>
      <p:cxnSp>
        <p:nvCxnSpPr>
          <p:cNvPr id="24" name="Conector recto de flecha 23"/>
          <p:cNvCxnSpPr>
            <a:stCxn id="12" idx="3"/>
            <a:endCxn id="20" idx="1"/>
          </p:cNvCxnSpPr>
          <p:nvPr/>
        </p:nvCxnSpPr>
        <p:spPr>
          <a:xfrm>
            <a:off x="4246536" y="5235855"/>
            <a:ext cx="1898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19" idx="3"/>
            <a:endCxn id="29" idx="1"/>
          </p:cNvCxnSpPr>
          <p:nvPr/>
        </p:nvCxnSpPr>
        <p:spPr>
          <a:xfrm>
            <a:off x="4246536" y="5698967"/>
            <a:ext cx="1898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lecha derecha 4"/>
          <p:cNvSpPr/>
          <p:nvPr/>
        </p:nvSpPr>
        <p:spPr>
          <a:xfrm>
            <a:off x="4473292" y="1819383"/>
            <a:ext cx="772732" cy="347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p:cNvSpPr txBox="1"/>
          <p:nvPr/>
        </p:nvSpPr>
        <p:spPr>
          <a:xfrm>
            <a:off x="5473521" y="1368692"/>
            <a:ext cx="2689115" cy="1200329"/>
          </a:xfrm>
          <a:prstGeom prst="rect">
            <a:avLst/>
          </a:prstGeom>
          <a:noFill/>
        </p:spPr>
        <p:txBody>
          <a:bodyPr wrap="square" rtlCol="0">
            <a:spAutoFit/>
          </a:bodyPr>
          <a:lstStyle/>
          <a:p>
            <a:r>
              <a:rPr lang="es-ES" dirty="0" smtClean="0"/>
              <a:t>El estilo varia en función de elemento: se introduce dinamismo sin necesidad de scripts</a:t>
            </a:r>
            <a:endParaRPr lang="es-ES" dirty="0"/>
          </a:p>
        </p:txBody>
      </p:sp>
      <p:sp>
        <p:nvSpPr>
          <p:cNvPr id="23" name="CuadroTexto 22"/>
          <p:cNvSpPr txBox="1"/>
          <p:nvPr/>
        </p:nvSpPr>
        <p:spPr>
          <a:xfrm>
            <a:off x="1017343" y="2877240"/>
            <a:ext cx="1444669" cy="523220"/>
          </a:xfrm>
          <a:prstGeom prst="roundRect">
            <a:avLst>
              <a:gd name="adj" fmla="val 4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800" b="1"/>
            </a:lvl1pPr>
          </a:lstStyle>
          <a:p>
            <a:r>
              <a:rPr lang="es-ES" dirty="0" smtClean="0"/>
              <a:t>:link</a:t>
            </a:r>
            <a:endParaRPr lang="es-ES" dirty="0"/>
          </a:p>
        </p:txBody>
      </p:sp>
      <p:sp>
        <p:nvSpPr>
          <p:cNvPr id="25" name="CuadroTexto 24"/>
          <p:cNvSpPr txBox="1"/>
          <p:nvPr/>
        </p:nvSpPr>
        <p:spPr>
          <a:xfrm>
            <a:off x="1017343" y="3535912"/>
            <a:ext cx="1444669" cy="523220"/>
          </a:xfrm>
          <a:prstGeom prst="roundRect">
            <a:avLst>
              <a:gd name="adj" fmla="val 4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800" b="1"/>
            </a:lvl1pPr>
          </a:lstStyle>
          <a:p>
            <a:r>
              <a:rPr lang="es-ES" dirty="0" smtClean="0"/>
              <a:t>:</a:t>
            </a:r>
            <a:r>
              <a:rPr lang="es-ES" dirty="0" err="1" smtClean="0"/>
              <a:t>visited</a:t>
            </a:r>
            <a:endParaRPr lang="es-ES" dirty="0"/>
          </a:p>
        </p:txBody>
      </p:sp>
      <p:sp>
        <p:nvSpPr>
          <p:cNvPr id="12" name="Rectángulo 11"/>
          <p:cNvSpPr/>
          <p:nvPr/>
        </p:nvSpPr>
        <p:spPr>
          <a:xfrm>
            <a:off x="1373804" y="5051189"/>
            <a:ext cx="2872732" cy="369332"/>
          </a:xfrm>
          <a:prstGeom prst="rect">
            <a:avLst/>
          </a:prstGeom>
        </p:spPr>
        <p:txBody>
          <a:bodyPr wrap="square">
            <a:spAutoFit/>
          </a:bodyPr>
          <a:lstStyle/>
          <a:p>
            <a:r>
              <a:rPr lang="es-ES" dirty="0"/>
              <a:t>a:</a:t>
            </a:r>
            <a:r>
              <a:rPr lang="es-ES" b="1" dirty="0"/>
              <a:t>link</a:t>
            </a:r>
            <a:r>
              <a:rPr lang="es-ES" dirty="0"/>
              <a:t> {propiedad: valor}</a:t>
            </a:r>
          </a:p>
        </p:txBody>
      </p:sp>
    </p:spTree>
    <p:extLst>
      <p:ext uri="{BB962C8B-B14F-4D97-AF65-F5344CB8AC3E}">
        <p14:creationId xmlns:p14="http://schemas.microsoft.com/office/powerpoint/2010/main" val="3056184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Otras Pseudoclases</a:t>
            </a:r>
            <a:endParaRPr lang="es-ES" dirty="0"/>
          </a:p>
        </p:txBody>
      </p:sp>
      <p:sp>
        <p:nvSpPr>
          <p:cNvPr id="4" name="CuadroTexto 3"/>
          <p:cNvSpPr txBox="1"/>
          <p:nvPr/>
        </p:nvSpPr>
        <p:spPr>
          <a:xfrm>
            <a:off x="4509328" y="1479679"/>
            <a:ext cx="2560321" cy="646331"/>
          </a:xfrm>
          <a:prstGeom prst="rect">
            <a:avLst/>
          </a:prstGeom>
          <a:noFill/>
        </p:spPr>
        <p:txBody>
          <a:bodyPr wrap="square" rtlCol="0">
            <a:spAutoFit/>
          </a:bodyPr>
          <a:lstStyle/>
          <a:p>
            <a:r>
              <a:rPr lang="es-ES" dirty="0" smtClean="0"/>
              <a:t>Elemento seleccionado (con el teclado)</a:t>
            </a:r>
            <a:endParaRPr lang="es-ES" dirty="0"/>
          </a:p>
        </p:txBody>
      </p:sp>
      <p:sp>
        <p:nvSpPr>
          <p:cNvPr id="5" name="CuadroTexto 4"/>
          <p:cNvSpPr txBox="1"/>
          <p:nvPr/>
        </p:nvSpPr>
        <p:spPr>
          <a:xfrm>
            <a:off x="4454704" y="2370345"/>
            <a:ext cx="3943350" cy="646331"/>
          </a:xfrm>
          <a:prstGeom prst="rect">
            <a:avLst/>
          </a:prstGeom>
          <a:noFill/>
        </p:spPr>
        <p:txBody>
          <a:bodyPr wrap="square" rtlCol="0">
            <a:spAutoFit/>
          </a:bodyPr>
          <a:lstStyle/>
          <a:p>
            <a:r>
              <a:rPr lang="es-ES" dirty="0"/>
              <a:t>Elemento </a:t>
            </a:r>
            <a:r>
              <a:rPr lang="es-ES" dirty="0" smtClean="0"/>
              <a:t>sobre el que se sitúa el ratón u otro dispositivo apuntador</a:t>
            </a:r>
            <a:endParaRPr lang="es-ES" dirty="0"/>
          </a:p>
        </p:txBody>
      </p:sp>
      <p:sp>
        <p:nvSpPr>
          <p:cNvPr id="6" name="CuadroTexto 5"/>
          <p:cNvSpPr txBox="1"/>
          <p:nvPr/>
        </p:nvSpPr>
        <p:spPr>
          <a:xfrm>
            <a:off x="4509328" y="3157747"/>
            <a:ext cx="4116006" cy="923330"/>
          </a:xfrm>
          <a:prstGeom prst="rect">
            <a:avLst/>
          </a:prstGeom>
          <a:noFill/>
        </p:spPr>
        <p:txBody>
          <a:bodyPr wrap="square" rtlCol="0">
            <a:spAutoFit/>
          </a:bodyPr>
          <a:lstStyle/>
          <a:p>
            <a:r>
              <a:rPr lang="es-ES" dirty="0" smtClean="0"/>
              <a:t>Enlace clicado. </a:t>
            </a:r>
          </a:p>
          <a:p>
            <a:r>
              <a:rPr lang="es-ES" dirty="0" smtClean="0"/>
              <a:t>Si </a:t>
            </a:r>
            <a:r>
              <a:rPr lang="es-ES" dirty="0"/>
              <a:t>es un </a:t>
            </a:r>
            <a:r>
              <a:rPr lang="es-ES" dirty="0" smtClean="0"/>
              <a:t>hiperenlace &lt;a&gt;,</a:t>
            </a:r>
            <a:br>
              <a:rPr lang="es-ES" dirty="0" smtClean="0"/>
            </a:br>
            <a:r>
              <a:rPr lang="es-ES" dirty="0" smtClean="0"/>
              <a:t>a  continuación cambiara a visitado</a:t>
            </a:r>
            <a:endParaRPr lang="es-ES" dirty="0"/>
          </a:p>
        </p:txBody>
      </p:sp>
      <p:cxnSp>
        <p:nvCxnSpPr>
          <p:cNvPr id="7" name="Conector recto de flecha 6"/>
          <p:cNvCxnSpPr>
            <a:stCxn id="17" idx="3"/>
            <a:endCxn id="4" idx="1"/>
          </p:cNvCxnSpPr>
          <p:nvPr/>
        </p:nvCxnSpPr>
        <p:spPr>
          <a:xfrm>
            <a:off x="2871911" y="1796911"/>
            <a:ext cx="1637417" cy="5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a:stCxn id="18" idx="3"/>
            <a:endCxn id="5" idx="1"/>
          </p:cNvCxnSpPr>
          <p:nvPr/>
        </p:nvCxnSpPr>
        <p:spPr>
          <a:xfrm flipV="1">
            <a:off x="2871911" y="2693511"/>
            <a:ext cx="1582793" cy="4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19" idx="3"/>
            <a:endCxn id="6" idx="1"/>
          </p:cNvCxnSpPr>
          <p:nvPr/>
        </p:nvCxnSpPr>
        <p:spPr>
          <a:xfrm>
            <a:off x="2871911" y="3598502"/>
            <a:ext cx="1637417" cy="20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5481041" y="4350931"/>
            <a:ext cx="2664299" cy="369332"/>
          </a:xfrm>
          <a:prstGeom prst="rect">
            <a:avLst/>
          </a:prstGeom>
        </p:spPr>
        <p:txBody>
          <a:bodyPr wrap="square">
            <a:spAutoFit/>
          </a:bodyPr>
          <a:lstStyle/>
          <a:p>
            <a:r>
              <a:rPr lang="es-ES" dirty="0"/>
              <a:t>a:</a:t>
            </a:r>
            <a:r>
              <a:rPr lang="es-ES" b="1" dirty="0"/>
              <a:t>hover</a:t>
            </a:r>
            <a:r>
              <a:rPr lang="es-ES" dirty="0"/>
              <a:t> {propiedad: valor}</a:t>
            </a:r>
          </a:p>
        </p:txBody>
      </p:sp>
      <p:sp>
        <p:nvSpPr>
          <p:cNvPr id="17" name="CuadroTexto 16"/>
          <p:cNvSpPr txBox="1"/>
          <p:nvPr/>
        </p:nvSpPr>
        <p:spPr>
          <a:xfrm>
            <a:off x="1427242" y="1535301"/>
            <a:ext cx="1444669" cy="523220"/>
          </a:xfrm>
          <a:prstGeom prst="roundRect">
            <a:avLst>
              <a:gd name="adj" fmla="val 4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800" b="1"/>
            </a:lvl1pPr>
          </a:lstStyle>
          <a:p>
            <a:r>
              <a:rPr lang="es-ES" dirty="0"/>
              <a:t>:</a:t>
            </a:r>
            <a:r>
              <a:rPr lang="es-ES" dirty="0" err="1"/>
              <a:t>focus</a:t>
            </a:r>
            <a:endParaRPr lang="es-ES" dirty="0"/>
          </a:p>
        </p:txBody>
      </p:sp>
      <p:sp>
        <p:nvSpPr>
          <p:cNvPr id="18" name="CuadroTexto 17"/>
          <p:cNvSpPr txBox="1"/>
          <p:nvPr/>
        </p:nvSpPr>
        <p:spPr>
          <a:xfrm>
            <a:off x="1427242" y="2436096"/>
            <a:ext cx="1444669" cy="523220"/>
          </a:xfrm>
          <a:prstGeom prst="roundRect">
            <a:avLst>
              <a:gd name="adj" fmla="val 4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800" b="1"/>
            </a:lvl1pPr>
          </a:lstStyle>
          <a:p>
            <a:r>
              <a:rPr lang="es-ES" dirty="0"/>
              <a:t>:</a:t>
            </a:r>
            <a:r>
              <a:rPr lang="es-ES" dirty="0" err="1"/>
              <a:t>hover</a:t>
            </a:r>
            <a:endParaRPr lang="es-ES" dirty="0"/>
          </a:p>
        </p:txBody>
      </p:sp>
      <p:sp>
        <p:nvSpPr>
          <p:cNvPr id="19" name="CuadroTexto 18"/>
          <p:cNvSpPr txBox="1"/>
          <p:nvPr/>
        </p:nvSpPr>
        <p:spPr>
          <a:xfrm>
            <a:off x="1427242" y="3336892"/>
            <a:ext cx="1444669" cy="523220"/>
          </a:xfrm>
          <a:prstGeom prst="roundRect">
            <a:avLst>
              <a:gd name="adj" fmla="val 4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800" b="1"/>
            </a:lvl1pPr>
          </a:lstStyle>
          <a:p>
            <a:r>
              <a:rPr lang="es-ES" dirty="0"/>
              <a:t>:active</a:t>
            </a:r>
          </a:p>
        </p:txBody>
      </p:sp>
      <p:sp>
        <p:nvSpPr>
          <p:cNvPr id="37" name="CuadroTexto 36"/>
          <p:cNvSpPr txBox="1"/>
          <p:nvPr/>
        </p:nvSpPr>
        <p:spPr>
          <a:xfrm>
            <a:off x="1885339" y="4373786"/>
            <a:ext cx="3273525" cy="369332"/>
          </a:xfrm>
          <a:prstGeom prst="rect">
            <a:avLst/>
          </a:prstGeom>
          <a:noFill/>
        </p:spPr>
        <p:txBody>
          <a:bodyPr wrap="none" rtlCol="0">
            <a:spAutoFit/>
          </a:bodyPr>
          <a:lstStyle/>
          <a:p>
            <a:r>
              <a:rPr lang="es-ES" dirty="0" smtClean="0"/>
              <a:t>Muy habituales con hiperenlaces</a:t>
            </a:r>
            <a:endParaRPr lang="es-ES" dirty="0"/>
          </a:p>
        </p:txBody>
      </p:sp>
      <p:sp>
        <p:nvSpPr>
          <p:cNvPr id="20" name="CuadroTexto 19"/>
          <p:cNvSpPr txBox="1"/>
          <p:nvPr/>
        </p:nvSpPr>
        <p:spPr>
          <a:xfrm>
            <a:off x="4550986" y="5067847"/>
            <a:ext cx="4116006" cy="646331"/>
          </a:xfrm>
          <a:prstGeom prst="rect">
            <a:avLst/>
          </a:prstGeom>
          <a:noFill/>
        </p:spPr>
        <p:txBody>
          <a:bodyPr wrap="square" rtlCol="0">
            <a:spAutoFit/>
          </a:bodyPr>
          <a:lstStyle/>
          <a:p>
            <a:r>
              <a:rPr lang="es-ES" dirty="0" smtClean="0"/>
              <a:t>El estilo se aplicara solo si el elemento afectado esta definido con el idioma &lt;l&gt;</a:t>
            </a:r>
            <a:endParaRPr lang="es-ES" dirty="0"/>
          </a:p>
        </p:txBody>
      </p:sp>
      <p:cxnSp>
        <p:nvCxnSpPr>
          <p:cNvPr id="21" name="Conector recto de flecha 20"/>
          <p:cNvCxnSpPr>
            <a:stCxn id="22" idx="3"/>
            <a:endCxn id="20" idx="1"/>
          </p:cNvCxnSpPr>
          <p:nvPr/>
        </p:nvCxnSpPr>
        <p:spPr>
          <a:xfrm>
            <a:off x="3137726" y="5391013"/>
            <a:ext cx="1413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1427242" y="5129403"/>
            <a:ext cx="1710484" cy="523220"/>
          </a:xfrm>
          <a:prstGeom prst="roundRect">
            <a:avLst>
              <a:gd name="adj" fmla="val 4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800" b="1"/>
            </a:lvl1pPr>
          </a:lstStyle>
          <a:p>
            <a:r>
              <a:rPr lang="es-ES" dirty="0" smtClean="0"/>
              <a:t>:</a:t>
            </a:r>
            <a:r>
              <a:rPr lang="es-ES" dirty="0" err="1" smtClean="0"/>
              <a:t>lang</a:t>
            </a:r>
            <a:r>
              <a:rPr lang="es-ES" dirty="0" smtClean="0"/>
              <a:t>(&lt;l&gt;)</a:t>
            </a:r>
            <a:endParaRPr lang="es-ES" dirty="0"/>
          </a:p>
        </p:txBody>
      </p:sp>
    </p:spTree>
    <p:extLst>
      <p:ext uri="{BB962C8B-B14F-4D97-AF65-F5344CB8AC3E}">
        <p14:creationId xmlns:p14="http://schemas.microsoft.com/office/powerpoint/2010/main" val="283904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a:stretch>
            <a:fillRect/>
          </a:stretch>
        </p:blipFill>
        <p:spPr>
          <a:xfrm>
            <a:off x="1626139" y="3628814"/>
            <a:ext cx="6889211" cy="1849499"/>
          </a:xfrm>
          <a:prstGeom prst="rect">
            <a:avLst/>
          </a:prstGeom>
        </p:spPr>
      </p:pic>
      <p:sp>
        <p:nvSpPr>
          <p:cNvPr id="2" name="Título 1"/>
          <p:cNvSpPr>
            <a:spLocks noGrp="1"/>
          </p:cNvSpPr>
          <p:nvPr>
            <p:ph type="title"/>
          </p:nvPr>
        </p:nvSpPr>
        <p:spPr/>
        <p:txBody>
          <a:bodyPr>
            <a:normAutofit fontScale="90000"/>
          </a:bodyPr>
          <a:lstStyle/>
          <a:p>
            <a:pPr algn="ctr"/>
            <a:r>
              <a:rPr lang="es-ES" dirty="0" err="1" smtClean="0"/>
              <a:t>Pseudoelementos</a:t>
            </a:r>
            <a:r>
              <a:rPr lang="es-ES" dirty="0" smtClean="0"/>
              <a:t> primera letra y línea</a:t>
            </a:r>
            <a:endParaRPr lang="es-ES" dirty="0"/>
          </a:p>
        </p:txBody>
      </p:sp>
      <p:sp>
        <p:nvSpPr>
          <p:cNvPr id="4" name="CuadroTexto 3"/>
          <p:cNvSpPr txBox="1"/>
          <p:nvPr/>
        </p:nvSpPr>
        <p:spPr>
          <a:xfrm>
            <a:off x="742950" y="1455920"/>
            <a:ext cx="7334250" cy="369332"/>
          </a:xfrm>
          <a:prstGeom prst="rect">
            <a:avLst/>
          </a:prstGeom>
          <a:noFill/>
        </p:spPr>
        <p:txBody>
          <a:bodyPr wrap="square" rtlCol="0">
            <a:spAutoFit/>
          </a:bodyPr>
          <a:lstStyle/>
          <a:p>
            <a:r>
              <a:rPr lang="es-ES" dirty="0" smtClean="0"/>
              <a:t>Los </a:t>
            </a:r>
            <a:r>
              <a:rPr lang="es-ES" b="1" dirty="0" err="1" smtClean="0"/>
              <a:t>pseudo</a:t>
            </a:r>
            <a:r>
              <a:rPr lang="es-ES" b="1" dirty="0" smtClean="0"/>
              <a:t>-elementos</a:t>
            </a:r>
            <a:r>
              <a:rPr lang="es-ES" dirty="0" smtClean="0"/>
              <a:t> permiten aplicar un estilo a  parte de un elemento</a:t>
            </a:r>
            <a:endParaRPr lang="es-ES" dirty="0"/>
          </a:p>
        </p:txBody>
      </p:sp>
      <p:sp>
        <p:nvSpPr>
          <p:cNvPr id="5" name="CuadroTexto 4"/>
          <p:cNvSpPr txBox="1"/>
          <p:nvPr/>
        </p:nvSpPr>
        <p:spPr>
          <a:xfrm>
            <a:off x="693045" y="2155744"/>
            <a:ext cx="2219030" cy="523220"/>
          </a:xfrm>
          <a:prstGeom prst="roundRect">
            <a:avLst>
              <a:gd name="adj" fmla="val 4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800" b="1"/>
            </a:lvl1pPr>
          </a:lstStyle>
          <a:p>
            <a:r>
              <a:rPr lang="es-ES" dirty="0" smtClean="0"/>
              <a:t>::</a:t>
            </a:r>
            <a:r>
              <a:rPr lang="es-ES" dirty="0" err="1" smtClean="0"/>
              <a:t>first-letter</a:t>
            </a:r>
            <a:endParaRPr lang="es-ES" dirty="0" smtClean="0"/>
          </a:p>
        </p:txBody>
      </p:sp>
      <p:sp>
        <p:nvSpPr>
          <p:cNvPr id="6" name="CuadroTexto 5"/>
          <p:cNvSpPr txBox="1"/>
          <p:nvPr/>
        </p:nvSpPr>
        <p:spPr>
          <a:xfrm>
            <a:off x="693045" y="2753064"/>
            <a:ext cx="2219030" cy="523220"/>
          </a:xfrm>
          <a:prstGeom prst="roundRect">
            <a:avLst>
              <a:gd name="adj" fmla="val 4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800" b="1"/>
            </a:lvl1pPr>
          </a:lstStyle>
          <a:p>
            <a:r>
              <a:rPr lang="es-ES" dirty="0" smtClean="0"/>
              <a:t>::</a:t>
            </a:r>
            <a:r>
              <a:rPr lang="es-ES" dirty="0" err="1" smtClean="0"/>
              <a:t>first</a:t>
            </a:r>
            <a:r>
              <a:rPr lang="es-ES" dirty="0" smtClean="0"/>
              <a:t>-line</a:t>
            </a:r>
          </a:p>
        </p:txBody>
      </p:sp>
      <p:sp>
        <p:nvSpPr>
          <p:cNvPr id="7" name="CuadroTexto 6"/>
          <p:cNvSpPr txBox="1"/>
          <p:nvPr/>
        </p:nvSpPr>
        <p:spPr>
          <a:xfrm>
            <a:off x="3588544" y="2232688"/>
            <a:ext cx="4164538" cy="369332"/>
          </a:xfrm>
          <a:prstGeom prst="rect">
            <a:avLst/>
          </a:prstGeom>
          <a:noFill/>
        </p:spPr>
        <p:txBody>
          <a:bodyPr wrap="none" rtlCol="0">
            <a:spAutoFit/>
          </a:bodyPr>
          <a:lstStyle/>
          <a:p>
            <a:r>
              <a:rPr lang="es-ES" dirty="0" smtClean="0"/>
              <a:t>Afectará a la primera letra de un elemento </a:t>
            </a:r>
            <a:endParaRPr lang="es-ES" dirty="0"/>
          </a:p>
        </p:txBody>
      </p:sp>
      <p:sp>
        <p:nvSpPr>
          <p:cNvPr id="8" name="CuadroTexto 7"/>
          <p:cNvSpPr txBox="1"/>
          <p:nvPr/>
        </p:nvSpPr>
        <p:spPr>
          <a:xfrm>
            <a:off x="3588544" y="2727773"/>
            <a:ext cx="4186211" cy="369332"/>
          </a:xfrm>
          <a:prstGeom prst="rect">
            <a:avLst/>
          </a:prstGeom>
          <a:noFill/>
        </p:spPr>
        <p:txBody>
          <a:bodyPr wrap="none" rtlCol="0">
            <a:spAutoFit/>
          </a:bodyPr>
          <a:lstStyle/>
          <a:p>
            <a:r>
              <a:rPr lang="es-ES" dirty="0" smtClean="0"/>
              <a:t>Afectará a la primera línea de un elemento </a:t>
            </a:r>
            <a:endParaRPr lang="es-ES" dirty="0"/>
          </a:p>
        </p:txBody>
      </p:sp>
      <p:sp>
        <p:nvSpPr>
          <p:cNvPr id="9" name="Rectángulo 8"/>
          <p:cNvSpPr/>
          <p:nvPr/>
        </p:nvSpPr>
        <p:spPr>
          <a:xfrm>
            <a:off x="1109649" y="5379064"/>
            <a:ext cx="4572000"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smtClean="0">
                <a:solidFill>
                  <a:schemeClr val="dk1"/>
                </a:solidFill>
                <a:latin typeface="Courier New" panose="02070309020205020404" pitchFamily="49" charset="0"/>
                <a:cs typeface="Courier New" panose="02070309020205020404" pitchFamily="49" charset="0"/>
              </a:rPr>
              <a:t>p.intro:first-line</a:t>
            </a:r>
            <a:r>
              <a:rPr lang="es-ES" sz="1400" dirty="0" smtClean="0">
                <a:solidFill>
                  <a:schemeClr val="dk1"/>
                </a:solidFill>
                <a:latin typeface="Courier New" panose="02070309020205020404" pitchFamily="49" charset="0"/>
                <a:cs typeface="Courier New" panose="02070309020205020404" pitchFamily="49" charset="0"/>
              </a:rPr>
              <a:t> </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font-weight</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bold</a:t>
            </a:r>
            <a:r>
              <a:rPr lang="es-ES" sz="1400" dirty="0" smtClean="0">
                <a:solidFill>
                  <a:schemeClr val="dk1"/>
                </a:solidFill>
                <a:latin typeface="Courier New" panose="02070309020205020404" pitchFamily="49" charset="0"/>
                <a:cs typeface="Courier New" panose="02070309020205020404" pitchFamily="49" charset="0"/>
              </a:rPr>
              <a:t>;}</a:t>
            </a:r>
          </a:p>
          <a:p>
            <a:r>
              <a:rPr lang="es-ES" sz="1400" dirty="0" err="1">
                <a:latin typeface="Courier New" panose="02070309020205020404" pitchFamily="49" charset="0"/>
                <a:cs typeface="Courier New" panose="02070309020205020404" pitchFamily="49" charset="0"/>
              </a:rPr>
              <a:t>p.intro:first-letter</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font-size</a:t>
            </a:r>
            <a:r>
              <a:rPr lang="es-ES" sz="1400" dirty="0">
                <a:latin typeface="Courier New" panose="02070309020205020404" pitchFamily="49" charset="0"/>
                <a:cs typeface="Courier New" panose="02070309020205020404" pitchFamily="49" charset="0"/>
              </a:rPr>
              <a:t>: 200</a:t>
            </a:r>
            <a:r>
              <a:rPr lang="es-ES" sz="1400" dirty="0" smtClean="0">
                <a:latin typeface="Courier New" panose="02070309020205020404" pitchFamily="49" charset="0"/>
                <a:cs typeface="Courier New" panose="02070309020205020404" pitchFamily="49" charset="0"/>
              </a:rPr>
              <a:t>%;}</a:t>
            </a:r>
            <a:endParaRPr lang="es-E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41840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Pseudoelementos</a:t>
            </a:r>
            <a:r>
              <a:rPr lang="es-ES" dirty="0" smtClean="0"/>
              <a:t> </a:t>
            </a:r>
            <a:r>
              <a:rPr lang="es-ES" dirty="0" err="1" smtClean="0"/>
              <a:t>before</a:t>
            </a:r>
            <a:r>
              <a:rPr lang="es-ES" dirty="0" smtClean="0"/>
              <a:t> y </a:t>
            </a:r>
            <a:r>
              <a:rPr lang="es-ES" dirty="0" err="1" smtClean="0"/>
              <a:t>after</a:t>
            </a:r>
            <a:endParaRPr lang="es-ES" dirty="0"/>
          </a:p>
        </p:txBody>
      </p:sp>
      <p:sp>
        <p:nvSpPr>
          <p:cNvPr id="4" name="Rectángulo redondeado 3"/>
          <p:cNvSpPr/>
          <p:nvPr/>
        </p:nvSpPr>
        <p:spPr>
          <a:xfrm>
            <a:off x="1932720" y="2385144"/>
            <a:ext cx="4718305"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dirty="0"/>
              <a:t>[selector</a:t>
            </a:r>
            <a:r>
              <a:rPr lang="es-ES" sz="2800" b="1" dirty="0" smtClean="0"/>
              <a:t>]::</a:t>
            </a:r>
            <a:r>
              <a:rPr lang="es-ES" sz="2800" b="1" dirty="0" err="1" smtClean="0"/>
              <a:t>pseudoelemento</a:t>
            </a:r>
            <a:endParaRPr lang="es-ES" sz="2800" b="1" dirty="0"/>
          </a:p>
        </p:txBody>
      </p:sp>
      <p:sp>
        <p:nvSpPr>
          <p:cNvPr id="10" name="Rectángulo redondeado 9"/>
          <p:cNvSpPr/>
          <p:nvPr/>
        </p:nvSpPr>
        <p:spPr>
          <a:xfrm>
            <a:off x="1119590" y="3446395"/>
            <a:ext cx="1699284"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dirty="0"/>
              <a:t>::</a:t>
            </a:r>
            <a:r>
              <a:rPr lang="es-ES" sz="2800" b="1" dirty="0" err="1"/>
              <a:t>before</a:t>
            </a:r>
            <a:endParaRPr lang="es-ES" sz="2800" b="1" dirty="0"/>
          </a:p>
        </p:txBody>
      </p:sp>
      <p:sp>
        <p:nvSpPr>
          <p:cNvPr id="11" name="Rectángulo redondeado 10"/>
          <p:cNvSpPr/>
          <p:nvPr/>
        </p:nvSpPr>
        <p:spPr>
          <a:xfrm>
            <a:off x="1083078" y="4237423"/>
            <a:ext cx="1699284"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dirty="0"/>
              <a:t>::</a:t>
            </a:r>
            <a:r>
              <a:rPr lang="es-ES" sz="2800" dirty="0" err="1" smtClean="0"/>
              <a:t>after</a:t>
            </a:r>
            <a:endParaRPr lang="es-ES" sz="2800" dirty="0"/>
          </a:p>
        </p:txBody>
      </p:sp>
      <p:sp>
        <p:nvSpPr>
          <p:cNvPr id="12" name="CuadroTexto 11"/>
          <p:cNvSpPr txBox="1"/>
          <p:nvPr/>
        </p:nvSpPr>
        <p:spPr>
          <a:xfrm>
            <a:off x="3943350" y="3548615"/>
            <a:ext cx="3889828" cy="646331"/>
          </a:xfrm>
          <a:prstGeom prst="rect">
            <a:avLst/>
          </a:prstGeom>
          <a:noFill/>
        </p:spPr>
        <p:txBody>
          <a:bodyPr wrap="square" rtlCol="0">
            <a:spAutoFit/>
          </a:bodyPr>
          <a:lstStyle/>
          <a:p>
            <a:r>
              <a:rPr lang="es-ES" dirty="0" smtClean="0"/>
              <a:t>Permiten añadir contenido antes o después del elemento al que se aplican</a:t>
            </a:r>
            <a:endParaRPr lang="es-ES" dirty="0"/>
          </a:p>
        </p:txBody>
      </p:sp>
      <p:sp>
        <p:nvSpPr>
          <p:cNvPr id="13" name="CuadroTexto 12"/>
          <p:cNvSpPr txBox="1"/>
          <p:nvPr/>
        </p:nvSpPr>
        <p:spPr>
          <a:xfrm>
            <a:off x="3598428" y="4415496"/>
            <a:ext cx="4916922" cy="646331"/>
          </a:xfrm>
          <a:prstGeom prst="rect">
            <a:avLst/>
          </a:prstGeom>
          <a:noFill/>
        </p:spPr>
        <p:txBody>
          <a:bodyPr wrap="square" rtlCol="0">
            <a:spAutoFit/>
          </a:bodyPr>
          <a:lstStyle/>
          <a:p>
            <a:r>
              <a:rPr lang="es-ES" dirty="0" smtClean="0"/>
              <a:t>Para ello es necesario utilizar la propiedad </a:t>
            </a:r>
            <a:r>
              <a:rPr lang="es-ES" b="1" dirty="0" err="1" smtClean="0">
                <a:solidFill>
                  <a:srgbClr val="0070C0"/>
                </a:solidFill>
              </a:rPr>
              <a:t>content</a:t>
            </a:r>
            <a:r>
              <a:rPr lang="es-ES" b="1" dirty="0" smtClean="0">
                <a:solidFill>
                  <a:srgbClr val="0070C0"/>
                </a:solidFill>
              </a:rPr>
              <a:t/>
            </a:r>
            <a:br>
              <a:rPr lang="es-ES" b="1" dirty="0" smtClean="0">
                <a:solidFill>
                  <a:srgbClr val="0070C0"/>
                </a:solidFill>
              </a:rPr>
            </a:br>
            <a:r>
              <a:rPr lang="es-ES" dirty="0" smtClean="0"/>
              <a:t>(incluso si su valor es “”)</a:t>
            </a:r>
            <a:endParaRPr lang="es-ES" dirty="0"/>
          </a:p>
        </p:txBody>
      </p:sp>
      <p:sp>
        <p:nvSpPr>
          <p:cNvPr id="14" name="Rectángulo 13"/>
          <p:cNvSpPr/>
          <p:nvPr/>
        </p:nvSpPr>
        <p:spPr>
          <a:xfrm>
            <a:off x="3943350" y="5282378"/>
            <a:ext cx="4572000" cy="923330"/>
          </a:xfrm>
          <a:prstGeom prst="rect">
            <a:avLst/>
          </a:prstGeom>
        </p:spPr>
        <p:txBody>
          <a:bodyPr>
            <a:spAutoFit/>
          </a:bodyPr>
          <a:lstStyle/>
          <a:p>
            <a:r>
              <a:rPr lang="es-ES" dirty="0">
                <a:solidFill>
                  <a:srgbClr val="A52A2A"/>
                </a:solidFill>
                <a:latin typeface="Consolas" panose="020B0609020204030204" pitchFamily="49" charset="0"/>
              </a:rPr>
              <a:t>h1::</a:t>
            </a:r>
            <a:r>
              <a:rPr lang="es-ES" dirty="0" err="1">
                <a:solidFill>
                  <a:srgbClr val="A52A2A"/>
                </a:solidFill>
                <a:latin typeface="Consolas" panose="020B0609020204030204" pitchFamily="49" charset="0"/>
              </a:rPr>
              <a:t>before</a:t>
            </a:r>
            <a:r>
              <a:rPr lang="es-ES" dirty="0">
                <a:solidFill>
                  <a:srgbClr val="A52A2A"/>
                </a:solidFill>
                <a:latin typeface="Consolas" panose="020B0609020204030204" pitchFamily="49" charset="0"/>
              </a:rPr>
              <a:t> </a:t>
            </a:r>
            <a:r>
              <a:rPr lang="es-ES" dirty="0">
                <a:solidFill>
                  <a:srgbClr val="000000"/>
                </a:solidFill>
                <a:latin typeface="Consolas" panose="020B0609020204030204" pitchFamily="49" charset="0"/>
              </a:rPr>
              <a:t>{</a:t>
            </a:r>
            <a:r>
              <a:rPr lang="es-ES" dirty="0"/>
              <a:t/>
            </a:r>
            <a:br>
              <a:rPr lang="es-ES" dirty="0"/>
            </a:br>
            <a:r>
              <a:rPr lang="es-ES" dirty="0">
                <a:solidFill>
                  <a:srgbClr val="000000"/>
                </a:solidFill>
                <a:latin typeface="Consolas" panose="020B0609020204030204" pitchFamily="49" charset="0"/>
              </a:rPr>
              <a:t>    </a:t>
            </a:r>
            <a:r>
              <a:rPr lang="es-ES" dirty="0" err="1">
                <a:solidFill>
                  <a:srgbClr val="DC143C"/>
                </a:solidFill>
                <a:latin typeface="Consolas" panose="020B0609020204030204" pitchFamily="49" charset="0"/>
              </a:rPr>
              <a:t>content</a:t>
            </a:r>
            <a:r>
              <a:rPr lang="es-ES" dirty="0">
                <a:solidFill>
                  <a:srgbClr val="DC143C"/>
                </a:solidFill>
                <a:latin typeface="Consolas" panose="020B0609020204030204" pitchFamily="49" charset="0"/>
              </a:rPr>
              <a:t>:</a:t>
            </a:r>
            <a:r>
              <a:rPr lang="es-ES" dirty="0">
                <a:solidFill>
                  <a:srgbClr val="0000CD"/>
                </a:solidFill>
                <a:latin typeface="Consolas" panose="020B0609020204030204" pitchFamily="49" charset="0"/>
              </a:rPr>
              <a:t> </a:t>
            </a:r>
            <a:r>
              <a:rPr lang="es-ES" dirty="0" err="1">
                <a:solidFill>
                  <a:srgbClr val="0000CD"/>
                </a:solidFill>
                <a:latin typeface="Consolas" panose="020B0609020204030204" pitchFamily="49" charset="0"/>
              </a:rPr>
              <a:t>url</a:t>
            </a:r>
            <a:r>
              <a:rPr lang="es-ES" dirty="0">
                <a:solidFill>
                  <a:srgbClr val="0000CD"/>
                </a:solidFill>
                <a:latin typeface="Consolas" panose="020B0609020204030204" pitchFamily="49" charset="0"/>
              </a:rPr>
              <a:t>(smiley.gif);</a:t>
            </a:r>
            <a:r>
              <a:rPr lang="es-ES" dirty="0"/>
              <a:t/>
            </a:r>
            <a:br>
              <a:rPr lang="es-ES" dirty="0"/>
            </a:br>
            <a:r>
              <a:rPr lang="es-ES" dirty="0">
                <a:solidFill>
                  <a:srgbClr val="000000"/>
                </a:solidFill>
                <a:latin typeface="Consolas" panose="020B0609020204030204" pitchFamily="49" charset="0"/>
              </a:rPr>
              <a:t>}</a:t>
            </a:r>
            <a:endParaRPr lang="es-ES" dirty="0"/>
          </a:p>
        </p:txBody>
      </p:sp>
      <p:sp>
        <p:nvSpPr>
          <p:cNvPr id="15" name="CuadroTexto 14"/>
          <p:cNvSpPr txBox="1"/>
          <p:nvPr/>
        </p:nvSpPr>
        <p:spPr>
          <a:xfrm>
            <a:off x="628651" y="1414272"/>
            <a:ext cx="7886700" cy="646331"/>
          </a:xfrm>
          <a:prstGeom prst="rect">
            <a:avLst/>
          </a:prstGeom>
          <a:noFill/>
        </p:spPr>
        <p:txBody>
          <a:bodyPr wrap="square" rtlCol="0">
            <a:spAutoFit/>
          </a:bodyPr>
          <a:lstStyle/>
          <a:p>
            <a:r>
              <a:rPr lang="es-ES" dirty="0" smtClean="0"/>
              <a:t>Son estilos que sirven para definir una parte adicional del elemento al que se aplican, al principio o al final de este.</a:t>
            </a:r>
          </a:p>
        </p:txBody>
      </p:sp>
    </p:spTree>
    <p:extLst>
      <p:ext uri="{BB962C8B-B14F-4D97-AF65-F5344CB8AC3E}">
        <p14:creationId xmlns:p14="http://schemas.microsoft.com/office/powerpoint/2010/main" val="174313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Content</a:t>
            </a:r>
            <a:endParaRPr lang="es-ES" dirty="0"/>
          </a:p>
        </p:txBody>
      </p:sp>
      <p:sp>
        <p:nvSpPr>
          <p:cNvPr id="3" name="Rectángulo redondeado 2"/>
          <p:cNvSpPr/>
          <p:nvPr/>
        </p:nvSpPr>
        <p:spPr>
          <a:xfrm>
            <a:off x="1548668" y="1423989"/>
            <a:ext cx="1699284"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dirty="0" err="1" smtClean="0"/>
              <a:t>content</a:t>
            </a:r>
            <a:endParaRPr lang="es-ES" sz="2800" b="1" dirty="0"/>
          </a:p>
        </p:txBody>
      </p:sp>
      <p:sp>
        <p:nvSpPr>
          <p:cNvPr id="4" name="CuadroTexto 3"/>
          <p:cNvSpPr txBox="1"/>
          <p:nvPr/>
        </p:nvSpPr>
        <p:spPr>
          <a:xfrm>
            <a:off x="4144737" y="1417815"/>
            <a:ext cx="2888342" cy="646331"/>
          </a:xfrm>
          <a:prstGeom prst="rect">
            <a:avLst/>
          </a:prstGeom>
          <a:noFill/>
        </p:spPr>
        <p:txBody>
          <a:bodyPr wrap="square" rtlCol="0">
            <a:spAutoFit/>
          </a:bodyPr>
          <a:lstStyle/>
          <a:p>
            <a:r>
              <a:rPr lang="es-ES" dirty="0" smtClean="0"/>
              <a:t>Permite añadir contenido desde la hoja de estilo</a:t>
            </a:r>
            <a:endParaRPr lang="es-ES" dirty="0"/>
          </a:p>
        </p:txBody>
      </p:sp>
      <p:sp>
        <p:nvSpPr>
          <p:cNvPr id="5" name="CuadroTexto 4"/>
          <p:cNvSpPr txBox="1"/>
          <p:nvPr/>
        </p:nvSpPr>
        <p:spPr>
          <a:xfrm>
            <a:off x="1732854" y="2477771"/>
            <a:ext cx="6739340" cy="646331"/>
          </a:xfrm>
          <a:prstGeom prst="rect">
            <a:avLst/>
          </a:prstGeom>
          <a:noFill/>
        </p:spPr>
        <p:txBody>
          <a:bodyPr wrap="square" rtlCol="0">
            <a:spAutoFit/>
          </a:bodyPr>
          <a:lstStyle/>
          <a:p>
            <a:r>
              <a:rPr lang="es-ES" dirty="0" err="1"/>
              <a:t>content</a:t>
            </a:r>
            <a:r>
              <a:rPr lang="es-ES" dirty="0"/>
              <a:t>: </a:t>
            </a:r>
            <a:r>
              <a:rPr lang="es-ES" b="1" dirty="0" smtClean="0"/>
              <a:t>normal</a:t>
            </a:r>
            <a:r>
              <a:rPr lang="es-ES" dirty="0" smtClean="0"/>
              <a:t> | </a:t>
            </a:r>
            <a:r>
              <a:rPr lang="es-ES" b="1" dirty="0" err="1" smtClean="0"/>
              <a:t>none</a:t>
            </a:r>
            <a:r>
              <a:rPr lang="es-ES" dirty="0" smtClean="0"/>
              <a:t> | </a:t>
            </a:r>
            <a:r>
              <a:rPr lang="es-ES" dirty="0" err="1" smtClean="0"/>
              <a:t>counter</a:t>
            </a:r>
            <a:r>
              <a:rPr lang="es-ES" dirty="0" smtClean="0"/>
              <a:t> | </a:t>
            </a:r>
            <a:r>
              <a:rPr lang="es-ES" dirty="0" err="1" smtClean="0"/>
              <a:t>attr</a:t>
            </a:r>
            <a:r>
              <a:rPr lang="es-ES" dirty="0" smtClean="0"/>
              <a:t> | </a:t>
            </a:r>
            <a:r>
              <a:rPr lang="es-ES" b="1" dirty="0" smtClean="0"/>
              <a:t>&lt;</a:t>
            </a:r>
            <a:r>
              <a:rPr lang="es-ES" b="1" i="1" dirty="0" err="1" smtClean="0"/>
              <a:t>string</a:t>
            </a:r>
            <a:r>
              <a:rPr lang="es-ES" b="1" i="1" dirty="0" smtClean="0"/>
              <a:t>&gt;</a:t>
            </a:r>
            <a:r>
              <a:rPr lang="es-ES" b="1" dirty="0" smtClean="0"/>
              <a:t> </a:t>
            </a:r>
            <a:r>
              <a:rPr lang="es-ES" dirty="0" smtClean="0"/>
              <a:t>| open-</a:t>
            </a:r>
            <a:r>
              <a:rPr lang="es-ES" dirty="0" err="1" smtClean="0"/>
              <a:t>quote</a:t>
            </a:r>
            <a:r>
              <a:rPr lang="es-ES" dirty="0" smtClean="0"/>
              <a:t> | </a:t>
            </a:r>
            <a:r>
              <a:rPr lang="es-ES" dirty="0" err="1" smtClean="0"/>
              <a:t>close-quote</a:t>
            </a:r>
            <a:r>
              <a:rPr lang="es-ES" dirty="0" smtClean="0"/>
              <a:t> | no-open-</a:t>
            </a:r>
            <a:r>
              <a:rPr lang="es-ES" dirty="0" err="1" smtClean="0"/>
              <a:t>quote</a:t>
            </a:r>
            <a:r>
              <a:rPr lang="es-ES" dirty="0" smtClean="0"/>
              <a:t> | no-</a:t>
            </a:r>
            <a:r>
              <a:rPr lang="es-ES" dirty="0" err="1" smtClean="0"/>
              <a:t>close</a:t>
            </a:r>
            <a:r>
              <a:rPr lang="es-ES" dirty="0" smtClean="0"/>
              <a:t>-</a:t>
            </a:r>
            <a:r>
              <a:rPr lang="es-ES" dirty="0" err="1" smtClean="0"/>
              <a:t>quote</a:t>
            </a:r>
            <a:r>
              <a:rPr lang="es-ES" dirty="0" smtClean="0"/>
              <a:t> | </a:t>
            </a:r>
            <a:r>
              <a:rPr lang="es-ES" dirty="0" err="1" smtClean="0"/>
              <a:t>ur</a:t>
            </a:r>
            <a:r>
              <a:rPr lang="es-ES" dirty="0" smtClean="0"/>
              <a:t> l |</a:t>
            </a:r>
            <a:r>
              <a:rPr lang="es-ES" dirty="0" err="1" smtClean="0"/>
              <a:t>initial</a:t>
            </a:r>
            <a:r>
              <a:rPr lang="es-ES" dirty="0" smtClean="0"/>
              <a:t> | </a:t>
            </a:r>
            <a:r>
              <a:rPr lang="es-ES" dirty="0" err="1" smtClean="0"/>
              <a:t>inherit</a:t>
            </a:r>
            <a:r>
              <a:rPr lang="es-ES" dirty="0"/>
              <a:t>;</a:t>
            </a:r>
          </a:p>
        </p:txBody>
      </p:sp>
      <p:sp>
        <p:nvSpPr>
          <p:cNvPr id="7" name="Rectángulo 6"/>
          <p:cNvSpPr/>
          <p:nvPr/>
        </p:nvSpPr>
        <p:spPr>
          <a:xfrm>
            <a:off x="1732854" y="3609935"/>
            <a:ext cx="913905" cy="369332"/>
          </a:xfrm>
          <a:prstGeom prst="rect">
            <a:avLst/>
          </a:prstGeom>
        </p:spPr>
        <p:txBody>
          <a:bodyPr wrap="none">
            <a:spAutoFit/>
          </a:bodyPr>
          <a:lstStyle/>
          <a:p>
            <a:r>
              <a:rPr lang="es-ES" dirty="0" err="1" smtClean="0"/>
              <a:t>counter</a:t>
            </a:r>
            <a:endParaRPr lang="es-ES" dirty="0"/>
          </a:p>
        </p:txBody>
      </p:sp>
      <p:sp>
        <p:nvSpPr>
          <p:cNvPr id="8" name="Rectángulo 7"/>
          <p:cNvSpPr/>
          <p:nvPr/>
        </p:nvSpPr>
        <p:spPr>
          <a:xfrm>
            <a:off x="1732854" y="4222895"/>
            <a:ext cx="1760290" cy="369332"/>
          </a:xfrm>
          <a:prstGeom prst="rect">
            <a:avLst/>
          </a:prstGeom>
        </p:spPr>
        <p:txBody>
          <a:bodyPr wrap="none">
            <a:spAutoFit/>
          </a:bodyPr>
          <a:lstStyle/>
          <a:p>
            <a:r>
              <a:rPr lang="es-ES" dirty="0" err="1"/>
              <a:t>attr</a:t>
            </a:r>
            <a:r>
              <a:rPr lang="es-ES" dirty="0"/>
              <a:t> </a:t>
            </a:r>
            <a:r>
              <a:rPr lang="es-ES" dirty="0" smtClean="0"/>
              <a:t> (&lt;atributo&gt;)</a:t>
            </a:r>
            <a:endParaRPr lang="es-ES" dirty="0"/>
          </a:p>
        </p:txBody>
      </p:sp>
      <p:sp>
        <p:nvSpPr>
          <p:cNvPr id="9" name="Rectángulo 8"/>
          <p:cNvSpPr/>
          <p:nvPr/>
        </p:nvSpPr>
        <p:spPr>
          <a:xfrm>
            <a:off x="1840749" y="4835855"/>
            <a:ext cx="888385" cy="369332"/>
          </a:xfrm>
          <a:prstGeom prst="rect">
            <a:avLst/>
          </a:prstGeom>
        </p:spPr>
        <p:txBody>
          <a:bodyPr wrap="none">
            <a:spAutoFit/>
          </a:bodyPr>
          <a:lstStyle/>
          <a:p>
            <a:r>
              <a:rPr lang="es-ES" dirty="0" err="1" smtClean="0"/>
              <a:t>url</a:t>
            </a:r>
            <a:r>
              <a:rPr lang="es-ES" dirty="0" smtClean="0"/>
              <a:t> (</a:t>
            </a:r>
            <a:r>
              <a:rPr lang="es-ES" dirty="0" err="1" smtClean="0"/>
              <a:t>url</a:t>
            </a:r>
            <a:r>
              <a:rPr lang="es-ES" dirty="0" smtClean="0"/>
              <a:t>)</a:t>
            </a:r>
            <a:endParaRPr lang="es-ES" dirty="0"/>
          </a:p>
        </p:txBody>
      </p:sp>
      <p:sp>
        <p:nvSpPr>
          <p:cNvPr id="11" name="CuadroTexto 10"/>
          <p:cNvSpPr txBox="1"/>
          <p:nvPr/>
        </p:nvSpPr>
        <p:spPr>
          <a:xfrm>
            <a:off x="4608735" y="3618431"/>
            <a:ext cx="1960345" cy="369332"/>
          </a:xfrm>
          <a:prstGeom prst="rect">
            <a:avLst/>
          </a:prstGeom>
          <a:noFill/>
        </p:spPr>
        <p:txBody>
          <a:bodyPr wrap="none" rtlCol="0">
            <a:spAutoFit/>
          </a:bodyPr>
          <a:lstStyle/>
          <a:p>
            <a:r>
              <a:rPr lang="es-ES" dirty="0" smtClean="0"/>
              <a:t>añade un contador</a:t>
            </a:r>
            <a:endParaRPr lang="es-ES" dirty="0"/>
          </a:p>
        </p:txBody>
      </p:sp>
      <p:sp>
        <p:nvSpPr>
          <p:cNvPr id="12" name="CuadroTexto 11"/>
          <p:cNvSpPr txBox="1"/>
          <p:nvPr/>
        </p:nvSpPr>
        <p:spPr>
          <a:xfrm>
            <a:off x="4608735" y="4084396"/>
            <a:ext cx="2845257" cy="646331"/>
          </a:xfrm>
          <a:prstGeom prst="rect">
            <a:avLst/>
          </a:prstGeom>
          <a:noFill/>
        </p:spPr>
        <p:txBody>
          <a:bodyPr wrap="square" rtlCol="0">
            <a:spAutoFit/>
          </a:bodyPr>
          <a:lstStyle/>
          <a:p>
            <a:r>
              <a:rPr lang="es-ES" dirty="0" smtClean="0"/>
              <a:t>Recoge el valor del atributo indicado del selector</a:t>
            </a:r>
            <a:endParaRPr lang="es-ES" dirty="0"/>
          </a:p>
        </p:txBody>
      </p:sp>
      <p:cxnSp>
        <p:nvCxnSpPr>
          <p:cNvPr id="14" name="Conector recto de flecha 13"/>
          <p:cNvCxnSpPr>
            <a:stCxn id="7" idx="3"/>
            <a:endCxn id="11" idx="1"/>
          </p:cNvCxnSpPr>
          <p:nvPr/>
        </p:nvCxnSpPr>
        <p:spPr>
          <a:xfrm>
            <a:off x="2646759" y="3794601"/>
            <a:ext cx="1961976" cy="8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8" idx="3"/>
            <a:endCxn id="12" idx="1"/>
          </p:cNvCxnSpPr>
          <p:nvPr/>
        </p:nvCxnSpPr>
        <p:spPr>
          <a:xfrm>
            <a:off x="3493144" y="4407561"/>
            <a:ext cx="11155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4622810" y="4827634"/>
            <a:ext cx="3892540" cy="369332"/>
          </a:xfrm>
          <a:prstGeom prst="rect">
            <a:avLst/>
          </a:prstGeom>
          <a:noFill/>
        </p:spPr>
        <p:txBody>
          <a:bodyPr wrap="none" rtlCol="0">
            <a:spAutoFit/>
          </a:bodyPr>
          <a:lstStyle/>
          <a:p>
            <a:r>
              <a:rPr lang="es-ES" dirty="0" smtClean="0"/>
              <a:t>Incorpora un recurso (</a:t>
            </a:r>
            <a:r>
              <a:rPr lang="es-ES" dirty="0" err="1" smtClean="0"/>
              <a:t>img</a:t>
            </a:r>
            <a:r>
              <a:rPr lang="es-ES" dirty="0" smtClean="0"/>
              <a:t>, video audio)</a:t>
            </a:r>
            <a:endParaRPr lang="es-ES" dirty="0"/>
          </a:p>
        </p:txBody>
      </p:sp>
      <p:cxnSp>
        <p:nvCxnSpPr>
          <p:cNvPr id="21" name="Conector recto de flecha 20"/>
          <p:cNvCxnSpPr>
            <a:stCxn id="9" idx="3"/>
            <a:endCxn id="19" idx="1"/>
          </p:cNvCxnSpPr>
          <p:nvPr/>
        </p:nvCxnSpPr>
        <p:spPr>
          <a:xfrm flipV="1">
            <a:off x="2729134" y="5012300"/>
            <a:ext cx="1893676" cy="8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732854" y="5502404"/>
            <a:ext cx="3006967" cy="646331"/>
          </a:xfrm>
          <a:prstGeom prst="rect">
            <a:avLst/>
          </a:prstGeom>
          <a:noFill/>
        </p:spPr>
        <p:txBody>
          <a:bodyPr wrap="square" rtlCol="0">
            <a:spAutoFit/>
          </a:bodyPr>
          <a:lstStyle/>
          <a:p>
            <a:r>
              <a:rPr lang="es-ES" dirty="0" smtClean="0"/>
              <a:t>open-</a:t>
            </a:r>
            <a:r>
              <a:rPr lang="es-ES" dirty="0" err="1" smtClean="0"/>
              <a:t>quote</a:t>
            </a:r>
            <a:r>
              <a:rPr lang="es-ES" dirty="0" smtClean="0"/>
              <a:t> (</a:t>
            </a:r>
            <a:r>
              <a:rPr lang="es-ES" dirty="0"/>
              <a:t>no-open-</a:t>
            </a:r>
            <a:r>
              <a:rPr lang="es-ES" dirty="0" err="1"/>
              <a:t>quote</a:t>
            </a:r>
            <a:r>
              <a:rPr lang="es-ES" dirty="0"/>
              <a:t> </a:t>
            </a:r>
            <a:r>
              <a:rPr lang="es-ES" dirty="0" smtClean="0"/>
              <a:t>)</a:t>
            </a:r>
          </a:p>
          <a:p>
            <a:r>
              <a:rPr lang="es-ES" dirty="0" err="1"/>
              <a:t>close-quote</a:t>
            </a:r>
            <a:r>
              <a:rPr lang="es-ES" dirty="0"/>
              <a:t> (no-</a:t>
            </a:r>
            <a:r>
              <a:rPr lang="es-ES" dirty="0" err="1"/>
              <a:t>close</a:t>
            </a:r>
            <a:r>
              <a:rPr lang="es-ES" dirty="0"/>
              <a:t>-</a:t>
            </a:r>
            <a:r>
              <a:rPr lang="es-ES" dirty="0" err="1"/>
              <a:t>quote</a:t>
            </a:r>
            <a:r>
              <a:rPr lang="es-ES" dirty="0" smtClean="0"/>
              <a:t>)</a:t>
            </a:r>
            <a:endParaRPr lang="es-ES" dirty="0"/>
          </a:p>
        </p:txBody>
      </p:sp>
      <p:sp>
        <p:nvSpPr>
          <p:cNvPr id="25" name="CuadroTexto 24"/>
          <p:cNvSpPr txBox="1"/>
          <p:nvPr/>
        </p:nvSpPr>
        <p:spPr>
          <a:xfrm>
            <a:off x="5908222" y="5502404"/>
            <a:ext cx="2249714" cy="646331"/>
          </a:xfrm>
          <a:prstGeom prst="rect">
            <a:avLst/>
          </a:prstGeom>
          <a:noFill/>
        </p:spPr>
        <p:txBody>
          <a:bodyPr wrap="square" rtlCol="0">
            <a:spAutoFit/>
          </a:bodyPr>
          <a:lstStyle/>
          <a:p>
            <a:r>
              <a:rPr lang="es-ES" dirty="0" smtClean="0"/>
              <a:t>Abrimos cerramos comillas en el selector</a:t>
            </a:r>
            <a:endParaRPr lang="es-ES" dirty="0"/>
          </a:p>
        </p:txBody>
      </p:sp>
      <p:cxnSp>
        <p:nvCxnSpPr>
          <p:cNvPr id="27" name="Conector recto de flecha 26"/>
          <p:cNvCxnSpPr>
            <a:stCxn id="23" idx="3"/>
            <a:endCxn id="25" idx="1"/>
          </p:cNvCxnSpPr>
          <p:nvPr/>
        </p:nvCxnSpPr>
        <p:spPr>
          <a:xfrm>
            <a:off x="4739821" y="5825570"/>
            <a:ext cx="1168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12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Content: las comillas</a:t>
            </a:r>
            <a:endParaRPr lang="es-ES" dirty="0"/>
          </a:p>
        </p:txBody>
      </p:sp>
      <p:sp>
        <p:nvSpPr>
          <p:cNvPr id="5" name="Rectángulo 4"/>
          <p:cNvSpPr/>
          <p:nvPr/>
        </p:nvSpPr>
        <p:spPr>
          <a:xfrm>
            <a:off x="1275708" y="1465377"/>
            <a:ext cx="908582" cy="369332"/>
          </a:xfrm>
          <a:prstGeom prst="rect">
            <a:avLst/>
          </a:prstGeom>
        </p:spPr>
        <p:txBody>
          <a:bodyPr wrap="none">
            <a:spAutoFit/>
          </a:bodyPr>
          <a:lstStyle/>
          <a:p>
            <a:r>
              <a:rPr lang="es-ES" dirty="0" err="1"/>
              <a:t>content</a:t>
            </a:r>
            <a:endParaRPr lang="es-ES" dirty="0"/>
          </a:p>
        </p:txBody>
      </p:sp>
      <p:sp>
        <p:nvSpPr>
          <p:cNvPr id="7" name="CuadroTexto 6"/>
          <p:cNvSpPr txBox="1"/>
          <p:nvPr/>
        </p:nvSpPr>
        <p:spPr>
          <a:xfrm>
            <a:off x="1275708" y="2070953"/>
            <a:ext cx="7010227" cy="369332"/>
          </a:xfrm>
          <a:prstGeom prst="rect">
            <a:avLst/>
          </a:prstGeom>
          <a:noFill/>
        </p:spPr>
        <p:txBody>
          <a:bodyPr wrap="square" rtlCol="0">
            <a:spAutoFit/>
          </a:bodyPr>
          <a:lstStyle/>
          <a:p>
            <a:r>
              <a:rPr lang="es-ES" dirty="0" smtClean="0"/>
              <a:t>Es frecuente su uso ligado a los </a:t>
            </a:r>
            <a:r>
              <a:rPr lang="es-ES" dirty="0" err="1" smtClean="0"/>
              <a:t>p</a:t>
            </a:r>
            <a:r>
              <a:rPr lang="es-ES" dirty="0" err="1"/>
              <a:t>seudoelementos</a:t>
            </a:r>
            <a:r>
              <a:rPr lang="es-ES" dirty="0"/>
              <a:t> ::</a:t>
            </a:r>
            <a:r>
              <a:rPr lang="es-ES" dirty="0" err="1"/>
              <a:t>after</a:t>
            </a:r>
            <a:r>
              <a:rPr lang="es-ES" dirty="0"/>
              <a:t> y ::</a:t>
            </a:r>
            <a:r>
              <a:rPr lang="es-ES" dirty="0" err="1"/>
              <a:t>before</a:t>
            </a:r>
            <a:endParaRPr lang="es-ES" dirty="0"/>
          </a:p>
        </p:txBody>
      </p:sp>
      <p:sp>
        <p:nvSpPr>
          <p:cNvPr id="8" name="CuadroTexto 7"/>
          <p:cNvSpPr txBox="1"/>
          <p:nvPr/>
        </p:nvSpPr>
        <p:spPr>
          <a:xfrm>
            <a:off x="1275708" y="2632257"/>
            <a:ext cx="5510419" cy="369332"/>
          </a:xfrm>
          <a:prstGeom prst="rect">
            <a:avLst/>
          </a:prstGeom>
          <a:noFill/>
        </p:spPr>
        <p:txBody>
          <a:bodyPr wrap="none" rtlCol="0">
            <a:spAutoFit/>
          </a:bodyPr>
          <a:lstStyle/>
          <a:p>
            <a:r>
              <a:rPr lang="es-ES" dirty="0" smtClean="0"/>
              <a:t>Existe además la posibilidad de definir el tipo de comillas</a:t>
            </a:r>
            <a:endParaRPr lang="es-ES" dirty="0"/>
          </a:p>
        </p:txBody>
      </p:sp>
      <p:sp>
        <p:nvSpPr>
          <p:cNvPr id="9" name="Rectángulo redondeado 8"/>
          <p:cNvSpPr/>
          <p:nvPr/>
        </p:nvSpPr>
        <p:spPr>
          <a:xfrm>
            <a:off x="1334648" y="3459952"/>
            <a:ext cx="1699284"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dirty="0" err="1" smtClean="0"/>
              <a:t>quotes</a:t>
            </a:r>
            <a:endParaRPr lang="es-ES" sz="2800" b="1" dirty="0"/>
          </a:p>
        </p:txBody>
      </p:sp>
      <p:sp>
        <p:nvSpPr>
          <p:cNvPr id="10" name="CuadroTexto 9"/>
          <p:cNvSpPr txBox="1"/>
          <p:nvPr/>
        </p:nvSpPr>
        <p:spPr>
          <a:xfrm>
            <a:off x="2527433" y="1326877"/>
            <a:ext cx="3006967" cy="646331"/>
          </a:xfrm>
          <a:prstGeom prst="rect">
            <a:avLst/>
          </a:prstGeom>
          <a:noFill/>
        </p:spPr>
        <p:txBody>
          <a:bodyPr wrap="square" rtlCol="0">
            <a:spAutoFit/>
          </a:bodyPr>
          <a:lstStyle/>
          <a:p>
            <a:r>
              <a:rPr lang="es-ES" dirty="0" smtClean="0"/>
              <a:t>open-</a:t>
            </a:r>
            <a:r>
              <a:rPr lang="es-ES" dirty="0" err="1" smtClean="0"/>
              <a:t>quote</a:t>
            </a:r>
            <a:r>
              <a:rPr lang="es-ES" dirty="0" smtClean="0"/>
              <a:t> (</a:t>
            </a:r>
            <a:r>
              <a:rPr lang="es-ES" dirty="0"/>
              <a:t>no-open-</a:t>
            </a:r>
            <a:r>
              <a:rPr lang="es-ES" dirty="0" err="1"/>
              <a:t>quote</a:t>
            </a:r>
            <a:r>
              <a:rPr lang="es-ES" dirty="0"/>
              <a:t> </a:t>
            </a:r>
            <a:r>
              <a:rPr lang="es-ES" dirty="0" smtClean="0"/>
              <a:t>)</a:t>
            </a:r>
          </a:p>
          <a:p>
            <a:r>
              <a:rPr lang="es-ES" dirty="0" err="1"/>
              <a:t>close-quote</a:t>
            </a:r>
            <a:r>
              <a:rPr lang="es-ES" dirty="0"/>
              <a:t> (no-</a:t>
            </a:r>
            <a:r>
              <a:rPr lang="es-ES" dirty="0" err="1"/>
              <a:t>close</a:t>
            </a:r>
            <a:r>
              <a:rPr lang="es-ES" dirty="0"/>
              <a:t>-</a:t>
            </a:r>
            <a:r>
              <a:rPr lang="es-ES" dirty="0" err="1"/>
              <a:t>quote</a:t>
            </a:r>
            <a:r>
              <a:rPr lang="es-ES" dirty="0" smtClean="0"/>
              <a:t>)</a:t>
            </a:r>
            <a:endParaRPr lang="es-ES" dirty="0"/>
          </a:p>
        </p:txBody>
      </p:sp>
      <p:sp>
        <p:nvSpPr>
          <p:cNvPr id="11" name="Rectángulo 10"/>
          <p:cNvSpPr/>
          <p:nvPr/>
        </p:nvSpPr>
        <p:spPr>
          <a:xfrm>
            <a:off x="3726116" y="3284000"/>
            <a:ext cx="4751457" cy="3139321"/>
          </a:xfrm>
          <a:prstGeom prst="rect">
            <a:avLst/>
          </a:prstGeom>
        </p:spPr>
        <p:txBody>
          <a:bodyPr wrap="square">
            <a:spAutoFit/>
          </a:bodyPr>
          <a:lstStyle/>
          <a:p>
            <a:pPr>
              <a:tabLst>
                <a:tab pos="711200" algn="l"/>
                <a:tab pos="3671888" algn="l"/>
              </a:tabLst>
            </a:pPr>
            <a:r>
              <a:rPr lang="es-ES" dirty="0"/>
              <a:t>"	</a:t>
            </a:r>
            <a:r>
              <a:rPr lang="es-ES" dirty="0" err="1"/>
              <a:t>double</a:t>
            </a:r>
            <a:r>
              <a:rPr lang="es-ES" dirty="0"/>
              <a:t> </a:t>
            </a:r>
            <a:r>
              <a:rPr lang="es-ES" dirty="0" err="1"/>
              <a:t>quote</a:t>
            </a:r>
            <a:r>
              <a:rPr lang="es-ES" dirty="0"/>
              <a:t>	&amp;#34;</a:t>
            </a:r>
          </a:p>
          <a:p>
            <a:pPr>
              <a:tabLst>
                <a:tab pos="711200" algn="l"/>
                <a:tab pos="3671888" algn="l"/>
              </a:tabLst>
            </a:pPr>
            <a:r>
              <a:rPr lang="es-ES" dirty="0"/>
              <a:t>'	single </a:t>
            </a:r>
            <a:r>
              <a:rPr lang="es-ES" dirty="0" err="1"/>
              <a:t>quote</a:t>
            </a:r>
            <a:r>
              <a:rPr lang="es-ES" dirty="0"/>
              <a:t>	&amp;#39;</a:t>
            </a:r>
          </a:p>
          <a:p>
            <a:pPr>
              <a:tabLst>
                <a:tab pos="711200" algn="l"/>
                <a:tab pos="3671888" algn="l"/>
              </a:tabLst>
            </a:pPr>
            <a:r>
              <a:rPr lang="es-ES" dirty="0"/>
              <a:t>‹	single, </a:t>
            </a:r>
            <a:r>
              <a:rPr lang="es-ES" dirty="0" err="1"/>
              <a:t>left</a:t>
            </a:r>
            <a:r>
              <a:rPr lang="es-ES" dirty="0"/>
              <a:t> </a:t>
            </a:r>
            <a:r>
              <a:rPr lang="es-ES" dirty="0" err="1"/>
              <a:t>angle</a:t>
            </a:r>
            <a:r>
              <a:rPr lang="es-ES" dirty="0"/>
              <a:t> </a:t>
            </a:r>
            <a:r>
              <a:rPr lang="es-ES" dirty="0" err="1"/>
              <a:t>quote</a:t>
            </a:r>
            <a:r>
              <a:rPr lang="es-ES" dirty="0"/>
              <a:t>	&amp;#8249;</a:t>
            </a:r>
          </a:p>
          <a:p>
            <a:pPr>
              <a:tabLst>
                <a:tab pos="711200" algn="l"/>
                <a:tab pos="3671888" algn="l"/>
              </a:tabLst>
            </a:pPr>
            <a:r>
              <a:rPr lang="es-ES" dirty="0"/>
              <a:t>›	single, </a:t>
            </a:r>
            <a:r>
              <a:rPr lang="es-ES" dirty="0" err="1"/>
              <a:t>right</a:t>
            </a:r>
            <a:r>
              <a:rPr lang="es-ES" dirty="0"/>
              <a:t> </a:t>
            </a:r>
            <a:r>
              <a:rPr lang="es-ES" dirty="0" err="1"/>
              <a:t>angle</a:t>
            </a:r>
            <a:r>
              <a:rPr lang="es-ES" dirty="0"/>
              <a:t> </a:t>
            </a:r>
            <a:r>
              <a:rPr lang="es-ES" dirty="0" err="1"/>
              <a:t>quote</a:t>
            </a:r>
            <a:r>
              <a:rPr lang="es-ES" dirty="0"/>
              <a:t>	&amp;#8250;</a:t>
            </a:r>
          </a:p>
          <a:p>
            <a:pPr>
              <a:tabLst>
                <a:tab pos="711200" algn="l"/>
                <a:tab pos="3671888" algn="l"/>
              </a:tabLst>
            </a:pPr>
            <a:r>
              <a:rPr lang="es-ES" dirty="0"/>
              <a:t>«	</a:t>
            </a:r>
            <a:r>
              <a:rPr lang="es-ES" dirty="0" err="1"/>
              <a:t>double</a:t>
            </a:r>
            <a:r>
              <a:rPr lang="es-ES" dirty="0"/>
              <a:t>, </a:t>
            </a:r>
            <a:r>
              <a:rPr lang="es-ES" dirty="0" err="1"/>
              <a:t>left</a:t>
            </a:r>
            <a:r>
              <a:rPr lang="es-ES" dirty="0"/>
              <a:t> </a:t>
            </a:r>
            <a:r>
              <a:rPr lang="es-ES" dirty="0" err="1"/>
              <a:t>angle</a:t>
            </a:r>
            <a:r>
              <a:rPr lang="es-ES" dirty="0"/>
              <a:t> </a:t>
            </a:r>
            <a:r>
              <a:rPr lang="es-ES" dirty="0" err="1"/>
              <a:t>quote</a:t>
            </a:r>
            <a:r>
              <a:rPr lang="es-ES" dirty="0"/>
              <a:t>	&amp;#171;</a:t>
            </a:r>
          </a:p>
          <a:p>
            <a:pPr>
              <a:tabLst>
                <a:tab pos="711200" algn="l"/>
                <a:tab pos="3671888" algn="l"/>
              </a:tabLst>
            </a:pPr>
            <a:r>
              <a:rPr lang="es-ES" dirty="0"/>
              <a:t>»	</a:t>
            </a:r>
            <a:r>
              <a:rPr lang="es-ES" dirty="0" err="1"/>
              <a:t>double</a:t>
            </a:r>
            <a:r>
              <a:rPr lang="es-ES" dirty="0"/>
              <a:t>, </a:t>
            </a:r>
            <a:r>
              <a:rPr lang="es-ES" dirty="0" err="1"/>
              <a:t>right</a:t>
            </a:r>
            <a:r>
              <a:rPr lang="es-ES" dirty="0"/>
              <a:t> </a:t>
            </a:r>
            <a:r>
              <a:rPr lang="es-ES" dirty="0" err="1"/>
              <a:t>angle</a:t>
            </a:r>
            <a:r>
              <a:rPr lang="es-ES" dirty="0"/>
              <a:t> </a:t>
            </a:r>
            <a:r>
              <a:rPr lang="es-ES" dirty="0" err="1"/>
              <a:t>quote</a:t>
            </a:r>
            <a:r>
              <a:rPr lang="es-ES" dirty="0"/>
              <a:t>	&amp;#187;</a:t>
            </a:r>
          </a:p>
          <a:p>
            <a:pPr>
              <a:tabLst>
                <a:tab pos="711200" algn="l"/>
                <a:tab pos="3671888" algn="l"/>
              </a:tabLst>
            </a:pPr>
            <a:r>
              <a:rPr lang="es-ES" dirty="0"/>
              <a:t>‘	</a:t>
            </a:r>
            <a:r>
              <a:rPr lang="es-ES" dirty="0" err="1"/>
              <a:t>left</a:t>
            </a:r>
            <a:r>
              <a:rPr lang="es-ES" dirty="0"/>
              <a:t> </a:t>
            </a:r>
            <a:r>
              <a:rPr lang="es-ES" dirty="0" err="1"/>
              <a:t>quote</a:t>
            </a:r>
            <a:r>
              <a:rPr lang="es-ES" dirty="0"/>
              <a:t> (single high-6)	&amp;#8216;</a:t>
            </a:r>
          </a:p>
          <a:p>
            <a:pPr>
              <a:tabLst>
                <a:tab pos="711200" algn="l"/>
                <a:tab pos="3671888" algn="l"/>
              </a:tabLst>
            </a:pPr>
            <a:r>
              <a:rPr lang="es-ES" dirty="0"/>
              <a:t>’	</a:t>
            </a:r>
            <a:r>
              <a:rPr lang="es-ES" dirty="0" err="1"/>
              <a:t>right</a:t>
            </a:r>
            <a:r>
              <a:rPr lang="es-ES" dirty="0"/>
              <a:t> </a:t>
            </a:r>
            <a:r>
              <a:rPr lang="es-ES" dirty="0" err="1"/>
              <a:t>quote</a:t>
            </a:r>
            <a:r>
              <a:rPr lang="es-ES" dirty="0"/>
              <a:t> (single high-9)	&amp;#8217;</a:t>
            </a:r>
          </a:p>
          <a:p>
            <a:pPr>
              <a:tabLst>
                <a:tab pos="711200" algn="l"/>
                <a:tab pos="3671888" algn="l"/>
              </a:tabLst>
            </a:pPr>
            <a:r>
              <a:rPr lang="es-ES" dirty="0"/>
              <a:t>“	</a:t>
            </a:r>
            <a:r>
              <a:rPr lang="es-ES" dirty="0" err="1"/>
              <a:t>left</a:t>
            </a:r>
            <a:r>
              <a:rPr lang="es-ES" dirty="0"/>
              <a:t> </a:t>
            </a:r>
            <a:r>
              <a:rPr lang="es-ES" dirty="0" err="1"/>
              <a:t>quote</a:t>
            </a:r>
            <a:r>
              <a:rPr lang="es-ES" dirty="0"/>
              <a:t> (</a:t>
            </a:r>
            <a:r>
              <a:rPr lang="es-ES" dirty="0" err="1"/>
              <a:t>double</a:t>
            </a:r>
            <a:r>
              <a:rPr lang="es-ES" dirty="0"/>
              <a:t> high-6)	&amp;#8220;</a:t>
            </a:r>
          </a:p>
          <a:p>
            <a:pPr>
              <a:tabLst>
                <a:tab pos="711200" algn="l"/>
                <a:tab pos="3671888" algn="l"/>
              </a:tabLst>
            </a:pPr>
            <a:r>
              <a:rPr lang="es-ES" dirty="0"/>
              <a:t>”	</a:t>
            </a:r>
            <a:r>
              <a:rPr lang="es-ES" dirty="0" err="1"/>
              <a:t>right</a:t>
            </a:r>
            <a:r>
              <a:rPr lang="es-ES" dirty="0"/>
              <a:t> </a:t>
            </a:r>
            <a:r>
              <a:rPr lang="es-ES" dirty="0" err="1"/>
              <a:t>quote</a:t>
            </a:r>
            <a:r>
              <a:rPr lang="es-ES" dirty="0"/>
              <a:t> (</a:t>
            </a:r>
            <a:r>
              <a:rPr lang="es-ES" dirty="0" err="1"/>
              <a:t>double</a:t>
            </a:r>
            <a:r>
              <a:rPr lang="es-ES" dirty="0"/>
              <a:t> high-9)	&amp;#8221;</a:t>
            </a:r>
          </a:p>
          <a:p>
            <a:pPr>
              <a:tabLst>
                <a:tab pos="711200" algn="l"/>
                <a:tab pos="3671888" algn="l"/>
              </a:tabLst>
            </a:pPr>
            <a:r>
              <a:rPr lang="es-ES" dirty="0"/>
              <a:t>„	</a:t>
            </a:r>
            <a:r>
              <a:rPr lang="es-ES" dirty="0" err="1"/>
              <a:t>double</a:t>
            </a:r>
            <a:r>
              <a:rPr lang="es-ES" dirty="0"/>
              <a:t> </a:t>
            </a:r>
            <a:r>
              <a:rPr lang="es-ES" dirty="0" err="1"/>
              <a:t>quote</a:t>
            </a:r>
            <a:r>
              <a:rPr lang="es-ES" dirty="0"/>
              <a:t> (</a:t>
            </a:r>
            <a:r>
              <a:rPr lang="es-ES" dirty="0" err="1"/>
              <a:t>double</a:t>
            </a:r>
            <a:r>
              <a:rPr lang="es-ES" dirty="0"/>
              <a:t> low-9)	&amp;#8222;</a:t>
            </a:r>
          </a:p>
        </p:txBody>
      </p:sp>
      <p:sp>
        <p:nvSpPr>
          <p:cNvPr id="12" name="Rectángulo 11"/>
          <p:cNvSpPr/>
          <p:nvPr/>
        </p:nvSpPr>
        <p:spPr>
          <a:xfrm>
            <a:off x="1275707" y="4391995"/>
            <a:ext cx="2002799" cy="1477328"/>
          </a:xfrm>
          <a:prstGeom prst="rect">
            <a:avLst/>
          </a:prstGeom>
        </p:spPr>
        <p:txBody>
          <a:bodyPr wrap="square">
            <a:spAutoFit/>
          </a:bodyPr>
          <a:lstStyle/>
          <a:p>
            <a:r>
              <a:rPr lang="es-ES" dirty="0"/>
              <a:t>modificar el aspecto de las </a:t>
            </a:r>
            <a:r>
              <a:rPr lang="es-ES" dirty="0" smtClean="0"/>
              <a:t>comillas, </a:t>
            </a:r>
            <a:r>
              <a:rPr lang="es-ES" dirty="0" err="1" smtClean="0"/>
              <a:t>e.g</a:t>
            </a:r>
            <a:r>
              <a:rPr lang="es-ES" dirty="0" smtClean="0"/>
              <a:t>. en &lt;q&gt; o al añadirlas con </a:t>
            </a:r>
            <a:r>
              <a:rPr lang="es-ES" dirty="0" err="1" smtClean="0"/>
              <a:t>content</a:t>
            </a:r>
            <a:endParaRPr lang="es-ES" dirty="0"/>
          </a:p>
        </p:txBody>
      </p:sp>
    </p:spTree>
    <p:extLst>
      <p:ext uri="{BB962C8B-B14F-4D97-AF65-F5344CB8AC3E}">
        <p14:creationId xmlns:p14="http://schemas.microsoft.com/office/powerpoint/2010/main" val="2310585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a:t>
            </a:r>
            <a:endParaRPr lang="es-ES" dirty="0"/>
          </a:p>
        </p:txBody>
      </p:sp>
      <p:sp>
        <p:nvSpPr>
          <p:cNvPr id="4" name="CuadroTexto 3"/>
          <p:cNvSpPr txBox="1"/>
          <p:nvPr/>
        </p:nvSpPr>
        <p:spPr>
          <a:xfrm>
            <a:off x="1036750" y="1513512"/>
            <a:ext cx="6913450" cy="2862322"/>
          </a:xfrm>
          <a:prstGeom prst="rect">
            <a:avLst/>
          </a:prstGeom>
          <a:noFill/>
        </p:spPr>
        <p:txBody>
          <a:bodyPr wrap="square" rtlCol="0">
            <a:spAutoFit/>
          </a:bodyPr>
          <a:lstStyle/>
          <a:p>
            <a:r>
              <a:rPr lang="es-ES" b="1" dirty="0" smtClean="0">
                <a:solidFill>
                  <a:prstClr val="black"/>
                </a:solidFill>
              </a:rPr>
              <a:t>Bibliografía</a:t>
            </a:r>
            <a:r>
              <a:rPr lang="es-ES" dirty="0" smtClean="0">
                <a:solidFill>
                  <a:prstClr val="black"/>
                </a:solidFill>
              </a:rPr>
              <a:t>: Recuperamos la bibliografía creada anteriormente, (utilizando </a:t>
            </a:r>
            <a:r>
              <a:rPr lang="es-ES" dirty="0" err="1" smtClean="0">
                <a:solidFill>
                  <a:prstClr val="black"/>
                </a:solidFill>
              </a:rPr>
              <a:t>microdata</a:t>
            </a:r>
            <a:r>
              <a:rPr lang="es-ES" dirty="0" smtClean="0">
                <a:solidFill>
                  <a:prstClr val="black"/>
                </a:solidFill>
              </a:rPr>
              <a:t>), y le damos </a:t>
            </a:r>
            <a:r>
              <a:rPr lang="es-ES" dirty="0">
                <a:solidFill>
                  <a:prstClr val="black"/>
                </a:solidFill>
              </a:rPr>
              <a:t>formatos mediante estilos </a:t>
            </a:r>
            <a:r>
              <a:rPr lang="es-ES" dirty="0" smtClean="0">
                <a:solidFill>
                  <a:prstClr val="black"/>
                </a:solidFill>
              </a:rPr>
              <a:t>embebidos </a:t>
            </a:r>
            <a:r>
              <a:rPr lang="es-ES" dirty="0">
                <a:solidFill>
                  <a:prstClr val="black"/>
                </a:solidFill>
              </a:rPr>
              <a:t>en el propio fichero, </a:t>
            </a:r>
            <a:r>
              <a:rPr lang="es-ES" dirty="0" smtClean="0">
                <a:solidFill>
                  <a:prstClr val="black"/>
                </a:solidFill>
              </a:rPr>
              <a:t>utilizando como selectores los propios atributos </a:t>
            </a:r>
            <a:r>
              <a:rPr lang="es-ES" dirty="0">
                <a:solidFill>
                  <a:prstClr val="black"/>
                </a:solidFill>
              </a:rPr>
              <a:t>ítem</a:t>
            </a:r>
            <a:r>
              <a:rPr lang="es-ES" dirty="0" smtClean="0">
                <a:solidFill>
                  <a:prstClr val="black"/>
                </a:solidFill>
              </a:rPr>
              <a:t>… característicos de los </a:t>
            </a:r>
            <a:r>
              <a:rPr lang="es-ES" dirty="0" err="1" smtClean="0">
                <a:solidFill>
                  <a:prstClr val="black"/>
                </a:solidFill>
              </a:rPr>
              <a:t>microdata</a:t>
            </a:r>
            <a:endParaRPr lang="es-ES" dirty="0" smtClean="0">
              <a:solidFill>
                <a:prstClr val="black"/>
              </a:solidFill>
            </a:endParaRPr>
          </a:p>
          <a:p>
            <a:endParaRPr lang="es-ES" dirty="0" smtClean="0">
              <a:solidFill>
                <a:prstClr val="black"/>
              </a:solidFill>
            </a:endParaRPr>
          </a:p>
          <a:p>
            <a:pPr marL="342900" indent="-342900">
              <a:buFontTx/>
              <a:buAutoNum type="alphaLcPeriod"/>
            </a:pPr>
            <a:r>
              <a:rPr lang="es-ES" dirty="0" smtClean="0">
                <a:solidFill>
                  <a:prstClr val="black"/>
                </a:solidFill>
              </a:rPr>
              <a:t>Aprovechamos los campos </a:t>
            </a:r>
            <a:r>
              <a:rPr lang="es-ES" dirty="0">
                <a:solidFill>
                  <a:prstClr val="black"/>
                </a:solidFill>
              </a:rPr>
              <a:t>ya </a:t>
            </a:r>
            <a:r>
              <a:rPr lang="es-ES" dirty="0" smtClean="0">
                <a:solidFill>
                  <a:prstClr val="black"/>
                </a:solidFill>
              </a:rPr>
              <a:t>delimitados por su valor conceptual para aplicarles formatos</a:t>
            </a:r>
          </a:p>
          <a:p>
            <a:pPr marL="342900" indent="-342900">
              <a:buFontTx/>
              <a:buAutoNum type="alphaLcPeriod"/>
            </a:pPr>
            <a:r>
              <a:rPr lang="es-ES" dirty="0" smtClean="0">
                <a:solidFill>
                  <a:prstClr val="black"/>
                </a:solidFill>
              </a:rPr>
              <a:t>Comprobamos el uso de :</a:t>
            </a:r>
            <a:r>
              <a:rPr lang="es-ES" dirty="0" err="1" smtClean="0">
                <a:solidFill>
                  <a:prstClr val="black"/>
                </a:solidFill>
              </a:rPr>
              <a:t>before</a:t>
            </a:r>
            <a:r>
              <a:rPr lang="es-ES" dirty="0" smtClean="0">
                <a:solidFill>
                  <a:prstClr val="black"/>
                </a:solidFill>
              </a:rPr>
              <a:t> y :</a:t>
            </a:r>
            <a:r>
              <a:rPr lang="es-ES" dirty="0" err="1" smtClean="0">
                <a:solidFill>
                  <a:prstClr val="black"/>
                </a:solidFill>
              </a:rPr>
              <a:t>after</a:t>
            </a:r>
            <a:r>
              <a:rPr lang="es-ES" dirty="0" smtClean="0">
                <a:solidFill>
                  <a:prstClr val="black"/>
                </a:solidFill>
              </a:rPr>
              <a:t> para </a:t>
            </a:r>
            <a:r>
              <a:rPr lang="es-ES" dirty="0">
                <a:solidFill>
                  <a:prstClr val="black"/>
                </a:solidFill>
              </a:rPr>
              <a:t>añadir comillas "«" </a:t>
            </a:r>
            <a:r>
              <a:rPr lang="es-ES" dirty="0" smtClean="0">
                <a:solidFill>
                  <a:prstClr val="black"/>
                </a:solidFill>
              </a:rPr>
              <a:t>"»" a una de las categorías (e.g. Título);</a:t>
            </a:r>
          </a:p>
          <a:p>
            <a:endParaRPr lang="es-ES" dirty="0" smtClean="0">
              <a:solidFill>
                <a:prstClr val="black"/>
              </a:solidFill>
            </a:endParaRPr>
          </a:p>
        </p:txBody>
      </p:sp>
      <p:pic>
        <p:nvPicPr>
          <p:cNvPr id="6" name="Imagen 5"/>
          <p:cNvPicPr>
            <a:picLocks noChangeAspect="1"/>
          </p:cNvPicPr>
          <p:nvPr/>
        </p:nvPicPr>
        <p:blipFill>
          <a:blip r:embed="rId2">
            <a:clrChange>
              <a:clrFrom>
                <a:srgbClr val="FFFFFF"/>
              </a:clrFrom>
              <a:clrTo>
                <a:srgbClr val="FFFFFF">
                  <a:alpha val="0"/>
                </a:srgbClr>
              </a:clrTo>
            </a:clrChange>
          </a:blip>
          <a:stretch>
            <a:fillRect/>
          </a:stretch>
        </p:blipFill>
        <p:spPr>
          <a:xfrm>
            <a:off x="2518824" y="4248953"/>
            <a:ext cx="5287183" cy="2111325"/>
          </a:xfrm>
          <a:prstGeom prst="rect">
            <a:avLst/>
          </a:prstGeom>
        </p:spPr>
      </p:pic>
    </p:spTree>
    <p:extLst>
      <p:ext uri="{BB962C8B-B14F-4D97-AF65-F5344CB8AC3E}">
        <p14:creationId xmlns:p14="http://schemas.microsoft.com/office/powerpoint/2010/main" val="59143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Novedades en CSS3</a:t>
            </a:r>
            <a:endParaRPr lang="es-ES" dirty="0"/>
          </a:p>
        </p:txBody>
      </p:sp>
      <p:sp>
        <p:nvSpPr>
          <p:cNvPr id="3" name="Rectángulo 2"/>
          <p:cNvSpPr/>
          <p:nvPr/>
        </p:nvSpPr>
        <p:spPr>
          <a:xfrm>
            <a:off x="1113891" y="1549474"/>
            <a:ext cx="4822859" cy="3139321"/>
          </a:xfrm>
          <a:prstGeom prst="rect">
            <a:avLst/>
          </a:prstGeom>
        </p:spPr>
        <p:txBody>
          <a:bodyPr wrap="none">
            <a:spAutoFit/>
          </a:bodyPr>
          <a:lstStyle/>
          <a:p>
            <a:pPr marL="285750" indent="-285750">
              <a:buFont typeface="Arial" panose="020B0604020202020204" pitchFamily="34" charset="0"/>
              <a:buChar char="•"/>
            </a:pPr>
            <a:r>
              <a:rPr lang="es-ES" dirty="0" err="1" smtClean="0"/>
              <a:t>Pseudoclases</a:t>
            </a:r>
            <a:r>
              <a:rPr lang="es-ES" dirty="0" smtClean="0"/>
              <a:t> relativas a la posición en el DOM</a:t>
            </a:r>
          </a:p>
          <a:p>
            <a:pPr marL="742950" lvl="1" indent="-285750">
              <a:buFont typeface="Arial" panose="020B0604020202020204" pitchFamily="34" charset="0"/>
              <a:buChar char="•"/>
            </a:pPr>
            <a:r>
              <a:rPr lang="es-ES" dirty="0" smtClean="0"/>
              <a:t>pseudoclase </a:t>
            </a:r>
            <a:r>
              <a:rPr lang="es-ES" dirty="0"/>
              <a:t>:</a:t>
            </a:r>
            <a:r>
              <a:rPr lang="es-ES" dirty="0" err="1"/>
              <a:t>nth-child</a:t>
            </a:r>
            <a:r>
              <a:rPr lang="es-ES" dirty="0"/>
              <a:t>() </a:t>
            </a:r>
          </a:p>
          <a:p>
            <a:pPr marL="742950" lvl="1" indent="-285750">
              <a:buFont typeface="Arial" panose="020B0604020202020204" pitchFamily="34" charset="0"/>
              <a:buChar char="•"/>
            </a:pPr>
            <a:r>
              <a:rPr lang="es-ES" dirty="0" smtClean="0"/>
              <a:t>Pseudoclase </a:t>
            </a:r>
            <a:r>
              <a:rPr lang="es-ES" dirty="0"/>
              <a:t>:</a:t>
            </a:r>
            <a:r>
              <a:rPr lang="es-ES" dirty="0" err="1"/>
              <a:t>first-child</a:t>
            </a:r>
            <a:r>
              <a:rPr lang="es-ES" dirty="0"/>
              <a:t> </a:t>
            </a:r>
          </a:p>
          <a:p>
            <a:pPr marL="742950" lvl="1" indent="-285750">
              <a:buFont typeface="Arial" panose="020B0604020202020204" pitchFamily="34" charset="0"/>
              <a:buChar char="•"/>
            </a:pPr>
            <a:r>
              <a:rPr lang="es-ES" dirty="0" smtClean="0"/>
              <a:t>Pseudoclase </a:t>
            </a:r>
            <a:r>
              <a:rPr lang="es-ES" dirty="0"/>
              <a:t>:</a:t>
            </a:r>
            <a:r>
              <a:rPr lang="es-ES" dirty="0" err="1"/>
              <a:t>last-child</a:t>
            </a:r>
            <a:r>
              <a:rPr lang="es-ES" dirty="0"/>
              <a:t> </a:t>
            </a:r>
          </a:p>
          <a:p>
            <a:pPr marL="742950" lvl="1" indent="-285750">
              <a:buFont typeface="Arial" panose="020B0604020202020204" pitchFamily="34" charset="0"/>
              <a:buChar char="•"/>
            </a:pPr>
            <a:r>
              <a:rPr lang="es-ES" dirty="0" smtClean="0"/>
              <a:t>Pseudoclase </a:t>
            </a:r>
            <a:r>
              <a:rPr lang="es-ES" dirty="0"/>
              <a:t>:</a:t>
            </a:r>
            <a:r>
              <a:rPr lang="es-ES" dirty="0" err="1"/>
              <a:t>only-child</a:t>
            </a:r>
            <a:r>
              <a:rPr lang="es-ES" dirty="0"/>
              <a:t> </a:t>
            </a:r>
            <a:endParaRPr lang="es-ES" dirty="0" smtClean="0"/>
          </a:p>
          <a:p>
            <a:pPr marL="285750" indent="-285750">
              <a:buFont typeface="Arial" panose="020B0604020202020204" pitchFamily="34" charset="0"/>
              <a:buChar char="•"/>
            </a:pPr>
            <a:r>
              <a:rPr lang="es-ES" dirty="0" smtClean="0"/>
              <a:t>Selector universal y pseudoclase </a:t>
            </a:r>
            <a:r>
              <a:rPr lang="es-ES" dirty="0"/>
              <a:t>:</a:t>
            </a:r>
            <a:r>
              <a:rPr lang="es-ES" dirty="0" err="1"/>
              <a:t>not</a:t>
            </a:r>
            <a:r>
              <a:rPr lang="es-ES" dirty="0"/>
              <a:t>() </a:t>
            </a:r>
          </a:p>
          <a:p>
            <a:pPr marL="285750" indent="-285750">
              <a:buFont typeface="Arial" panose="020B0604020202020204" pitchFamily="34" charset="0"/>
              <a:buChar char="•"/>
            </a:pPr>
            <a:r>
              <a:rPr lang="es-ES" dirty="0" smtClean="0"/>
              <a:t>Selectores contextuales </a:t>
            </a:r>
            <a:br>
              <a:rPr lang="es-ES" dirty="0" smtClean="0"/>
            </a:br>
            <a:r>
              <a:rPr lang="es-ES" dirty="0" smtClean="0"/>
              <a:t>(con operadores)</a:t>
            </a:r>
          </a:p>
          <a:p>
            <a:pPr marL="742950" lvl="1" indent="-285750">
              <a:buFont typeface="Arial" panose="020B0604020202020204" pitchFamily="34" charset="0"/>
              <a:buChar char="•"/>
            </a:pPr>
            <a:r>
              <a:rPr lang="es-ES" dirty="0" smtClean="0"/>
              <a:t>Selector ~</a:t>
            </a:r>
            <a:br>
              <a:rPr lang="es-ES" dirty="0" smtClean="0"/>
            </a:br>
            <a:r>
              <a:rPr lang="es-ES" dirty="0" smtClean="0"/>
              <a:t>(amplia los </a:t>
            </a:r>
            <a:r>
              <a:rPr lang="es-ES" dirty="0"/>
              <a:t>ya existentes </a:t>
            </a:r>
            <a:br>
              <a:rPr lang="es-ES" dirty="0"/>
            </a:br>
            <a:r>
              <a:rPr lang="es-ES" dirty="0"/>
              <a:t>Selector </a:t>
            </a:r>
            <a:r>
              <a:rPr lang="es-ES" dirty="0" smtClean="0"/>
              <a:t>&gt; / Selector +)</a:t>
            </a:r>
            <a:endParaRPr lang="es-ES" dirty="0"/>
          </a:p>
        </p:txBody>
      </p:sp>
      <p:pic>
        <p:nvPicPr>
          <p:cNvPr id="1026" name="Picture 2" descr="http://www.blog.pc-serveis.es/wp-content/uploads/2012/08/cs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750" y="2879851"/>
            <a:ext cx="2269098" cy="317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443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15033"/>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Formato en los documentos HTML</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5" name="CuadroTexto 4"/>
          <p:cNvSpPr txBox="1"/>
          <p:nvPr/>
        </p:nvSpPr>
        <p:spPr>
          <a:xfrm>
            <a:off x="1924580" y="4588563"/>
            <a:ext cx="3263675" cy="1477328"/>
          </a:xfrm>
          <a:prstGeom prst="rect">
            <a:avLst/>
          </a:prstGeom>
          <a:noFill/>
        </p:spPr>
        <p:txBody>
          <a:bodyPr wrap="square" rtlCol="0">
            <a:spAutoFit/>
          </a:bodyPr>
          <a:lstStyle/>
          <a:p>
            <a:pPr marL="285750" indent="-285750">
              <a:buFont typeface="Arial" panose="020B0604020202020204" pitchFamily="34" charset="0"/>
              <a:buChar char="•"/>
            </a:pPr>
            <a:r>
              <a:rPr lang="es-ES" dirty="0" smtClean="0"/>
              <a:t>Estilos</a:t>
            </a:r>
          </a:p>
          <a:p>
            <a:pPr marL="285750" indent="-285750">
              <a:buFont typeface="Arial" panose="020B0604020202020204" pitchFamily="34" charset="0"/>
              <a:buChar char="•"/>
            </a:pPr>
            <a:r>
              <a:rPr lang="es-ES" dirty="0" smtClean="0"/>
              <a:t>Características propias de cada agente de usuario</a:t>
            </a:r>
          </a:p>
          <a:p>
            <a:pPr marL="285750" indent="-285750">
              <a:buFont typeface="Arial" panose="020B0604020202020204" pitchFamily="34" charset="0"/>
              <a:buChar char="•"/>
            </a:pPr>
            <a:r>
              <a:rPr lang="es-ES" dirty="0" smtClean="0"/>
              <a:t>La configuración individual </a:t>
            </a:r>
            <a:br>
              <a:rPr lang="es-ES" dirty="0" smtClean="0"/>
            </a:br>
            <a:r>
              <a:rPr lang="es-ES" dirty="0" smtClean="0"/>
              <a:t>(navegador / S.O.)</a:t>
            </a:r>
            <a:endParaRPr lang="es-ES" dirty="0"/>
          </a:p>
        </p:txBody>
      </p:sp>
      <p:sp>
        <p:nvSpPr>
          <p:cNvPr id="11" name="Rectángulo 10"/>
          <p:cNvSpPr/>
          <p:nvPr/>
        </p:nvSpPr>
        <p:spPr>
          <a:xfrm>
            <a:off x="3594687" y="3214949"/>
            <a:ext cx="1500272" cy="646331"/>
          </a:xfrm>
          <a:prstGeom prst="rect">
            <a:avLst/>
          </a:prstGeom>
        </p:spPr>
        <p:txBody>
          <a:bodyPr wrap="square">
            <a:spAutoFit/>
          </a:bodyPr>
          <a:lstStyle/>
          <a:p>
            <a:r>
              <a:rPr lang="es-ES" dirty="0"/>
              <a:t>Procedencia del formato</a:t>
            </a:r>
          </a:p>
        </p:txBody>
      </p:sp>
      <p:cxnSp>
        <p:nvCxnSpPr>
          <p:cNvPr id="13" name="Conector recto de flecha 12"/>
          <p:cNvCxnSpPr>
            <a:stCxn id="11" idx="2"/>
            <a:endCxn id="5" idx="0"/>
          </p:cNvCxnSpPr>
          <p:nvPr/>
        </p:nvCxnSpPr>
        <p:spPr>
          <a:xfrm flipH="1">
            <a:off x="3556418" y="3861280"/>
            <a:ext cx="788405" cy="727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5449104" y="4588563"/>
            <a:ext cx="2568588" cy="1200329"/>
          </a:xfrm>
          <a:prstGeom prst="rect">
            <a:avLst/>
          </a:prstGeom>
          <a:noFill/>
        </p:spPr>
        <p:txBody>
          <a:bodyPr wrap="none" rtlCol="0">
            <a:spAutoFit/>
          </a:bodyPr>
          <a:lstStyle/>
          <a:p>
            <a:pPr marL="285750" indent="-285750">
              <a:buFont typeface="Arial" panose="020B0604020202020204" pitchFamily="34" charset="0"/>
              <a:buChar char="•"/>
            </a:pPr>
            <a:r>
              <a:rPr lang="es-ES" dirty="0" smtClean="0"/>
              <a:t>Navegadores </a:t>
            </a:r>
            <a:br>
              <a:rPr lang="es-ES" dirty="0" smtClean="0"/>
            </a:br>
            <a:r>
              <a:rPr lang="es-ES" dirty="0" smtClean="0"/>
              <a:t> (IE, </a:t>
            </a:r>
            <a:r>
              <a:rPr lang="es-ES" dirty="0" err="1" smtClean="0"/>
              <a:t>Chorme</a:t>
            </a:r>
            <a:r>
              <a:rPr lang="es-ES" dirty="0" smtClean="0"/>
              <a:t>, Firefox…)</a:t>
            </a:r>
            <a:endParaRPr lang="es-ES" dirty="0"/>
          </a:p>
          <a:p>
            <a:pPr marL="285750" indent="-285750">
              <a:buFont typeface="Arial" panose="020B0604020202020204" pitchFamily="34" charset="0"/>
              <a:buChar char="•"/>
            </a:pPr>
            <a:r>
              <a:rPr lang="es-ES" dirty="0" smtClean="0"/>
              <a:t>Navegadores de texto</a:t>
            </a:r>
          </a:p>
          <a:p>
            <a:pPr marL="285750" indent="-285750">
              <a:buFont typeface="Arial" panose="020B0604020202020204" pitchFamily="34" charset="0"/>
              <a:buChar char="•"/>
            </a:pPr>
            <a:r>
              <a:rPr lang="es-ES" dirty="0" smtClean="0"/>
              <a:t>Lectores</a:t>
            </a:r>
            <a:endParaRPr lang="es-ES" dirty="0"/>
          </a:p>
        </p:txBody>
      </p:sp>
      <p:sp>
        <p:nvSpPr>
          <p:cNvPr id="21" name="Abrir llave 20"/>
          <p:cNvSpPr/>
          <p:nvPr/>
        </p:nvSpPr>
        <p:spPr>
          <a:xfrm>
            <a:off x="4978400" y="4588563"/>
            <a:ext cx="419711" cy="12003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 name="CuadroTexto 2"/>
          <p:cNvSpPr txBox="1"/>
          <p:nvPr/>
        </p:nvSpPr>
        <p:spPr>
          <a:xfrm>
            <a:off x="964828" y="3030283"/>
            <a:ext cx="1798624" cy="369332"/>
          </a:xfrm>
          <a:prstGeom prst="rect">
            <a:avLst/>
          </a:prstGeom>
          <a:noFill/>
        </p:spPr>
        <p:txBody>
          <a:bodyPr wrap="square" rtlCol="0">
            <a:spAutoFit/>
          </a:bodyPr>
          <a:lstStyle/>
          <a:p>
            <a:r>
              <a:rPr lang="es-ES" dirty="0" smtClean="0"/>
              <a:t>Documento Web</a:t>
            </a:r>
            <a:endParaRPr lang="es-ES" dirty="0"/>
          </a:p>
        </p:txBody>
      </p:sp>
      <p:sp>
        <p:nvSpPr>
          <p:cNvPr id="6" name="CuadroTexto 5"/>
          <p:cNvSpPr txBox="1"/>
          <p:nvPr/>
        </p:nvSpPr>
        <p:spPr>
          <a:xfrm>
            <a:off x="3085600" y="1887492"/>
            <a:ext cx="2518446" cy="369332"/>
          </a:xfrm>
          <a:prstGeom prst="rect">
            <a:avLst/>
          </a:prstGeom>
          <a:noFill/>
        </p:spPr>
        <p:txBody>
          <a:bodyPr wrap="none" rtlCol="0">
            <a:spAutoFit/>
          </a:bodyPr>
          <a:lstStyle/>
          <a:p>
            <a:r>
              <a:rPr lang="es-ES" dirty="0" smtClean="0"/>
              <a:t>Proceso de renderización</a:t>
            </a:r>
            <a:endParaRPr lang="es-ES" dirty="0"/>
          </a:p>
        </p:txBody>
      </p:sp>
      <p:cxnSp>
        <p:nvCxnSpPr>
          <p:cNvPr id="9" name="Conector recto de flecha 8"/>
          <p:cNvCxnSpPr/>
          <p:nvPr/>
        </p:nvCxnSpPr>
        <p:spPr>
          <a:xfrm flipV="1">
            <a:off x="2763452" y="2482166"/>
            <a:ext cx="3291517" cy="1671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0" name="CuadroTexto 9"/>
          <p:cNvSpPr txBox="1"/>
          <p:nvPr/>
        </p:nvSpPr>
        <p:spPr>
          <a:xfrm>
            <a:off x="6647581" y="3139275"/>
            <a:ext cx="1835695" cy="369332"/>
          </a:xfrm>
          <a:prstGeom prst="rect">
            <a:avLst/>
          </a:prstGeom>
          <a:noFill/>
        </p:spPr>
        <p:txBody>
          <a:bodyPr wrap="none" rtlCol="0">
            <a:spAutoFit/>
          </a:bodyPr>
          <a:lstStyle/>
          <a:p>
            <a:r>
              <a:rPr lang="es-ES" dirty="0" smtClean="0"/>
              <a:t>Presentación final</a:t>
            </a:r>
            <a:endParaRPr lang="es-ES" dirty="0"/>
          </a:p>
        </p:txBody>
      </p:sp>
      <p:pic>
        <p:nvPicPr>
          <p:cNvPr id="14" name="Imagen 13"/>
          <p:cNvPicPr>
            <a:picLocks noChangeAspect="1"/>
          </p:cNvPicPr>
          <p:nvPr/>
        </p:nvPicPr>
        <p:blipFill>
          <a:blip r:embed="rId3">
            <a:clrChange>
              <a:clrFrom>
                <a:srgbClr val="000000"/>
              </a:clrFrom>
              <a:clrTo>
                <a:srgbClr val="000000">
                  <a:alpha val="0"/>
                </a:srgbClr>
              </a:clrTo>
            </a:clrChange>
          </a:blip>
          <a:stretch>
            <a:fillRect/>
          </a:stretch>
        </p:blipFill>
        <p:spPr>
          <a:xfrm>
            <a:off x="1235291" y="1464958"/>
            <a:ext cx="1257697" cy="1503973"/>
          </a:xfrm>
          <a:prstGeom prst="rect">
            <a:avLst/>
          </a:prstGeom>
        </p:spPr>
      </p:pic>
      <p:pic>
        <p:nvPicPr>
          <p:cNvPr id="15" name="Picture 10" descr="http://library.wrdsb.ca/files/2010/01/iStock_000007169967XSmall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7581" y="1464958"/>
            <a:ext cx="1951509" cy="166528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ector recto de flecha 21"/>
          <p:cNvCxnSpPr>
            <a:stCxn id="6" idx="2"/>
            <a:endCxn id="11" idx="0"/>
          </p:cNvCxnSpPr>
          <p:nvPr/>
        </p:nvCxnSpPr>
        <p:spPr>
          <a:xfrm>
            <a:off x="4344823" y="2256824"/>
            <a:ext cx="0" cy="95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607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Pseudoclases jerárquicas (1)</a:t>
            </a:r>
            <a:endParaRPr lang="es-ES" dirty="0"/>
          </a:p>
        </p:txBody>
      </p:sp>
      <p:pic>
        <p:nvPicPr>
          <p:cNvPr id="7"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84906" y="1479692"/>
            <a:ext cx="7431314" cy="646331"/>
          </a:xfrm>
          <a:prstGeom prst="rect">
            <a:avLst/>
          </a:prstGeom>
        </p:spPr>
        <p:txBody>
          <a:bodyPr wrap="square">
            <a:spAutoFit/>
          </a:bodyPr>
          <a:lstStyle/>
          <a:p>
            <a:pPr marL="742950" lvl="1" indent="-285750">
              <a:buFont typeface="Arial" panose="020B0604020202020204" pitchFamily="34" charset="0"/>
              <a:buChar char="•"/>
            </a:pPr>
            <a:r>
              <a:rPr lang="es-ES" b="1" dirty="0" smtClean="0">
                <a:solidFill>
                  <a:srgbClr val="0070C0"/>
                </a:solidFill>
              </a:rPr>
              <a:t>:</a:t>
            </a:r>
            <a:r>
              <a:rPr lang="es-ES" b="1" dirty="0" err="1" smtClean="0">
                <a:solidFill>
                  <a:srgbClr val="0070C0"/>
                </a:solidFill>
              </a:rPr>
              <a:t>nth-child</a:t>
            </a:r>
            <a:r>
              <a:rPr lang="es-ES" b="1" dirty="0" smtClean="0">
                <a:solidFill>
                  <a:srgbClr val="0070C0"/>
                </a:solidFill>
              </a:rPr>
              <a:t>(n</a:t>
            </a:r>
            <a:r>
              <a:rPr lang="es-ES" b="1" dirty="0">
                <a:solidFill>
                  <a:srgbClr val="0070C0"/>
                </a:solidFill>
              </a:rPr>
              <a:t>) </a:t>
            </a:r>
            <a:r>
              <a:rPr lang="es-ES" dirty="0"/>
              <a:t>– referencia a  un hijo </a:t>
            </a:r>
            <a:r>
              <a:rPr lang="es-ES" dirty="0" smtClean="0"/>
              <a:t>de índice (n</a:t>
            </a:r>
            <a:r>
              <a:rPr lang="es-ES" dirty="0"/>
              <a:t>), o los hijos pares o impares (</a:t>
            </a:r>
            <a:r>
              <a:rPr lang="es-ES" dirty="0" err="1"/>
              <a:t>odd</a:t>
            </a:r>
            <a:r>
              <a:rPr lang="es-ES" dirty="0"/>
              <a:t>/</a:t>
            </a:r>
            <a:r>
              <a:rPr lang="es-ES" dirty="0" err="1"/>
              <a:t>even</a:t>
            </a:r>
            <a:r>
              <a:rPr lang="es-ES" dirty="0"/>
              <a:t>)</a:t>
            </a:r>
          </a:p>
        </p:txBody>
      </p:sp>
      <p:sp>
        <p:nvSpPr>
          <p:cNvPr id="4" name="Rectángulo 3"/>
          <p:cNvSpPr/>
          <p:nvPr/>
        </p:nvSpPr>
        <p:spPr>
          <a:xfrm>
            <a:off x="2343830" y="2333732"/>
            <a:ext cx="2431143" cy="923330"/>
          </a:xfrm>
          <a:prstGeom prst="rect">
            <a:avLst/>
          </a:prstGeom>
        </p:spPr>
        <p:txBody>
          <a:bodyPr wrap="square">
            <a:spAutoFit/>
          </a:bodyPr>
          <a:lstStyle/>
          <a:p>
            <a:r>
              <a:rPr lang="es-ES" dirty="0"/>
              <a:t>p:nth-child(2) {</a:t>
            </a:r>
          </a:p>
          <a:p>
            <a:r>
              <a:rPr lang="es-ES" dirty="0"/>
              <a:t>    </a:t>
            </a:r>
            <a:r>
              <a:rPr lang="es-ES" dirty="0" err="1"/>
              <a:t>background</a:t>
            </a:r>
            <a:r>
              <a:rPr lang="es-ES" dirty="0"/>
              <a:t>: #ff0000;</a:t>
            </a:r>
          </a:p>
          <a:p>
            <a:r>
              <a:rPr lang="es-ES" dirty="0"/>
              <a:t>}</a:t>
            </a:r>
          </a:p>
        </p:txBody>
      </p:sp>
      <p:sp>
        <p:nvSpPr>
          <p:cNvPr id="5" name="CuadroTexto 4"/>
          <p:cNvSpPr txBox="1"/>
          <p:nvPr/>
        </p:nvSpPr>
        <p:spPr>
          <a:xfrm>
            <a:off x="5094514" y="2299961"/>
            <a:ext cx="3121706" cy="923330"/>
          </a:xfrm>
          <a:prstGeom prst="rect">
            <a:avLst/>
          </a:prstGeom>
          <a:noFill/>
        </p:spPr>
        <p:txBody>
          <a:bodyPr wrap="square" rtlCol="0">
            <a:spAutoFit/>
          </a:bodyPr>
          <a:lstStyle/>
          <a:p>
            <a:r>
              <a:rPr lang="es-ES" dirty="0" smtClean="0"/>
              <a:t>Se aplica a cualquier párrafo que sea segundo entre los párrafos hijos</a:t>
            </a:r>
            <a:endParaRPr lang="es-ES" dirty="0"/>
          </a:p>
        </p:txBody>
      </p:sp>
      <p:sp>
        <p:nvSpPr>
          <p:cNvPr id="8" name="CuadroTexto 7"/>
          <p:cNvSpPr txBox="1"/>
          <p:nvPr/>
        </p:nvSpPr>
        <p:spPr>
          <a:xfrm>
            <a:off x="1661658" y="3518421"/>
            <a:ext cx="6226629" cy="923330"/>
          </a:xfrm>
          <a:prstGeom prst="rect">
            <a:avLst/>
          </a:prstGeom>
          <a:noFill/>
        </p:spPr>
        <p:txBody>
          <a:bodyPr wrap="square" rtlCol="0">
            <a:spAutoFit/>
          </a:bodyPr>
          <a:lstStyle/>
          <a:p>
            <a:r>
              <a:rPr lang="es-ES" dirty="0" smtClean="0"/>
              <a:t>N puede ser un número, una palabra clave  (como </a:t>
            </a:r>
            <a:r>
              <a:rPr lang="es-ES" dirty="0" err="1"/>
              <a:t>odd</a:t>
            </a:r>
            <a:r>
              <a:rPr lang="es-ES" dirty="0"/>
              <a:t>/</a:t>
            </a:r>
            <a:r>
              <a:rPr lang="es-ES" dirty="0" err="1"/>
              <a:t>even</a:t>
            </a:r>
            <a:r>
              <a:rPr lang="es-ES" dirty="0" smtClean="0"/>
              <a:t>) o una fórmula tipo </a:t>
            </a:r>
            <a:r>
              <a:rPr lang="es-ES" dirty="0" err="1" smtClean="0"/>
              <a:t>an</a:t>
            </a:r>
            <a:r>
              <a:rPr lang="es-ES" dirty="0" smtClean="0"/>
              <a:t> + b donde a representa un ciclo, n es un contador a partir de 0 y b es un valor de desplazamiento</a:t>
            </a:r>
            <a:endParaRPr lang="es-ES" dirty="0"/>
          </a:p>
        </p:txBody>
      </p:sp>
      <p:sp>
        <p:nvSpPr>
          <p:cNvPr id="9" name="Rectángulo 8"/>
          <p:cNvSpPr/>
          <p:nvPr/>
        </p:nvSpPr>
        <p:spPr>
          <a:xfrm>
            <a:off x="2169658" y="4838248"/>
            <a:ext cx="2605314" cy="923330"/>
          </a:xfrm>
          <a:prstGeom prst="rect">
            <a:avLst/>
          </a:prstGeom>
        </p:spPr>
        <p:txBody>
          <a:bodyPr wrap="square">
            <a:spAutoFit/>
          </a:bodyPr>
          <a:lstStyle/>
          <a:p>
            <a:r>
              <a:rPr lang="es-ES" dirty="0"/>
              <a:t>p:nth-child(3n+0) {</a:t>
            </a:r>
          </a:p>
          <a:p>
            <a:r>
              <a:rPr lang="es-ES" dirty="0"/>
              <a:t>    </a:t>
            </a:r>
            <a:r>
              <a:rPr lang="es-ES" dirty="0" err="1"/>
              <a:t>background</a:t>
            </a:r>
            <a:r>
              <a:rPr lang="es-ES" dirty="0"/>
              <a:t>: #ff0000;</a:t>
            </a:r>
          </a:p>
          <a:p>
            <a:r>
              <a:rPr lang="es-ES" dirty="0"/>
              <a:t>}</a:t>
            </a:r>
          </a:p>
        </p:txBody>
      </p:sp>
      <p:sp>
        <p:nvSpPr>
          <p:cNvPr id="11" name="CuadroTexto 10"/>
          <p:cNvSpPr txBox="1"/>
          <p:nvPr/>
        </p:nvSpPr>
        <p:spPr>
          <a:xfrm>
            <a:off x="5320492" y="4869754"/>
            <a:ext cx="3121706" cy="923330"/>
          </a:xfrm>
          <a:prstGeom prst="rect">
            <a:avLst/>
          </a:prstGeom>
          <a:noFill/>
        </p:spPr>
        <p:txBody>
          <a:bodyPr wrap="square" rtlCol="0">
            <a:spAutoFit/>
          </a:bodyPr>
          <a:lstStyle/>
          <a:p>
            <a:r>
              <a:rPr lang="es-ES" dirty="0" smtClean="0"/>
              <a:t>Se aplica a cualquier párrafo cuyo índice como  hijo sea múltiplo de 3</a:t>
            </a:r>
            <a:endParaRPr lang="es-ES" dirty="0"/>
          </a:p>
        </p:txBody>
      </p:sp>
    </p:spTree>
    <p:extLst>
      <p:ext uri="{BB962C8B-B14F-4D97-AF65-F5344CB8AC3E}">
        <p14:creationId xmlns:p14="http://schemas.microsoft.com/office/powerpoint/2010/main" val="1582603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Pseudoclases jerárquicas (2)</a:t>
            </a:r>
            <a:endParaRPr lang="es-ES" dirty="0"/>
          </a:p>
        </p:txBody>
      </p:sp>
      <p:sp>
        <p:nvSpPr>
          <p:cNvPr id="6" name="Rectángulo 5"/>
          <p:cNvSpPr/>
          <p:nvPr/>
        </p:nvSpPr>
        <p:spPr>
          <a:xfrm>
            <a:off x="910133" y="4515492"/>
            <a:ext cx="7729680" cy="1200329"/>
          </a:xfrm>
          <a:prstGeom prst="rect">
            <a:avLst/>
          </a:prstGeom>
        </p:spPr>
        <p:txBody>
          <a:bodyPr wrap="square">
            <a:spAutoFit/>
          </a:bodyPr>
          <a:lstStyle/>
          <a:p>
            <a:pPr marL="742950" lvl="1" indent="-285750">
              <a:buFont typeface="Arial" panose="020B0604020202020204" pitchFamily="34" charset="0"/>
              <a:buChar char="•"/>
            </a:pPr>
            <a:r>
              <a:rPr lang="es-ES" b="1" dirty="0" smtClean="0">
                <a:solidFill>
                  <a:srgbClr val="0070C0"/>
                </a:solidFill>
              </a:rPr>
              <a:t>:</a:t>
            </a:r>
            <a:r>
              <a:rPr lang="es-ES" b="1" dirty="0" err="1">
                <a:solidFill>
                  <a:srgbClr val="0070C0"/>
                </a:solidFill>
              </a:rPr>
              <a:t>first-child</a:t>
            </a:r>
            <a:r>
              <a:rPr lang="es-ES" b="1" dirty="0">
                <a:solidFill>
                  <a:srgbClr val="0070C0"/>
                </a:solidFill>
              </a:rPr>
              <a:t> </a:t>
            </a:r>
            <a:r>
              <a:rPr lang="es-ES" dirty="0" smtClean="0"/>
              <a:t>– referencia al </a:t>
            </a:r>
            <a:r>
              <a:rPr lang="es-ES" dirty="0"/>
              <a:t>primer hijo, similar a :</a:t>
            </a:r>
            <a:r>
              <a:rPr lang="es-ES" dirty="0" err="1" smtClean="0"/>
              <a:t>nth-child</a:t>
            </a:r>
            <a:r>
              <a:rPr lang="es-ES" dirty="0" smtClean="0"/>
              <a:t>(1)</a:t>
            </a:r>
            <a:endParaRPr lang="es-ES" dirty="0"/>
          </a:p>
          <a:p>
            <a:pPr marL="742950" lvl="1" indent="-285750">
              <a:buFont typeface="Arial" panose="020B0604020202020204" pitchFamily="34" charset="0"/>
              <a:buChar char="•"/>
            </a:pPr>
            <a:r>
              <a:rPr lang="es-ES" dirty="0" smtClean="0"/>
              <a:t>:</a:t>
            </a:r>
            <a:r>
              <a:rPr lang="es-ES" b="1" dirty="0" err="1">
                <a:solidFill>
                  <a:srgbClr val="0070C0"/>
                </a:solidFill>
              </a:rPr>
              <a:t>last-child</a:t>
            </a:r>
            <a:r>
              <a:rPr lang="es-ES" b="1" dirty="0">
                <a:solidFill>
                  <a:srgbClr val="0070C0"/>
                </a:solidFill>
              </a:rPr>
              <a:t> </a:t>
            </a:r>
            <a:r>
              <a:rPr lang="es-ES" dirty="0"/>
              <a:t>– referencia </a:t>
            </a:r>
            <a:r>
              <a:rPr lang="es-ES" dirty="0" smtClean="0"/>
              <a:t>al último hijo</a:t>
            </a:r>
            <a:endParaRPr lang="es-ES" dirty="0"/>
          </a:p>
          <a:p>
            <a:pPr marL="742950" lvl="1" indent="-285750">
              <a:buFont typeface="Arial" panose="020B0604020202020204" pitchFamily="34" charset="0"/>
              <a:buChar char="•"/>
            </a:pPr>
            <a:r>
              <a:rPr lang="es-ES" b="1" dirty="0">
                <a:solidFill>
                  <a:srgbClr val="0070C0"/>
                </a:solidFill>
              </a:rPr>
              <a:t>:</a:t>
            </a:r>
            <a:r>
              <a:rPr lang="es-ES" b="1" dirty="0" err="1">
                <a:solidFill>
                  <a:srgbClr val="0070C0"/>
                </a:solidFill>
              </a:rPr>
              <a:t>only-child</a:t>
            </a:r>
            <a:r>
              <a:rPr lang="es-ES" b="1" dirty="0">
                <a:solidFill>
                  <a:srgbClr val="0070C0"/>
                </a:solidFill>
              </a:rPr>
              <a:t> </a:t>
            </a:r>
            <a:r>
              <a:rPr lang="es-ES" dirty="0"/>
              <a:t>– referencia a un elemento que es el único hijo disponible </a:t>
            </a:r>
            <a:r>
              <a:rPr lang="es-ES" dirty="0" smtClean="0"/>
              <a:t>de un </a:t>
            </a:r>
            <a:r>
              <a:rPr lang="es-ES" dirty="0"/>
              <a:t>mismo elemento </a:t>
            </a:r>
            <a:r>
              <a:rPr lang="es-ES" dirty="0" smtClean="0"/>
              <a:t>padre</a:t>
            </a:r>
          </a:p>
        </p:txBody>
      </p:sp>
      <p:pic>
        <p:nvPicPr>
          <p:cNvPr id="7"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343830" y="2333732"/>
            <a:ext cx="2431143" cy="923330"/>
          </a:xfrm>
          <a:prstGeom prst="rect">
            <a:avLst/>
          </a:prstGeom>
        </p:spPr>
        <p:txBody>
          <a:bodyPr wrap="square">
            <a:spAutoFit/>
          </a:bodyPr>
          <a:lstStyle/>
          <a:p>
            <a:r>
              <a:rPr lang="es-ES" dirty="0"/>
              <a:t>p:nth-child(2) {</a:t>
            </a:r>
          </a:p>
          <a:p>
            <a:r>
              <a:rPr lang="es-ES" dirty="0"/>
              <a:t>    </a:t>
            </a:r>
            <a:r>
              <a:rPr lang="es-ES" dirty="0" err="1"/>
              <a:t>background</a:t>
            </a:r>
            <a:r>
              <a:rPr lang="es-ES" dirty="0"/>
              <a:t>: #ff0000;</a:t>
            </a:r>
          </a:p>
          <a:p>
            <a:r>
              <a:rPr lang="es-ES" dirty="0"/>
              <a:t>}</a:t>
            </a:r>
          </a:p>
        </p:txBody>
      </p:sp>
      <p:sp>
        <p:nvSpPr>
          <p:cNvPr id="5" name="CuadroTexto 4"/>
          <p:cNvSpPr txBox="1"/>
          <p:nvPr/>
        </p:nvSpPr>
        <p:spPr>
          <a:xfrm>
            <a:off x="5094514" y="2387382"/>
            <a:ext cx="3121706" cy="923330"/>
          </a:xfrm>
          <a:prstGeom prst="rect">
            <a:avLst/>
          </a:prstGeom>
          <a:noFill/>
        </p:spPr>
        <p:txBody>
          <a:bodyPr wrap="square" rtlCol="0">
            <a:spAutoFit/>
          </a:bodyPr>
          <a:lstStyle/>
          <a:p>
            <a:r>
              <a:rPr lang="es-ES" dirty="0" smtClean="0"/>
              <a:t>Se aplica a cualquier párrafo que sea segundo hijo, sea el primero del tipo que sea</a:t>
            </a:r>
            <a:endParaRPr lang="es-ES" dirty="0"/>
          </a:p>
        </p:txBody>
      </p:sp>
      <p:sp>
        <p:nvSpPr>
          <p:cNvPr id="8" name="CuadroTexto 7"/>
          <p:cNvSpPr txBox="1"/>
          <p:nvPr/>
        </p:nvSpPr>
        <p:spPr>
          <a:xfrm>
            <a:off x="1661658" y="3518421"/>
            <a:ext cx="6226629" cy="646331"/>
          </a:xfrm>
          <a:prstGeom prst="rect">
            <a:avLst/>
          </a:prstGeom>
          <a:noFill/>
        </p:spPr>
        <p:txBody>
          <a:bodyPr wrap="square" rtlCol="0">
            <a:spAutoFit/>
          </a:bodyPr>
          <a:lstStyle/>
          <a:p>
            <a:r>
              <a:rPr lang="es-ES" dirty="0" smtClean="0"/>
              <a:t>N puede ser un número, una palabra clave  (como </a:t>
            </a:r>
            <a:r>
              <a:rPr lang="es-ES" dirty="0" err="1"/>
              <a:t>odd</a:t>
            </a:r>
            <a:r>
              <a:rPr lang="es-ES" dirty="0"/>
              <a:t>/</a:t>
            </a:r>
            <a:r>
              <a:rPr lang="es-ES" dirty="0" err="1"/>
              <a:t>even</a:t>
            </a:r>
            <a:r>
              <a:rPr lang="es-ES" dirty="0" smtClean="0"/>
              <a:t>) o una fórmula</a:t>
            </a:r>
            <a:endParaRPr lang="es-ES" dirty="0"/>
          </a:p>
        </p:txBody>
      </p:sp>
      <p:sp>
        <p:nvSpPr>
          <p:cNvPr id="9" name="Rectángulo 8"/>
          <p:cNvSpPr/>
          <p:nvPr/>
        </p:nvSpPr>
        <p:spPr>
          <a:xfrm>
            <a:off x="764991" y="1445047"/>
            <a:ext cx="6978154" cy="646331"/>
          </a:xfrm>
          <a:prstGeom prst="rect">
            <a:avLst/>
          </a:prstGeom>
        </p:spPr>
        <p:txBody>
          <a:bodyPr wrap="square">
            <a:spAutoFit/>
          </a:bodyPr>
          <a:lstStyle/>
          <a:p>
            <a:pPr marL="742950" lvl="1" indent="-285750">
              <a:buFont typeface="Arial" panose="020B0604020202020204" pitchFamily="34" charset="0"/>
              <a:buChar char="•"/>
            </a:pPr>
            <a:r>
              <a:rPr lang="es-ES" dirty="0" smtClean="0"/>
              <a:t>:</a:t>
            </a:r>
            <a:r>
              <a:rPr lang="es-ES" b="1" dirty="0" err="1">
                <a:solidFill>
                  <a:srgbClr val="0070C0"/>
                </a:solidFill>
              </a:rPr>
              <a:t>nth</a:t>
            </a:r>
            <a:r>
              <a:rPr lang="es-ES" b="1" dirty="0">
                <a:solidFill>
                  <a:srgbClr val="0070C0"/>
                </a:solidFill>
              </a:rPr>
              <a:t>-of-</a:t>
            </a:r>
            <a:r>
              <a:rPr lang="es-ES" b="1" dirty="0" err="1">
                <a:solidFill>
                  <a:srgbClr val="0070C0"/>
                </a:solidFill>
              </a:rPr>
              <a:t>type</a:t>
            </a:r>
            <a:r>
              <a:rPr lang="es-ES" b="1" dirty="0">
                <a:solidFill>
                  <a:srgbClr val="0070C0"/>
                </a:solidFill>
              </a:rPr>
              <a:t>(n)  </a:t>
            </a:r>
            <a:r>
              <a:rPr lang="es-ES" dirty="0"/>
              <a:t>- – referencia a  un hijo específico (n), del mismo tipo que el </a:t>
            </a:r>
            <a:r>
              <a:rPr lang="es-ES" dirty="0" smtClean="0"/>
              <a:t>selector</a:t>
            </a:r>
            <a:endParaRPr lang="es-ES" dirty="0"/>
          </a:p>
        </p:txBody>
      </p:sp>
    </p:spTree>
    <p:extLst>
      <p:ext uri="{BB962C8B-B14F-4D97-AF65-F5344CB8AC3E}">
        <p14:creationId xmlns:p14="http://schemas.microsoft.com/office/powerpoint/2010/main" val="2552380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a:t>
            </a:r>
            <a:endParaRPr lang="es-ES" dirty="0"/>
          </a:p>
        </p:txBody>
      </p:sp>
      <p:pic>
        <p:nvPicPr>
          <p:cNvPr id="4" name="Imagen 3"/>
          <p:cNvPicPr>
            <a:picLocks noChangeAspect="1"/>
          </p:cNvPicPr>
          <p:nvPr/>
        </p:nvPicPr>
        <p:blipFill>
          <a:blip r:embed="rId2"/>
          <a:stretch>
            <a:fillRect/>
          </a:stretch>
        </p:blipFill>
        <p:spPr>
          <a:xfrm>
            <a:off x="1477594" y="1509409"/>
            <a:ext cx="5476875" cy="2705100"/>
          </a:xfrm>
          <a:prstGeom prst="rect">
            <a:avLst/>
          </a:prstGeom>
        </p:spPr>
      </p:pic>
      <p:sp>
        <p:nvSpPr>
          <p:cNvPr id="5" name="Rectángulo 4"/>
          <p:cNvSpPr/>
          <p:nvPr/>
        </p:nvSpPr>
        <p:spPr>
          <a:xfrm>
            <a:off x="4216031" y="2841425"/>
            <a:ext cx="3100785"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t>p:nth-child(2) {color: </a:t>
            </a:r>
            <a:r>
              <a:rPr lang="es-ES" dirty="0" err="1"/>
              <a:t>maroon</a:t>
            </a:r>
            <a:r>
              <a:rPr lang="es-ES" dirty="0"/>
              <a:t>;} </a:t>
            </a:r>
          </a:p>
        </p:txBody>
      </p:sp>
      <p:sp>
        <p:nvSpPr>
          <p:cNvPr id="6" name="Rectángulo 5"/>
          <p:cNvSpPr/>
          <p:nvPr/>
        </p:nvSpPr>
        <p:spPr>
          <a:xfrm>
            <a:off x="4216031" y="3413502"/>
            <a:ext cx="295702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dirty="0"/>
              <a:t>p:nth-of-type(2) {color: blue;}</a:t>
            </a:r>
          </a:p>
        </p:txBody>
      </p:sp>
      <p:cxnSp>
        <p:nvCxnSpPr>
          <p:cNvPr id="8" name="Conector recto de flecha 7"/>
          <p:cNvCxnSpPr>
            <a:stCxn id="5" idx="1"/>
          </p:cNvCxnSpPr>
          <p:nvPr/>
        </p:nvCxnSpPr>
        <p:spPr>
          <a:xfrm flipH="1">
            <a:off x="2430775" y="3026091"/>
            <a:ext cx="17852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a:stCxn id="6" idx="1"/>
          </p:cNvCxnSpPr>
          <p:nvPr/>
        </p:nvCxnSpPr>
        <p:spPr>
          <a:xfrm flipH="1" flipV="1">
            <a:off x="2459803" y="3413502"/>
            <a:ext cx="1756228"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a:blip r:embed="rId3"/>
          <a:stretch>
            <a:fillRect/>
          </a:stretch>
        </p:blipFill>
        <p:spPr>
          <a:xfrm>
            <a:off x="2430775" y="3985578"/>
            <a:ext cx="4240048" cy="2327153"/>
          </a:xfrm>
          <a:prstGeom prst="rect">
            <a:avLst/>
          </a:prstGeom>
        </p:spPr>
      </p:pic>
    </p:spTree>
    <p:extLst>
      <p:ext uri="{BB962C8B-B14F-4D97-AF65-F5344CB8AC3E}">
        <p14:creationId xmlns:p14="http://schemas.microsoft.com/office/powerpoint/2010/main" val="1774214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4508" y="369764"/>
            <a:ext cx="7886700" cy="638174"/>
          </a:xfrm>
        </p:spPr>
        <p:txBody>
          <a:bodyPr>
            <a:normAutofit fontScale="90000"/>
          </a:bodyPr>
          <a:lstStyle/>
          <a:p>
            <a:r>
              <a:rPr lang="es-ES" dirty="0" smtClean="0"/>
              <a:t>Selector universal y pseudoclase </a:t>
            </a:r>
            <a:r>
              <a:rPr lang="es-ES" dirty="0"/>
              <a:t>:</a:t>
            </a:r>
            <a:r>
              <a:rPr lang="es-ES" dirty="0" err="1"/>
              <a:t>not</a:t>
            </a:r>
            <a:r>
              <a:rPr lang="es-ES" dirty="0"/>
              <a:t>()</a:t>
            </a:r>
          </a:p>
        </p:txBody>
      </p:sp>
      <p:sp>
        <p:nvSpPr>
          <p:cNvPr id="3" name="Rectángulo 2"/>
          <p:cNvSpPr/>
          <p:nvPr/>
        </p:nvSpPr>
        <p:spPr>
          <a:xfrm>
            <a:off x="1394711" y="4424862"/>
            <a:ext cx="7357872" cy="646331"/>
          </a:xfrm>
          <a:prstGeom prst="rect">
            <a:avLst/>
          </a:prstGeom>
        </p:spPr>
        <p:txBody>
          <a:bodyPr wrap="square">
            <a:spAutoFit/>
          </a:bodyPr>
          <a:lstStyle/>
          <a:p>
            <a:r>
              <a:rPr lang="es-ES" dirty="0" smtClean="0"/>
              <a:t>La pseudoclase </a:t>
            </a:r>
            <a:r>
              <a:rPr lang="es-ES" dirty="0"/>
              <a:t>:</a:t>
            </a:r>
            <a:r>
              <a:rPr lang="es-ES" dirty="0" err="1"/>
              <a:t>not</a:t>
            </a:r>
            <a:r>
              <a:rPr lang="es-ES" dirty="0"/>
              <a:t>() </a:t>
            </a:r>
            <a:r>
              <a:rPr lang="es-ES" dirty="0" smtClean="0"/>
              <a:t>hace referencia a todos  los elementos </a:t>
            </a:r>
            <a:r>
              <a:rPr lang="es-ES" dirty="0"/>
              <a:t>excepto el declarado entre paréntesis.</a:t>
            </a:r>
          </a:p>
        </p:txBody>
      </p:sp>
      <p:sp>
        <p:nvSpPr>
          <p:cNvPr id="4" name="Rectángulo redondeado 3"/>
          <p:cNvSpPr/>
          <p:nvPr/>
        </p:nvSpPr>
        <p:spPr>
          <a:xfrm>
            <a:off x="1693415" y="1552502"/>
            <a:ext cx="890016"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smtClean="0"/>
              <a:t>*</a:t>
            </a:r>
            <a:endParaRPr lang="es-ES" b="1" dirty="0"/>
          </a:p>
        </p:txBody>
      </p:sp>
      <p:sp>
        <p:nvSpPr>
          <p:cNvPr id="5" name="Rectángulo redondeado 4"/>
          <p:cNvSpPr/>
          <p:nvPr/>
        </p:nvSpPr>
        <p:spPr>
          <a:xfrm>
            <a:off x="2967479" y="1552502"/>
            <a:ext cx="4724400"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noProof="1"/>
              <a:t>{color:black; font-size:16px}</a:t>
            </a:r>
          </a:p>
        </p:txBody>
      </p:sp>
      <p:sp>
        <p:nvSpPr>
          <p:cNvPr id="6" name="Rectángulo redondeado 5"/>
          <p:cNvSpPr/>
          <p:nvPr/>
        </p:nvSpPr>
        <p:spPr>
          <a:xfrm>
            <a:off x="1693415" y="3411782"/>
            <a:ext cx="1621536"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smtClean="0"/>
              <a:t>:</a:t>
            </a:r>
            <a:r>
              <a:rPr lang="es-ES" sz="2800" b="1" dirty="0" err="1" smtClean="0"/>
              <a:t>not</a:t>
            </a:r>
            <a:r>
              <a:rPr lang="es-ES" sz="2800" b="1" dirty="0" smtClean="0"/>
              <a:t> (p)</a:t>
            </a:r>
            <a:endParaRPr lang="es-ES" b="1" dirty="0"/>
          </a:p>
        </p:txBody>
      </p:sp>
      <p:sp>
        <p:nvSpPr>
          <p:cNvPr id="7" name="Rectángulo redondeado 6"/>
          <p:cNvSpPr/>
          <p:nvPr/>
        </p:nvSpPr>
        <p:spPr>
          <a:xfrm>
            <a:off x="3604511" y="3411782"/>
            <a:ext cx="4724400" cy="633984"/>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pPr algn="ctr"/>
            <a:r>
              <a:rPr lang="es-ES" sz="2800" b="1" noProof="1"/>
              <a:t>{color:black; font-size:16px}</a:t>
            </a:r>
          </a:p>
        </p:txBody>
      </p:sp>
      <p:sp>
        <p:nvSpPr>
          <p:cNvPr id="8" name="Rectángulo 7"/>
          <p:cNvSpPr/>
          <p:nvPr/>
        </p:nvSpPr>
        <p:spPr>
          <a:xfrm>
            <a:off x="1394711" y="2488452"/>
            <a:ext cx="7138416" cy="646331"/>
          </a:xfrm>
          <a:prstGeom prst="rect">
            <a:avLst/>
          </a:prstGeom>
        </p:spPr>
        <p:txBody>
          <a:bodyPr wrap="square">
            <a:spAutoFit/>
          </a:bodyPr>
          <a:lstStyle/>
          <a:p>
            <a:r>
              <a:rPr lang="es-ES" dirty="0"/>
              <a:t>el selector universal * </a:t>
            </a:r>
            <a:r>
              <a:rPr lang="es-ES" dirty="0" smtClean="0"/>
              <a:t>asigna el </a:t>
            </a:r>
            <a:r>
              <a:rPr lang="es-ES" dirty="0"/>
              <a:t>mismo estilo a </a:t>
            </a:r>
            <a:r>
              <a:rPr lang="es-ES" dirty="0" smtClean="0"/>
              <a:t>todos los elemento </a:t>
            </a:r>
            <a:r>
              <a:rPr lang="es-ES" dirty="0"/>
              <a:t>del</a:t>
            </a:r>
          </a:p>
          <a:p>
            <a:r>
              <a:rPr lang="es-ES" dirty="0"/>
              <a:t>documento. </a:t>
            </a:r>
          </a:p>
        </p:txBody>
      </p:sp>
      <p:sp>
        <p:nvSpPr>
          <p:cNvPr id="9" name="Rectángulo 8"/>
          <p:cNvSpPr/>
          <p:nvPr/>
        </p:nvSpPr>
        <p:spPr>
          <a:xfrm>
            <a:off x="1416047" y="5335845"/>
            <a:ext cx="7138416" cy="923330"/>
          </a:xfrm>
          <a:prstGeom prst="rect">
            <a:avLst/>
          </a:prstGeom>
        </p:spPr>
        <p:txBody>
          <a:bodyPr wrap="square">
            <a:spAutoFit/>
          </a:bodyPr>
          <a:lstStyle/>
          <a:p>
            <a:r>
              <a:rPr lang="es-ES" dirty="0"/>
              <a:t>Ambos selectores representan el conjunto de todos los elementos en el cuerpo del documento </a:t>
            </a:r>
            <a:r>
              <a:rPr lang="es-ES" dirty="0" smtClean="0"/>
              <a:t> </a:t>
            </a:r>
            <a:r>
              <a:rPr lang="es-ES" dirty="0"/>
              <a:t>o todos menos las excepciones indicadas, y son útiles cuando necesitamos establecer ciertas reglas básicas. </a:t>
            </a:r>
          </a:p>
        </p:txBody>
      </p:sp>
      <p:pic>
        <p:nvPicPr>
          <p:cNvPr id="10"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86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Soporte en los navegadores</a:t>
            </a:r>
            <a:endParaRPr lang="es-ES" dirty="0"/>
          </a:p>
        </p:txBody>
      </p:sp>
      <p:sp>
        <p:nvSpPr>
          <p:cNvPr id="3" name="CuadroTexto 2"/>
          <p:cNvSpPr txBox="1"/>
          <p:nvPr/>
        </p:nvSpPr>
        <p:spPr>
          <a:xfrm>
            <a:off x="597932" y="1300064"/>
            <a:ext cx="3762392" cy="2308324"/>
          </a:xfrm>
          <a:prstGeom prst="rect">
            <a:avLst/>
          </a:prstGeom>
          <a:noFill/>
        </p:spPr>
        <p:txBody>
          <a:bodyPr wrap="square" rtlCol="0">
            <a:spAutoFit/>
          </a:bodyPr>
          <a:lstStyle/>
          <a:p>
            <a:r>
              <a:rPr lang="es-ES" dirty="0" smtClean="0"/>
              <a:t>Existen estilos que están aún en proceso de incorporación al estándar pero ya son soportados por los navegadores.</a:t>
            </a:r>
          </a:p>
          <a:p>
            <a:endParaRPr lang="es-ES" dirty="0"/>
          </a:p>
          <a:p>
            <a:r>
              <a:rPr lang="es-ES" dirty="0" smtClean="0"/>
              <a:t>En ese caso es necesario indicarlo en los estilos, con los prefijos de los navegadores afectados</a:t>
            </a:r>
            <a:endParaRPr lang="es-ES" dirty="0"/>
          </a:p>
        </p:txBody>
      </p:sp>
      <p:sp>
        <p:nvSpPr>
          <p:cNvPr id="4" name="Rectángulo 3"/>
          <p:cNvSpPr/>
          <p:nvPr/>
        </p:nvSpPr>
        <p:spPr>
          <a:xfrm>
            <a:off x="4814812" y="1587568"/>
            <a:ext cx="960071" cy="369332"/>
          </a:xfrm>
          <a:prstGeom prst="rect">
            <a:avLst/>
          </a:prstGeom>
        </p:spPr>
        <p:txBody>
          <a:bodyPr wrap="none">
            <a:spAutoFit/>
          </a:bodyPr>
          <a:lstStyle/>
          <a:p>
            <a:r>
              <a:rPr lang="es-ES" dirty="0" smtClean="0"/>
              <a:t>-</a:t>
            </a:r>
            <a:r>
              <a:rPr lang="es-ES" dirty="0" err="1" smtClean="0"/>
              <a:t>webkit</a:t>
            </a:r>
            <a:r>
              <a:rPr lang="es-ES" dirty="0" smtClean="0"/>
              <a:t>-</a:t>
            </a:r>
            <a:endParaRPr lang="es-ES" dirty="0"/>
          </a:p>
        </p:txBody>
      </p:sp>
      <p:sp>
        <p:nvSpPr>
          <p:cNvPr id="5" name="Rectángulo 4"/>
          <p:cNvSpPr/>
          <p:nvPr/>
        </p:nvSpPr>
        <p:spPr>
          <a:xfrm>
            <a:off x="4864987" y="2093165"/>
            <a:ext cx="720262" cy="369332"/>
          </a:xfrm>
          <a:prstGeom prst="rect">
            <a:avLst/>
          </a:prstGeom>
        </p:spPr>
        <p:txBody>
          <a:bodyPr wrap="none">
            <a:spAutoFit/>
          </a:bodyPr>
          <a:lstStyle/>
          <a:p>
            <a:r>
              <a:rPr lang="es-ES" dirty="0"/>
              <a:t>-</a:t>
            </a:r>
            <a:r>
              <a:rPr lang="es-ES" dirty="0" err="1"/>
              <a:t>moz</a:t>
            </a:r>
            <a:r>
              <a:rPr lang="es-ES" dirty="0"/>
              <a:t>-</a:t>
            </a:r>
          </a:p>
        </p:txBody>
      </p:sp>
      <p:sp>
        <p:nvSpPr>
          <p:cNvPr id="6" name="CuadroTexto 5"/>
          <p:cNvSpPr txBox="1"/>
          <p:nvPr/>
        </p:nvSpPr>
        <p:spPr>
          <a:xfrm>
            <a:off x="6610528" y="1455358"/>
            <a:ext cx="1904822" cy="646331"/>
          </a:xfrm>
          <a:prstGeom prst="rect">
            <a:avLst/>
          </a:prstGeom>
          <a:noFill/>
        </p:spPr>
        <p:txBody>
          <a:bodyPr wrap="square" rtlCol="0">
            <a:spAutoFit/>
          </a:bodyPr>
          <a:lstStyle/>
          <a:p>
            <a:r>
              <a:rPr lang="es-ES" dirty="0" smtClean="0"/>
              <a:t>Safari, Chrome y Opera 15 o &gt;</a:t>
            </a:r>
            <a:endParaRPr lang="es-ES" dirty="0"/>
          </a:p>
        </p:txBody>
      </p:sp>
      <p:cxnSp>
        <p:nvCxnSpPr>
          <p:cNvPr id="8" name="Conector recto de flecha 7"/>
          <p:cNvCxnSpPr>
            <a:stCxn id="4" idx="3"/>
            <a:endCxn id="6" idx="1"/>
          </p:cNvCxnSpPr>
          <p:nvPr/>
        </p:nvCxnSpPr>
        <p:spPr>
          <a:xfrm>
            <a:off x="5774883" y="1772234"/>
            <a:ext cx="835645" cy="6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6610528" y="2089362"/>
            <a:ext cx="816249" cy="369332"/>
          </a:xfrm>
          <a:prstGeom prst="rect">
            <a:avLst/>
          </a:prstGeom>
          <a:noFill/>
        </p:spPr>
        <p:txBody>
          <a:bodyPr wrap="none" rtlCol="0">
            <a:spAutoFit/>
          </a:bodyPr>
          <a:lstStyle/>
          <a:p>
            <a:r>
              <a:rPr lang="es-ES" dirty="0" smtClean="0"/>
              <a:t>Firefox</a:t>
            </a:r>
            <a:endParaRPr lang="es-ES" dirty="0"/>
          </a:p>
        </p:txBody>
      </p:sp>
      <p:cxnSp>
        <p:nvCxnSpPr>
          <p:cNvPr id="11" name="Conector recto de flecha 10"/>
          <p:cNvCxnSpPr>
            <a:stCxn id="5" idx="3"/>
            <a:endCxn id="9" idx="1"/>
          </p:cNvCxnSpPr>
          <p:nvPr/>
        </p:nvCxnSpPr>
        <p:spPr>
          <a:xfrm flipV="1">
            <a:off x="5585249" y="2274028"/>
            <a:ext cx="1025279" cy="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5001339" y="2546559"/>
            <a:ext cx="447558" cy="369332"/>
          </a:xfrm>
          <a:prstGeom prst="rect">
            <a:avLst/>
          </a:prstGeom>
          <a:noFill/>
        </p:spPr>
        <p:txBody>
          <a:bodyPr wrap="none" rtlCol="0">
            <a:spAutoFit/>
          </a:bodyPr>
          <a:lstStyle/>
          <a:p>
            <a:r>
              <a:rPr lang="es-ES" dirty="0" smtClean="0"/>
              <a:t>-o-</a:t>
            </a:r>
            <a:endParaRPr lang="es-ES" dirty="0"/>
          </a:p>
        </p:txBody>
      </p:sp>
      <p:sp>
        <p:nvSpPr>
          <p:cNvPr id="13" name="Rectángulo 12"/>
          <p:cNvSpPr/>
          <p:nvPr/>
        </p:nvSpPr>
        <p:spPr>
          <a:xfrm>
            <a:off x="6610528" y="2546559"/>
            <a:ext cx="1268361" cy="369332"/>
          </a:xfrm>
          <a:prstGeom prst="rect">
            <a:avLst/>
          </a:prstGeom>
        </p:spPr>
        <p:txBody>
          <a:bodyPr wrap="none">
            <a:spAutoFit/>
          </a:bodyPr>
          <a:lstStyle/>
          <a:p>
            <a:r>
              <a:rPr lang="es-ES" dirty="0"/>
              <a:t>Opera </a:t>
            </a:r>
            <a:r>
              <a:rPr lang="es-ES" dirty="0" smtClean="0"/>
              <a:t>&lt; 15 </a:t>
            </a:r>
            <a:endParaRPr lang="es-ES" dirty="0"/>
          </a:p>
        </p:txBody>
      </p:sp>
      <p:cxnSp>
        <p:nvCxnSpPr>
          <p:cNvPr id="15" name="Conector recto de flecha 14"/>
          <p:cNvCxnSpPr>
            <a:stCxn id="12" idx="3"/>
            <a:endCxn id="13" idx="1"/>
          </p:cNvCxnSpPr>
          <p:nvPr/>
        </p:nvCxnSpPr>
        <p:spPr>
          <a:xfrm>
            <a:off x="5448897" y="2731225"/>
            <a:ext cx="1161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4925196" y="3058009"/>
            <a:ext cx="599844" cy="369332"/>
          </a:xfrm>
          <a:prstGeom prst="rect">
            <a:avLst/>
          </a:prstGeom>
          <a:noFill/>
        </p:spPr>
        <p:txBody>
          <a:bodyPr wrap="none" rtlCol="0">
            <a:spAutoFit/>
          </a:bodyPr>
          <a:lstStyle/>
          <a:p>
            <a:r>
              <a:rPr lang="es-ES" dirty="0" smtClean="0"/>
              <a:t>-ms-</a:t>
            </a:r>
            <a:endParaRPr lang="es-ES" dirty="0"/>
          </a:p>
        </p:txBody>
      </p:sp>
      <p:sp>
        <p:nvSpPr>
          <p:cNvPr id="17" name="Rectángulo 16"/>
          <p:cNvSpPr/>
          <p:nvPr/>
        </p:nvSpPr>
        <p:spPr>
          <a:xfrm>
            <a:off x="6610528" y="3058009"/>
            <a:ext cx="1778820" cy="369332"/>
          </a:xfrm>
          <a:prstGeom prst="rect">
            <a:avLst/>
          </a:prstGeom>
        </p:spPr>
        <p:txBody>
          <a:bodyPr wrap="none">
            <a:spAutoFit/>
          </a:bodyPr>
          <a:lstStyle/>
          <a:p>
            <a:r>
              <a:rPr lang="es-ES" dirty="0" smtClean="0"/>
              <a:t>Internet Explorer</a:t>
            </a:r>
            <a:endParaRPr lang="es-ES" dirty="0"/>
          </a:p>
        </p:txBody>
      </p:sp>
      <p:cxnSp>
        <p:nvCxnSpPr>
          <p:cNvPr id="18" name="Conector recto de flecha 17"/>
          <p:cNvCxnSpPr>
            <a:stCxn id="16" idx="3"/>
            <a:endCxn id="17" idx="1"/>
          </p:cNvCxnSpPr>
          <p:nvPr/>
        </p:nvCxnSpPr>
        <p:spPr>
          <a:xfrm>
            <a:off x="5525040" y="3242675"/>
            <a:ext cx="1085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6416986" y="4505157"/>
            <a:ext cx="1914025"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dirty="0"/>
              <a:t>#</a:t>
            </a:r>
            <a:r>
              <a:rPr lang="es-ES" dirty="0" err="1"/>
              <a:t>main</a:t>
            </a:r>
            <a:r>
              <a:rPr lang="es-ES" dirty="0"/>
              <a:t> div {</a:t>
            </a:r>
          </a:p>
          <a:p>
            <a:r>
              <a:rPr lang="es-ES" dirty="0"/>
              <a:t>    -</a:t>
            </a:r>
            <a:r>
              <a:rPr lang="es-ES" dirty="0" err="1"/>
              <a:t>webkit-flex</a:t>
            </a:r>
            <a:r>
              <a:rPr lang="es-ES" dirty="0"/>
              <a:t>: 1; </a:t>
            </a:r>
          </a:p>
          <a:p>
            <a:r>
              <a:rPr lang="es-ES" dirty="0" smtClean="0"/>
              <a:t>    -</a:t>
            </a:r>
            <a:r>
              <a:rPr lang="es-ES" dirty="0" err="1" smtClean="0"/>
              <a:t>moz-flex</a:t>
            </a:r>
            <a:r>
              <a:rPr lang="es-ES" dirty="0" smtClean="0"/>
              <a:t>: 1;</a:t>
            </a:r>
            <a:endParaRPr lang="es-ES" dirty="0"/>
          </a:p>
          <a:p>
            <a:r>
              <a:rPr lang="es-ES" dirty="0"/>
              <a:t>    -ms-</a:t>
            </a:r>
            <a:r>
              <a:rPr lang="es-ES" dirty="0" err="1"/>
              <a:t>flex</a:t>
            </a:r>
            <a:r>
              <a:rPr lang="es-ES" dirty="0"/>
              <a:t>: 1; </a:t>
            </a:r>
          </a:p>
          <a:p>
            <a:r>
              <a:rPr lang="es-ES" dirty="0"/>
              <a:t>    </a:t>
            </a:r>
            <a:r>
              <a:rPr lang="es-ES" dirty="0" err="1"/>
              <a:t>flex</a:t>
            </a:r>
            <a:r>
              <a:rPr lang="es-ES" dirty="0"/>
              <a:t>: 1;</a:t>
            </a:r>
          </a:p>
          <a:p>
            <a:r>
              <a:rPr lang="es-ES" dirty="0"/>
              <a:t>}</a:t>
            </a:r>
          </a:p>
        </p:txBody>
      </p:sp>
      <p:sp>
        <p:nvSpPr>
          <p:cNvPr id="24" name="CuadroTexto 23"/>
          <p:cNvSpPr txBox="1"/>
          <p:nvPr/>
        </p:nvSpPr>
        <p:spPr>
          <a:xfrm>
            <a:off x="1143143" y="3915803"/>
            <a:ext cx="7343337" cy="369332"/>
          </a:xfrm>
          <a:prstGeom prst="rect">
            <a:avLst/>
          </a:prstGeom>
          <a:noFill/>
        </p:spPr>
        <p:txBody>
          <a:bodyPr wrap="square" rtlCol="0">
            <a:spAutoFit/>
          </a:bodyPr>
          <a:lstStyle/>
          <a:p>
            <a:r>
              <a:rPr lang="es-ES" dirty="0" smtClean="0"/>
              <a:t>Para asegurarnos un valor </a:t>
            </a:r>
            <a:r>
              <a:rPr lang="es-ES" dirty="0" err="1" smtClean="0"/>
              <a:t>flex</a:t>
            </a:r>
            <a:r>
              <a:rPr lang="es-ES" dirty="0" smtClean="0"/>
              <a:t> = 1 en todos los navegadores que lo soporten</a:t>
            </a:r>
            <a:endParaRPr lang="es-ES" dirty="0"/>
          </a:p>
        </p:txBody>
      </p:sp>
      <p:cxnSp>
        <p:nvCxnSpPr>
          <p:cNvPr id="26" name="Conector recto de flecha 25"/>
          <p:cNvCxnSpPr>
            <a:stCxn id="35" idx="3"/>
            <a:endCxn id="19" idx="1"/>
          </p:cNvCxnSpPr>
          <p:nvPr/>
        </p:nvCxnSpPr>
        <p:spPr>
          <a:xfrm>
            <a:off x="4360323" y="5382320"/>
            <a:ext cx="2056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ángulo 34"/>
          <p:cNvSpPr/>
          <p:nvPr/>
        </p:nvSpPr>
        <p:spPr>
          <a:xfrm>
            <a:off x="1249561" y="4643656"/>
            <a:ext cx="3110762" cy="1477328"/>
          </a:xfrm>
          <a:prstGeom prst="rect">
            <a:avLst/>
          </a:prstGeom>
        </p:spPr>
        <p:txBody>
          <a:bodyPr wrap="square">
            <a:spAutoFit/>
          </a:bodyPr>
          <a:lstStyle/>
          <a:p>
            <a:r>
              <a:rPr lang="es-ES" dirty="0" err="1"/>
              <a:t>Chorme</a:t>
            </a:r>
            <a:r>
              <a:rPr lang="es-ES" dirty="0"/>
              <a:t> 29.0 (21.0 -</a:t>
            </a:r>
            <a:r>
              <a:rPr lang="es-ES" dirty="0" err="1"/>
              <a:t>webkit</a:t>
            </a:r>
            <a:r>
              <a:rPr lang="es-ES" dirty="0"/>
              <a:t>-)</a:t>
            </a:r>
          </a:p>
          <a:p>
            <a:r>
              <a:rPr lang="es-ES" dirty="0"/>
              <a:t>IE 11.0 (10.0 -ms-)</a:t>
            </a:r>
          </a:p>
          <a:p>
            <a:r>
              <a:rPr lang="es-ES" dirty="0"/>
              <a:t>Firefox 28.0 (18.0 -</a:t>
            </a:r>
            <a:r>
              <a:rPr lang="es-ES" dirty="0" err="1"/>
              <a:t>moz</a:t>
            </a:r>
            <a:r>
              <a:rPr lang="es-ES" dirty="0"/>
              <a:t>-)</a:t>
            </a:r>
          </a:p>
          <a:p>
            <a:r>
              <a:rPr lang="es-ES" dirty="0"/>
              <a:t>Safari 6.1 -</a:t>
            </a:r>
            <a:r>
              <a:rPr lang="es-ES" dirty="0" err="1"/>
              <a:t>webkit</a:t>
            </a:r>
            <a:r>
              <a:rPr lang="es-ES" dirty="0"/>
              <a:t>-</a:t>
            </a:r>
          </a:p>
          <a:p>
            <a:r>
              <a:rPr lang="es-ES" dirty="0"/>
              <a:t>Opera 12.10</a:t>
            </a:r>
          </a:p>
        </p:txBody>
      </p:sp>
    </p:spTree>
    <p:extLst>
      <p:ext uri="{BB962C8B-B14F-4D97-AF65-F5344CB8AC3E}">
        <p14:creationId xmlns:p14="http://schemas.microsoft.com/office/powerpoint/2010/main" val="1688809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1264371"/>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Formatos de texto:</a:t>
            </a:r>
            <a:br>
              <a:rPr lang="es-ES" sz="3600" b="1" i="1" dirty="0" smtClean="0">
                <a:solidFill>
                  <a:srgbClr val="04617B"/>
                </a:solidFill>
                <a:effectLst>
                  <a:outerShdw blurRad="38100" dist="38100" dir="2700000" algn="tl">
                    <a:srgbClr val="C0C0C0"/>
                  </a:outerShdw>
                </a:effectLst>
                <a:latin typeface="Constantia"/>
                <a:cs typeface="+mn-cs"/>
              </a:rPr>
            </a:br>
            <a:r>
              <a:rPr lang="es-ES" sz="3600" b="1" i="1" dirty="0" smtClean="0">
                <a:solidFill>
                  <a:srgbClr val="04617B"/>
                </a:solidFill>
                <a:effectLst>
                  <a:outerShdw blurRad="38100" dist="38100" dir="2700000" algn="tl">
                    <a:srgbClr val="C0C0C0"/>
                  </a:outerShdw>
                </a:effectLst>
                <a:latin typeface="Constantia"/>
                <a:cs typeface="+mn-cs"/>
              </a:rPr>
              <a:t>Estilos aplicados a las Fuentes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10" name="CuadroTexto 9"/>
          <p:cNvSpPr txBox="1"/>
          <p:nvPr/>
        </p:nvSpPr>
        <p:spPr>
          <a:xfrm>
            <a:off x="784585" y="1684202"/>
            <a:ext cx="1311256" cy="369332"/>
          </a:xfrm>
          <a:prstGeom prst="rect">
            <a:avLst/>
          </a:prstGeom>
          <a:noFill/>
        </p:spPr>
        <p:txBody>
          <a:bodyPr wrap="none" rtlCol="0">
            <a:spAutoFit/>
          </a:bodyPr>
          <a:lstStyle/>
          <a:p>
            <a:r>
              <a:rPr lang="es-ES" b="1" dirty="0" smtClean="0"/>
              <a:t>Propiedades</a:t>
            </a:r>
            <a:endParaRPr lang="es-ES" b="1" dirty="0"/>
          </a:p>
        </p:txBody>
      </p:sp>
      <p:sp>
        <p:nvSpPr>
          <p:cNvPr id="11" name="CuadroTexto 10"/>
          <p:cNvSpPr txBox="1"/>
          <p:nvPr/>
        </p:nvSpPr>
        <p:spPr>
          <a:xfrm>
            <a:off x="866145" y="2264017"/>
            <a:ext cx="1229696"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s-E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err="1"/>
              <a:t>font-family</a:t>
            </a:r>
            <a:r>
              <a:rPr lang="es-ES" dirty="0"/>
              <a:t>:</a:t>
            </a:r>
          </a:p>
        </p:txBody>
      </p:sp>
      <p:sp>
        <p:nvSpPr>
          <p:cNvPr id="12" name="CuadroTexto 11"/>
          <p:cNvSpPr txBox="1"/>
          <p:nvPr/>
        </p:nvSpPr>
        <p:spPr>
          <a:xfrm>
            <a:off x="3630784" y="2264017"/>
            <a:ext cx="4025589" cy="369332"/>
          </a:xfrm>
          <a:prstGeom prst="rect">
            <a:avLst/>
          </a:prstGeom>
          <a:noFill/>
        </p:spPr>
        <p:txBody>
          <a:bodyPr wrap="none" rtlCol="0">
            <a:spAutoFit/>
          </a:bodyPr>
          <a:lstStyle/>
          <a:p>
            <a:r>
              <a:rPr lang="es-ES" dirty="0" smtClean="0"/>
              <a:t>“fuente 1”, “fuente 2”, …, fuente genérica</a:t>
            </a:r>
            <a:endParaRPr lang="es-ES" dirty="0"/>
          </a:p>
        </p:txBody>
      </p:sp>
      <p:cxnSp>
        <p:nvCxnSpPr>
          <p:cNvPr id="14" name="Conector recto de flecha 13"/>
          <p:cNvCxnSpPr>
            <a:stCxn id="11" idx="3"/>
            <a:endCxn id="12" idx="1"/>
          </p:cNvCxnSpPr>
          <p:nvPr/>
        </p:nvCxnSpPr>
        <p:spPr>
          <a:xfrm>
            <a:off x="2095841" y="2448683"/>
            <a:ext cx="1534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866145" y="3069702"/>
            <a:ext cx="6569049"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err="1">
                <a:solidFill>
                  <a:schemeClr val="dk1"/>
                </a:solidFill>
                <a:latin typeface="Courier New" panose="02070309020205020404" pitchFamily="49" charset="0"/>
                <a:cs typeface="Courier New" panose="02070309020205020404" pitchFamily="49" charset="0"/>
              </a:rPr>
              <a:t>MiEstilo</a:t>
            </a:r>
            <a:r>
              <a:rPr lang="en-US" sz="1400" dirty="0">
                <a:solidFill>
                  <a:schemeClr val="dk1"/>
                </a:solidFill>
                <a:latin typeface="Courier New" panose="02070309020205020404" pitchFamily="49" charset="0"/>
                <a:cs typeface="Courier New" panose="02070309020205020404" pitchFamily="49" charset="0"/>
              </a:rPr>
              <a:t> {font-family: </a:t>
            </a:r>
            <a:r>
              <a:rPr lang="en-US" sz="1400" dirty="0" smtClean="0">
                <a:solidFill>
                  <a:schemeClr val="dk1"/>
                </a:solidFill>
                <a:latin typeface="Courier New" panose="02070309020205020404" pitchFamily="49" charset="0"/>
                <a:cs typeface="Courier New" panose="02070309020205020404" pitchFamily="49" charset="0"/>
              </a:rPr>
              <a:t>Arial, Helvetica, </a:t>
            </a:r>
            <a:r>
              <a:rPr lang="en-US" sz="1400" dirty="0">
                <a:solidFill>
                  <a:schemeClr val="dk1"/>
                </a:solidFill>
                <a:latin typeface="Courier New" panose="02070309020205020404" pitchFamily="49" charset="0"/>
                <a:cs typeface="Courier New" panose="02070309020205020404" pitchFamily="49" charset="0"/>
              </a:rPr>
              <a:t>sans-serif}</a:t>
            </a:r>
            <a:endParaRPr lang="es-ES" sz="1400" dirty="0">
              <a:solidFill>
                <a:schemeClr val="dk1"/>
              </a:solidFill>
              <a:latin typeface="Courier New" panose="02070309020205020404" pitchFamily="49" charset="0"/>
              <a:cs typeface="Courier New" panose="02070309020205020404" pitchFamily="49" charset="0"/>
            </a:endParaRPr>
          </a:p>
        </p:txBody>
      </p:sp>
      <p:sp>
        <p:nvSpPr>
          <p:cNvPr id="22" name="Rectángulo 21"/>
          <p:cNvSpPr/>
          <p:nvPr/>
        </p:nvSpPr>
        <p:spPr>
          <a:xfrm>
            <a:off x="605204" y="3850216"/>
            <a:ext cx="4646338" cy="1477328"/>
          </a:xfrm>
          <a:prstGeom prst="rect">
            <a:avLst/>
          </a:prstGeom>
        </p:spPr>
        <p:txBody>
          <a:bodyPr wrap="square">
            <a:spAutoFit/>
          </a:bodyPr>
          <a:lstStyle/>
          <a:p>
            <a:r>
              <a:rPr lang="en-US" dirty="0"/>
              <a:t>serif, </a:t>
            </a:r>
            <a:r>
              <a:rPr lang="en-US" dirty="0" smtClean="0"/>
              <a:t>e.g. Georgia, Times, Times New Roman …</a:t>
            </a:r>
          </a:p>
          <a:p>
            <a:r>
              <a:rPr lang="en-US" dirty="0" smtClean="0"/>
              <a:t>sans-serif</a:t>
            </a:r>
            <a:r>
              <a:rPr lang="en-US" dirty="0"/>
              <a:t>, </a:t>
            </a:r>
            <a:r>
              <a:rPr lang="en-US" dirty="0" smtClean="0"/>
              <a:t>e.g. Verdana, Arial, </a:t>
            </a:r>
            <a:r>
              <a:rPr lang="en-US" dirty="0" err="1" smtClean="0"/>
              <a:t>Helvétiva</a:t>
            </a:r>
            <a:r>
              <a:rPr lang="en-US" dirty="0" smtClean="0"/>
              <a:t> …</a:t>
            </a:r>
          </a:p>
          <a:p>
            <a:r>
              <a:rPr lang="en-US" dirty="0" smtClean="0"/>
              <a:t>cursive, e.g. Comic Sans MS …</a:t>
            </a:r>
          </a:p>
          <a:p>
            <a:r>
              <a:rPr lang="en-US" dirty="0" smtClean="0"/>
              <a:t>fantasy, e.g. </a:t>
            </a:r>
            <a:r>
              <a:rPr lang="en-US" dirty="0"/>
              <a:t>Impact, </a:t>
            </a:r>
            <a:r>
              <a:rPr lang="en-US" dirty="0" smtClean="0"/>
              <a:t>Haettenschweiler …</a:t>
            </a:r>
          </a:p>
          <a:p>
            <a:r>
              <a:rPr lang="en-US" dirty="0" err="1" smtClean="0"/>
              <a:t>monospace</a:t>
            </a:r>
            <a:r>
              <a:rPr lang="en-US" dirty="0" smtClean="0"/>
              <a:t>, e.g. </a:t>
            </a:r>
            <a:r>
              <a:rPr lang="en-US" dirty="0"/>
              <a:t>Courier, </a:t>
            </a:r>
            <a:r>
              <a:rPr lang="en-US" dirty="0" smtClean="0"/>
              <a:t>Courier New …</a:t>
            </a:r>
            <a:endParaRPr lang="es-ES" dirty="0"/>
          </a:p>
        </p:txBody>
      </p:sp>
      <p:pic>
        <p:nvPicPr>
          <p:cNvPr id="7" name="Imagen 6"/>
          <p:cNvPicPr>
            <a:picLocks noChangeAspect="1"/>
          </p:cNvPicPr>
          <p:nvPr/>
        </p:nvPicPr>
        <p:blipFill>
          <a:blip r:embed="rId3">
            <a:clrChange>
              <a:clrFrom>
                <a:srgbClr val="FFFFFF"/>
              </a:clrFrom>
              <a:clrTo>
                <a:srgbClr val="FFFFFF">
                  <a:alpha val="0"/>
                </a:srgbClr>
              </a:clrTo>
            </a:clrChange>
          </a:blip>
          <a:stretch>
            <a:fillRect/>
          </a:stretch>
        </p:blipFill>
        <p:spPr>
          <a:xfrm>
            <a:off x="5251542" y="3698405"/>
            <a:ext cx="3194891" cy="2115389"/>
          </a:xfrm>
          <a:prstGeom prst="rect">
            <a:avLst/>
          </a:prstGeom>
        </p:spPr>
      </p:pic>
      <p:sp>
        <p:nvSpPr>
          <p:cNvPr id="9" name="CuadroTexto 8"/>
          <p:cNvSpPr txBox="1"/>
          <p:nvPr/>
        </p:nvSpPr>
        <p:spPr>
          <a:xfrm>
            <a:off x="1318126" y="5950054"/>
            <a:ext cx="6852645" cy="369332"/>
          </a:xfrm>
          <a:prstGeom prst="rect">
            <a:avLst/>
          </a:prstGeom>
          <a:noFill/>
        </p:spPr>
        <p:txBody>
          <a:bodyPr wrap="none" rtlCol="0">
            <a:spAutoFit/>
          </a:bodyPr>
          <a:lstStyle/>
          <a:p>
            <a:r>
              <a:rPr lang="es-ES" dirty="0" smtClean="0"/>
              <a:t>Se entrecomillan los nombres de fuentes compuestos de varias palabras</a:t>
            </a:r>
            <a:endParaRPr lang="es-ES" dirty="0"/>
          </a:p>
        </p:txBody>
      </p:sp>
    </p:spTree>
    <p:extLst>
      <p:ext uri="{BB962C8B-B14F-4D97-AF65-F5344CB8AC3E}">
        <p14:creationId xmlns:p14="http://schemas.microsoft.com/office/powerpoint/2010/main" val="697678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Incorporación de fuentes</a:t>
            </a:r>
            <a:endParaRPr lang="es-ES" dirty="0"/>
          </a:p>
        </p:txBody>
      </p:sp>
      <p:sp>
        <p:nvSpPr>
          <p:cNvPr id="3" name="CuadroTexto 2"/>
          <p:cNvSpPr txBox="1"/>
          <p:nvPr/>
        </p:nvSpPr>
        <p:spPr>
          <a:xfrm>
            <a:off x="799131" y="1456918"/>
            <a:ext cx="2219030" cy="523220"/>
          </a:xfrm>
          <a:prstGeom prst="roundRect">
            <a:avLst>
              <a:gd name="adj" fmla="val 40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800" b="1"/>
            </a:lvl1pPr>
          </a:lstStyle>
          <a:p>
            <a:r>
              <a:rPr lang="es-ES" dirty="0"/>
              <a:t>@</a:t>
            </a:r>
            <a:r>
              <a:rPr lang="es-ES" dirty="0" err="1"/>
              <a:t>font-face</a:t>
            </a:r>
            <a:r>
              <a:rPr lang="es-ES" dirty="0"/>
              <a:t>:</a:t>
            </a:r>
          </a:p>
        </p:txBody>
      </p:sp>
      <p:sp>
        <p:nvSpPr>
          <p:cNvPr id="4" name="Rectángulo 3"/>
          <p:cNvSpPr/>
          <p:nvPr/>
        </p:nvSpPr>
        <p:spPr>
          <a:xfrm>
            <a:off x="2183141" y="4371427"/>
            <a:ext cx="6067553"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font-face</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font-family</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ChunkFiveRegular</a:t>
            </a:r>
            <a:r>
              <a:rPr lang="es-ES" sz="1400" dirty="0">
                <a:solidFill>
                  <a:schemeClr val="dk1"/>
                </a:solidFill>
                <a:latin typeface="Courier New" panose="02070309020205020404" pitchFamily="49" charset="0"/>
                <a:cs typeface="Courier New" panose="02070309020205020404" pitchFamily="49" charset="0"/>
              </a:rPr>
              <a:t>';</a:t>
            </a:r>
          </a:p>
          <a:p>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src</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url</a:t>
            </a:r>
            <a:r>
              <a:rPr lang="es-ES" sz="1400" dirty="0">
                <a:solidFill>
                  <a:schemeClr val="dk1"/>
                </a:solidFill>
                <a:latin typeface="Courier New" panose="02070309020205020404" pitchFamily="49" charset="0"/>
                <a:cs typeface="Courier New" panose="02070309020205020404" pitchFamily="49" charset="0"/>
              </a:rPr>
              <a:t>(</a:t>
            </a:r>
            <a:r>
              <a:rPr lang="es-ES" sz="1400" dirty="0" smtClean="0">
                <a:solidFill>
                  <a:schemeClr val="dk1"/>
                </a:solidFill>
                <a:latin typeface="Courier New" panose="02070309020205020404" pitchFamily="49" charset="0"/>
                <a:cs typeface="Courier New" panose="02070309020205020404" pitchFamily="49" charset="0"/>
              </a:rPr>
              <a:t>'</a:t>
            </a:r>
            <a:r>
              <a:rPr lang="es-ES" sz="1400" dirty="0" err="1" smtClean="0">
                <a:solidFill>
                  <a:schemeClr val="dk1"/>
                </a:solidFill>
                <a:latin typeface="Courier New" panose="02070309020205020404" pitchFamily="49" charset="0"/>
                <a:cs typeface="Courier New" panose="02070309020205020404" pitchFamily="49" charset="0"/>
              </a:rPr>
              <a:t>fonts</a:t>
            </a:r>
            <a:r>
              <a:rPr lang="es-ES" sz="1400" dirty="0" smtClean="0">
                <a:solidFill>
                  <a:schemeClr val="dk1"/>
                </a:solidFill>
                <a:latin typeface="Courier New" panose="02070309020205020404" pitchFamily="49" charset="0"/>
                <a:cs typeface="Courier New" panose="02070309020205020404" pitchFamily="49" charset="0"/>
              </a:rPr>
              <a:t>/</a:t>
            </a:r>
            <a:r>
              <a:rPr lang="es-ES" sz="1400" dirty="0" err="1" smtClean="0">
                <a:solidFill>
                  <a:schemeClr val="dk1"/>
                </a:solidFill>
                <a:latin typeface="Courier New" panose="02070309020205020404" pitchFamily="49" charset="0"/>
                <a:cs typeface="Courier New" panose="02070309020205020404" pitchFamily="49" charset="0"/>
              </a:rPr>
              <a:t>chunkfive.svg</a:t>
            </a:r>
            <a:r>
              <a:rPr lang="es-ES" sz="1400" dirty="0" smtClean="0">
                <a:solidFill>
                  <a:schemeClr val="dk1"/>
                </a:solidFill>
                <a:latin typeface="Courier New" panose="02070309020205020404" pitchFamily="49" charset="0"/>
                <a:cs typeface="Courier New" panose="02070309020205020404" pitchFamily="49" charset="0"/>
              </a:rPr>
              <a:t>')</a:t>
            </a:r>
            <a:r>
              <a:rPr lang="es-ES" sz="1400" dirty="0"/>
              <a:t> </a:t>
            </a:r>
            <a:r>
              <a:rPr lang="es-ES" sz="1400" dirty="0" err="1"/>
              <a:t>format</a:t>
            </a:r>
            <a:r>
              <a:rPr lang="es-ES" sz="1400" dirty="0"/>
              <a:t>('</a:t>
            </a:r>
            <a:r>
              <a:rPr lang="es-ES" sz="1400" dirty="0" err="1"/>
              <a:t>svg</a:t>
            </a:r>
            <a:r>
              <a:rPr lang="es-ES" sz="1400" dirty="0"/>
              <a:t>')</a:t>
            </a:r>
            <a:r>
              <a:rPr lang="es-ES" sz="1400" dirty="0" smtClean="0">
                <a:solidFill>
                  <a:schemeClr val="dk1"/>
                </a:solidFill>
                <a:latin typeface="Courier New" panose="02070309020205020404" pitchFamily="49" charset="0"/>
                <a:cs typeface="Courier New" panose="02070309020205020404" pitchFamily="49" charset="0"/>
              </a:rPr>
              <a:t>;}</a:t>
            </a:r>
            <a:endParaRPr lang="es-ES" sz="1400" dirty="0">
              <a:solidFill>
                <a:schemeClr val="dk1"/>
              </a:solidFill>
              <a:latin typeface="Courier New" panose="02070309020205020404" pitchFamily="49" charset="0"/>
              <a:cs typeface="Courier New" panose="02070309020205020404" pitchFamily="49" charset="0"/>
            </a:endParaRPr>
          </a:p>
          <a:p>
            <a:r>
              <a:rPr lang="es-ES" sz="1400" dirty="0">
                <a:solidFill>
                  <a:schemeClr val="dk1"/>
                </a:solidFill>
                <a:latin typeface="Courier New" panose="02070309020205020404" pitchFamily="49" charset="0"/>
                <a:cs typeface="Courier New" panose="02070309020205020404" pitchFamily="49" charset="0"/>
              </a:rPr>
              <a:t>p { </a:t>
            </a:r>
            <a:r>
              <a:rPr lang="es-ES" sz="1400" dirty="0" err="1">
                <a:solidFill>
                  <a:schemeClr val="dk1"/>
                </a:solidFill>
                <a:latin typeface="Courier New" panose="02070309020205020404" pitchFamily="49" charset="0"/>
                <a:cs typeface="Courier New" panose="02070309020205020404" pitchFamily="49" charset="0"/>
              </a:rPr>
              <a:t>font-family</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ChunkFiveRegular</a:t>
            </a:r>
            <a:r>
              <a:rPr lang="es-ES" sz="1400" dirty="0">
                <a:solidFill>
                  <a:schemeClr val="dk1"/>
                </a:solidFill>
                <a:latin typeface="Courier New" panose="02070309020205020404" pitchFamily="49" charset="0"/>
                <a:cs typeface="Courier New" panose="02070309020205020404" pitchFamily="49" charset="0"/>
              </a:rPr>
              <a:t>, Georgia, </a:t>
            </a:r>
            <a:r>
              <a:rPr lang="es-ES" sz="1400" dirty="0" err="1">
                <a:solidFill>
                  <a:schemeClr val="dk1"/>
                </a:solidFill>
                <a:latin typeface="Courier New" panose="02070309020205020404" pitchFamily="49" charset="0"/>
                <a:cs typeface="Courier New" panose="02070309020205020404" pitchFamily="49" charset="0"/>
              </a:rPr>
              <a:t>serif</a:t>
            </a:r>
            <a:r>
              <a:rPr lang="es-ES" sz="1400" dirty="0">
                <a:solidFill>
                  <a:schemeClr val="dk1"/>
                </a:solidFill>
                <a:latin typeface="Courier New" panose="02070309020205020404" pitchFamily="49" charset="0"/>
                <a:cs typeface="Courier New" panose="02070309020205020404" pitchFamily="49" charset="0"/>
              </a:rPr>
              <a:t>;}</a:t>
            </a:r>
          </a:p>
        </p:txBody>
      </p:sp>
      <p:sp>
        <p:nvSpPr>
          <p:cNvPr id="5" name="CuadroTexto 4"/>
          <p:cNvSpPr txBox="1"/>
          <p:nvPr/>
        </p:nvSpPr>
        <p:spPr>
          <a:xfrm>
            <a:off x="3685425" y="1395362"/>
            <a:ext cx="3707027" cy="923330"/>
          </a:xfrm>
          <a:prstGeom prst="rect">
            <a:avLst/>
          </a:prstGeom>
          <a:noFill/>
        </p:spPr>
        <p:txBody>
          <a:bodyPr wrap="square" rtlCol="0">
            <a:spAutoFit/>
          </a:bodyPr>
          <a:lstStyle/>
          <a:p>
            <a:r>
              <a:rPr lang="es-ES" dirty="0" smtClean="0"/>
              <a:t>selector especial que permite  hacer referencia a una fuente para que se instale en el equipo cliente</a:t>
            </a:r>
            <a:endParaRPr lang="es-ES" dirty="0"/>
          </a:p>
        </p:txBody>
      </p:sp>
      <p:sp>
        <p:nvSpPr>
          <p:cNvPr id="6" name="CuadroTexto 5"/>
          <p:cNvSpPr txBox="1"/>
          <p:nvPr/>
        </p:nvSpPr>
        <p:spPr>
          <a:xfrm>
            <a:off x="1115220" y="2464868"/>
            <a:ext cx="2187145" cy="646331"/>
          </a:xfrm>
          <a:prstGeom prst="rect">
            <a:avLst/>
          </a:prstGeom>
          <a:noFill/>
        </p:spPr>
        <p:txBody>
          <a:bodyPr wrap="square" rtlCol="0">
            <a:spAutoFit/>
          </a:bodyPr>
          <a:lstStyle/>
          <a:p>
            <a:r>
              <a:rPr lang="es-ES" dirty="0" smtClean="0"/>
              <a:t>Se utiliza junto con las propiedades</a:t>
            </a:r>
            <a:endParaRPr lang="es-ES" dirty="0"/>
          </a:p>
        </p:txBody>
      </p:sp>
      <p:sp>
        <p:nvSpPr>
          <p:cNvPr id="7" name="CuadroTexto 6"/>
          <p:cNvSpPr txBox="1"/>
          <p:nvPr/>
        </p:nvSpPr>
        <p:spPr>
          <a:xfrm>
            <a:off x="3942133" y="2464868"/>
            <a:ext cx="1229696"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s-E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err="1"/>
              <a:t>font-family</a:t>
            </a:r>
            <a:r>
              <a:rPr lang="es-ES" dirty="0"/>
              <a:t>:</a:t>
            </a:r>
          </a:p>
        </p:txBody>
      </p:sp>
      <p:sp>
        <p:nvSpPr>
          <p:cNvPr id="8" name="Rectángulo 7"/>
          <p:cNvSpPr/>
          <p:nvPr/>
        </p:nvSpPr>
        <p:spPr>
          <a:xfrm>
            <a:off x="3942133" y="3111174"/>
            <a:ext cx="503471"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schemeClr val="lt1"/>
                </a:solidFill>
              </a:rPr>
              <a:t>src</a:t>
            </a:r>
            <a:r>
              <a:rPr lang="es-ES" b="1" dirty="0" smtClean="0">
                <a:solidFill>
                  <a:schemeClr val="lt1"/>
                </a:solidFill>
              </a:rPr>
              <a:t>:</a:t>
            </a:r>
            <a:endParaRPr lang="es-ES" b="1" dirty="0">
              <a:solidFill>
                <a:schemeClr val="lt1"/>
              </a:solidFill>
            </a:endParaRPr>
          </a:p>
        </p:txBody>
      </p:sp>
      <p:sp>
        <p:nvSpPr>
          <p:cNvPr id="9" name="CuadroTexto 8"/>
          <p:cNvSpPr txBox="1"/>
          <p:nvPr/>
        </p:nvSpPr>
        <p:spPr>
          <a:xfrm>
            <a:off x="6091384" y="2464868"/>
            <a:ext cx="2079544" cy="369332"/>
          </a:xfrm>
          <a:prstGeom prst="rect">
            <a:avLst/>
          </a:prstGeom>
          <a:noFill/>
        </p:spPr>
        <p:txBody>
          <a:bodyPr wrap="none" rtlCol="0">
            <a:spAutoFit/>
          </a:bodyPr>
          <a:lstStyle/>
          <a:p>
            <a:r>
              <a:rPr lang="es-ES" dirty="0" smtClean="0"/>
              <a:t>nombre de la fuente</a:t>
            </a:r>
            <a:endParaRPr lang="es-ES" dirty="0"/>
          </a:p>
        </p:txBody>
      </p:sp>
      <p:cxnSp>
        <p:nvCxnSpPr>
          <p:cNvPr id="11" name="Conector recto de flecha 10"/>
          <p:cNvCxnSpPr>
            <a:stCxn id="7" idx="3"/>
            <a:endCxn id="9" idx="1"/>
          </p:cNvCxnSpPr>
          <p:nvPr/>
        </p:nvCxnSpPr>
        <p:spPr>
          <a:xfrm>
            <a:off x="5171829" y="2649534"/>
            <a:ext cx="9195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091384" y="2970761"/>
            <a:ext cx="2169505" cy="646331"/>
          </a:xfrm>
          <a:prstGeom prst="rect">
            <a:avLst/>
          </a:prstGeom>
          <a:noFill/>
        </p:spPr>
        <p:txBody>
          <a:bodyPr wrap="none" rtlCol="0">
            <a:spAutoFit/>
          </a:bodyPr>
          <a:lstStyle/>
          <a:p>
            <a:r>
              <a:rPr lang="es-ES" noProof="1" smtClean="0"/>
              <a:t>url(“url</a:t>
            </a:r>
            <a:r>
              <a:rPr lang="es-ES" dirty="0" smtClean="0"/>
              <a:t> de la fuente”)</a:t>
            </a:r>
            <a:br>
              <a:rPr lang="es-ES" dirty="0" smtClean="0"/>
            </a:br>
            <a:r>
              <a:rPr lang="en-US" dirty="0" smtClean="0"/>
              <a:t>format</a:t>
            </a:r>
            <a:r>
              <a:rPr lang="es-ES" dirty="0" smtClean="0"/>
              <a:t>(“formato”)</a:t>
            </a:r>
            <a:endParaRPr lang="es-ES" dirty="0"/>
          </a:p>
        </p:txBody>
      </p:sp>
      <p:cxnSp>
        <p:nvCxnSpPr>
          <p:cNvPr id="15" name="Conector recto de flecha 14"/>
          <p:cNvCxnSpPr>
            <a:stCxn id="8" idx="3"/>
            <a:endCxn id="13" idx="1"/>
          </p:cNvCxnSpPr>
          <p:nvPr/>
        </p:nvCxnSpPr>
        <p:spPr>
          <a:xfrm flipV="1">
            <a:off x="4445604" y="3293927"/>
            <a:ext cx="1645780" cy="1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64545" y="3894066"/>
            <a:ext cx="7241060" cy="369332"/>
          </a:xfrm>
          <a:prstGeom prst="rect">
            <a:avLst/>
          </a:prstGeom>
          <a:noFill/>
        </p:spPr>
        <p:txBody>
          <a:bodyPr wrap="square" rtlCol="0">
            <a:spAutoFit/>
          </a:bodyPr>
          <a:lstStyle/>
          <a:p>
            <a:r>
              <a:rPr lang="es-ES" dirty="0" smtClean="0"/>
              <a:t>Una vez definido el proceso que instalará la fuente, la utilizamos</a:t>
            </a:r>
            <a:endParaRPr lang="es-ES" dirty="0"/>
          </a:p>
        </p:txBody>
      </p:sp>
      <p:sp>
        <p:nvSpPr>
          <p:cNvPr id="19" name="CuadroTexto 18"/>
          <p:cNvSpPr txBox="1"/>
          <p:nvPr/>
        </p:nvSpPr>
        <p:spPr>
          <a:xfrm>
            <a:off x="1230023" y="5541285"/>
            <a:ext cx="3052119" cy="646331"/>
          </a:xfrm>
          <a:prstGeom prst="rect">
            <a:avLst/>
          </a:prstGeom>
          <a:noFill/>
        </p:spPr>
        <p:txBody>
          <a:bodyPr wrap="square" rtlCol="0">
            <a:spAutoFit/>
          </a:bodyPr>
          <a:lstStyle/>
          <a:p>
            <a:r>
              <a:rPr lang="es-ES" dirty="0" smtClean="0"/>
              <a:t>Solo se deben proporcionar fuentes de licencia libre</a:t>
            </a:r>
            <a:endParaRPr lang="es-ES" dirty="0"/>
          </a:p>
        </p:txBody>
      </p:sp>
      <p:sp>
        <p:nvSpPr>
          <p:cNvPr id="20" name="Rectángulo 19"/>
          <p:cNvSpPr/>
          <p:nvPr/>
        </p:nvSpPr>
        <p:spPr>
          <a:xfrm>
            <a:off x="5171829" y="5402785"/>
            <a:ext cx="2829697" cy="923330"/>
          </a:xfrm>
          <a:prstGeom prst="rect">
            <a:avLst/>
          </a:prstGeom>
        </p:spPr>
        <p:txBody>
          <a:bodyPr wrap="square">
            <a:spAutoFit/>
          </a:bodyPr>
          <a:lstStyle/>
          <a:p>
            <a:r>
              <a:rPr lang="es-ES" dirty="0" smtClean="0">
                <a:hlinkClick r:id="rId3"/>
              </a:rPr>
              <a:t>www.fontsquirrel.com</a:t>
            </a:r>
            <a:r>
              <a:rPr lang="es-ES" dirty="0" smtClean="0"/>
              <a:t> </a:t>
            </a:r>
            <a:endParaRPr lang="es-ES" dirty="0"/>
          </a:p>
          <a:p>
            <a:r>
              <a:rPr lang="es-ES" dirty="0" smtClean="0">
                <a:hlinkClick r:id="rId4"/>
              </a:rPr>
              <a:t>www.fontex.org</a:t>
            </a:r>
            <a:r>
              <a:rPr lang="es-ES" dirty="0" smtClean="0"/>
              <a:t> </a:t>
            </a:r>
            <a:endParaRPr lang="es-ES" dirty="0"/>
          </a:p>
          <a:p>
            <a:r>
              <a:rPr lang="es-ES" dirty="0" smtClean="0">
                <a:hlinkClick r:id="rId5"/>
              </a:rPr>
              <a:t>www.openfontlibrary.org</a:t>
            </a:r>
            <a:r>
              <a:rPr lang="es-ES" dirty="0" smtClean="0"/>
              <a:t> </a:t>
            </a:r>
            <a:endParaRPr lang="es-ES" dirty="0"/>
          </a:p>
        </p:txBody>
      </p:sp>
      <p:cxnSp>
        <p:nvCxnSpPr>
          <p:cNvPr id="21" name="Conector recto de flecha 20"/>
          <p:cNvCxnSpPr>
            <a:stCxn id="19" idx="3"/>
            <a:endCxn id="20" idx="1"/>
          </p:cNvCxnSpPr>
          <p:nvPr/>
        </p:nvCxnSpPr>
        <p:spPr>
          <a:xfrm flipV="1">
            <a:off x="4282142" y="5864450"/>
            <a:ext cx="8896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2" descr="http://www.blog.pc-serveis.es/wp-content/uploads/2012/08/css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218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Incorporación de fuentes: formatos</a:t>
            </a:r>
            <a:endParaRPr lang="es-ES" dirty="0"/>
          </a:p>
        </p:txBody>
      </p:sp>
      <p:sp>
        <p:nvSpPr>
          <p:cNvPr id="10" name="Rectángulo 9"/>
          <p:cNvSpPr/>
          <p:nvPr/>
        </p:nvSpPr>
        <p:spPr>
          <a:xfrm>
            <a:off x="1037968" y="1556089"/>
            <a:ext cx="1495167" cy="1569660"/>
          </a:xfrm>
          <a:prstGeom prst="rect">
            <a:avLst/>
          </a:prstGeom>
        </p:spPr>
        <p:txBody>
          <a:bodyPr wrap="square">
            <a:spAutoFit/>
          </a:bodyPr>
          <a:lstStyle/>
          <a:p>
            <a:r>
              <a:rPr lang="en-US" sz="2400" b="1" dirty="0"/>
              <a:t>1: </a:t>
            </a:r>
            <a:r>
              <a:rPr lang="en-US" sz="2400" b="1" dirty="0" err="1" smtClean="0"/>
              <a:t>eot</a:t>
            </a:r>
            <a:r>
              <a:rPr lang="en-US" sz="2400" b="1" dirty="0" smtClean="0"/>
              <a:t> </a:t>
            </a:r>
            <a:endParaRPr lang="en-US" sz="2400" b="1" dirty="0"/>
          </a:p>
          <a:p>
            <a:r>
              <a:rPr lang="en-US" sz="2400" b="1" dirty="0"/>
              <a:t>2: </a:t>
            </a:r>
            <a:r>
              <a:rPr lang="en-US" sz="2400" b="1" dirty="0" err="1"/>
              <a:t>woff</a:t>
            </a:r>
            <a:endParaRPr lang="en-US" sz="2400" b="1" dirty="0"/>
          </a:p>
          <a:p>
            <a:r>
              <a:rPr lang="en-US" sz="2400" b="1" dirty="0"/>
              <a:t>3: </a:t>
            </a:r>
            <a:r>
              <a:rPr lang="en-US" sz="2400" b="1" dirty="0" err="1"/>
              <a:t>ttf</a:t>
            </a:r>
            <a:r>
              <a:rPr lang="en-US" sz="2400" b="1" dirty="0"/>
              <a:t>/</a:t>
            </a:r>
            <a:r>
              <a:rPr lang="en-US" sz="2400" b="1" dirty="0" err="1"/>
              <a:t>otf</a:t>
            </a:r>
            <a:endParaRPr lang="en-US" sz="2400" b="1" dirty="0"/>
          </a:p>
          <a:p>
            <a:r>
              <a:rPr lang="en-US" sz="2400" b="1" dirty="0"/>
              <a:t>4: </a:t>
            </a:r>
            <a:r>
              <a:rPr lang="en-US" sz="2400" b="1" dirty="0" err="1"/>
              <a:t>svg</a:t>
            </a:r>
            <a:endParaRPr lang="es-ES" sz="2400" b="1" dirty="0"/>
          </a:p>
        </p:txBody>
      </p:sp>
      <p:graphicFrame>
        <p:nvGraphicFramePr>
          <p:cNvPr id="14" name="Tabla 13"/>
          <p:cNvGraphicFramePr>
            <a:graphicFrameLocks noGrp="1"/>
          </p:cNvGraphicFramePr>
          <p:nvPr>
            <p:extLst>
              <p:ext uri="{D42A27DB-BD31-4B8C-83A1-F6EECF244321}">
                <p14:modId xmlns:p14="http://schemas.microsoft.com/office/powerpoint/2010/main" val="3783353324"/>
              </p:ext>
            </p:extLst>
          </p:nvPr>
        </p:nvGraphicFramePr>
        <p:xfrm>
          <a:off x="3342300" y="3608388"/>
          <a:ext cx="4684100" cy="2590800"/>
        </p:xfrm>
        <a:graphic>
          <a:graphicData uri="http://schemas.openxmlformats.org/drawingml/2006/table">
            <a:tbl>
              <a:tblPr firstRow="1" bandRow="1">
                <a:tableStyleId>{5C22544A-7EE6-4342-B048-85BDC9FD1C3A}</a:tableStyleId>
              </a:tblPr>
              <a:tblGrid>
                <a:gridCol w="1084100"/>
                <a:gridCol w="900000"/>
                <a:gridCol w="900000"/>
                <a:gridCol w="900000"/>
                <a:gridCol w="900000"/>
              </a:tblGrid>
              <a:tr h="370840">
                <a:tc>
                  <a:txBody>
                    <a:bodyPr/>
                    <a:lstStyle/>
                    <a:p>
                      <a:r>
                        <a:rPr lang="es-ES" dirty="0" smtClean="0"/>
                        <a:t>browser</a:t>
                      </a:r>
                    </a:p>
                  </a:txBody>
                  <a:tcPr/>
                </a:tc>
                <a:tc>
                  <a:txBody>
                    <a:bodyPr/>
                    <a:lstStyle/>
                    <a:p>
                      <a:pPr algn="ctr"/>
                      <a:r>
                        <a:rPr lang="es-ES" dirty="0" err="1" smtClean="0"/>
                        <a:t>eot</a:t>
                      </a:r>
                      <a:r>
                        <a:rPr lang="es-ES" dirty="0" smtClean="0"/>
                        <a:t> </a:t>
                      </a:r>
                    </a:p>
                  </a:txBody>
                  <a:tcPr/>
                </a:tc>
                <a:tc>
                  <a:txBody>
                    <a:bodyPr/>
                    <a:lstStyle/>
                    <a:p>
                      <a:pPr algn="ctr"/>
                      <a:r>
                        <a:rPr lang="es-ES" dirty="0" err="1" smtClean="0"/>
                        <a:t>woff</a:t>
                      </a:r>
                      <a:r>
                        <a:rPr lang="es-ES" dirty="0" smtClean="0"/>
                        <a:t> </a:t>
                      </a:r>
                    </a:p>
                  </a:txBody>
                  <a:tcPr/>
                </a:tc>
                <a:tc>
                  <a:txBody>
                    <a:bodyPr/>
                    <a:lstStyle/>
                    <a:p>
                      <a:pPr algn="ctr"/>
                      <a:r>
                        <a:rPr lang="es-ES" dirty="0" err="1" smtClean="0"/>
                        <a:t>ttf</a:t>
                      </a:r>
                      <a:r>
                        <a:rPr lang="es-ES" dirty="0" smtClean="0"/>
                        <a:t> / </a:t>
                      </a:r>
                      <a:r>
                        <a:rPr lang="es-ES" dirty="0" err="1" smtClean="0"/>
                        <a:t>otf</a:t>
                      </a:r>
                      <a:r>
                        <a:rPr lang="es-ES" dirty="0" smtClean="0"/>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err="1" smtClean="0"/>
                        <a:t>svg</a:t>
                      </a:r>
                      <a:endParaRPr lang="es-ES" dirty="0" smtClean="0"/>
                    </a:p>
                  </a:txBody>
                  <a:tcPr/>
                </a:tc>
              </a:tr>
              <a:tr h="370840">
                <a:tc>
                  <a:txBody>
                    <a:bodyPr/>
                    <a:lstStyle/>
                    <a:p>
                      <a:r>
                        <a:rPr lang="es-ES" dirty="0" err="1" smtClean="0"/>
                        <a:t>Chrome</a:t>
                      </a:r>
                      <a:endParaRPr lang="es-ES" dirty="0" smtClean="0"/>
                    </a:p>
                  </a:txBody>
                  <a:tcPr/>
                </a:tc>
                <a:tc>
                  <a:txBody>
                    <a:bodyPr/>
                    <a:lstStyle/>
                    <a:p>
                      <a:pPr algn="ctr"/>
                      <a:endParaRPr lang="es-E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6+</a:t>
                      </a:r>
                    </a:p>
                  </a:txBody>
                  <a:tcPr/>
                </a:tc>
                <a:tc>
                  <a:txBody>
                    <a:bodyPr/>
                    <a:lstStyle/>
                    <a:p>
                      <a:pPr algn="ctr"/>
                      <a:r>
                        <a:rPr lang="es-ES" dirty="0" err="1" smtClean="0"/>
                        <a:t>all</a:t>
                      </a:r>
                      <a:endParaRPr lang="es-ES" dirty="0" smtClean="0"/>
                    </a:p>
                  </a:txBody>
                  <a:tcPr/>
                </a:tc>
              </a:tr>
              <a:tr h="370840">
                <a:tc>
                  <a:txBody>
                    <a:bodyPr/>
                    <a:lstStyle/>
                    <a:p>
                      <a:r>
                        <a:rPr lang="es-ES" dirty="0" smtClean="0"/>
                        <a:t>Firefox</a:t>
                      </a:r>
                    </a:p>
                  </a:txBody>
                  <a:tcPr/>
                </a:tc>
                <a:tc>
                  <a:txBody>
                    <a:bodyPr/>
                    <a:lstStyle/>
                    <a:p>
                      <a:pPr algn="ctr"/>
                      <a:endParaRPr lang="es-ES" dirty="0" smtClean="0"/>
                    </a:p>
                  </a:txBody>
                  <a:tcPr/>
                </a:tc>
                <a:tc>
                  <a:txBody>
                    <a:bodyPr/>
                    <a:lstStyle/>
                    <a:p>
                      <a:pPr algn="ctr"/>
                      <a:r>
                        <a:rPr lang="es-ES" dirty="0" smtClean="0"/>
                        <a:t>3.6+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3.5+</a:t>
                      </a:r>
                    </a:p>
                  </a:txBody>
                  <a:tcPr/>
                </a:tc>
                <a:tc>
                  <a:txBody>
                    <a:bodyPr/>
                    <a:lstStyle/>
                    <a:p>
                      <a:pPr algn="ctr"/>
                      <a:endParaRPr lang="es-ES" dirty="0" smtClean="0"/>
                    </a:p>
                  </a:txBody>
                  <a:tcPr/>
                </a:tc>
              </a:tr>
              <a:tr h="370840">
                <a:tc>
                  <a:txBody>
                    <a:bodyPr/>
                    <a:lstStyle/>
                    <a:p>
                      <a:r>
                        <a:rPr lang="es-ES" dirty="0" smtClean="0"/>
                        <a:t>IE </a:t>
                      </a:r>
                    </a:p>
                  </a:txBody>
                  <a:tcPr/>
                </a:tc>
                <a:tc>
                  <a:txBody>
                    <a:bodyPr/>
                    <a:lstStyle/>
                    <a:p>
                      <a:pPr algn="ctr"/>
                      <a:r>
                        <a:rPr lang="es-ES" dirty="0" smtClean="0"/>
                        <a:t>5+</a:t>
                      </a:r>
                      <a:endParaRPr lang="es-E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 9+</a:t>
                      </a:r>
                    </a:p>
                  </a:txBody>
                  <a:tcPr/>
                </a:tc>
                <a:tc>
                  <a:txBody>
                    <a:bodyPr/>
                    <a:lstStyle/>
                    <a:p>
                      <a:pPr algn="ctr"/>
                      <a:endParaRPr lang="es-ES" dirty="0"/>
                    </a:p>
                  </a:txBody>
                  <a:tcPr/>
                </a:tc>
                <a:tc>
                  <a:txBody>
                    <a:bodyPr/>
                    <a:lstStyle/>
                    <a:p>
                      <a:pPr algn="ctr"/>
                      <a:endParaRPr lang="es-ES" dirty="0"/>
                    </a:p>
                  </a:txBody>
                  <a:tcPr/>
                </a:tc>
              </a:tr>
              <a:tr h="370840">
                <a:tc>
                  <a:txBody>
                    <a:bodyPr/>
                    <a:lstStyle/>
                    <a:p>
                      <a:r>
                        <a:rPr lang="es-ES" dirty="0" smtClean="0"/>
                        <a:t>Opera</a:t>
                      </a:r>
                    </a:p>
                  </a:txBody>
                  <a:tcPr/>
                </a:tc>
                <a:tc>
                  <a:txBody>
                    <a:bodyPr/>
                    <a:lstStyle/>
                    <a:p>
                      <a:pPr algn="ctr"/>
                      <a:endParaRPr lang="es-ES" dirty="0" smtClean="0"/>
                    </a:p>
                  </a:txBody>
                  <a:tcPr/>
                </a:tc>
                <a:tc>
                  <a:txBody>
                    <a:bodyPr/>
                    <a:lstStyle/>
                    <a:p>
                      <a:pPr algn="ctr"/>
                      <a:endParaRPr lang="es-E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10+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10+</a:t>
                      </a:r>
                    </a:p>
                  </a:txBody>
                  <a:tcPr/>
                </a:tc>
              </a:tr>
              <a:tr h="370840">
                <a:tc>
                  <a:txBody>
                    <a:bodyPr/>
                    <a:lstStyle/>
                    <a:p>
                      <a:r>
                        <a:rPr lang="es-ES" dirty="0" smtClean="0"/>
                        <a:t>Safari</a:t>
                      </a:r>
                    </a:p>
                  </a:txBody>
                  <a:tcPr/>
                </a:tc>
                <a:tc>
                  <a:txBody>
                    <a:bodyPr/>
                    <a:lstStyle/>
                    <a:p>
                      <a:pPr algn="ctr"/>
                      <a:endParaRPr lang="es-ES" dirty="0" smtClean="0"/>
                    </a:p>
                  </a:txBody>
                  <a:tcPr/>
                </a:tc>
                <a:tc>
                  <a:txBody>
                    <a:bodyPr/>
                    <a:lstStyle/>
                    <a:p>
                      <a:pPr algn="ctr"/>
                      <a:endParaRPr lang="es-E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3.1+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dirty="0" smtClean="0"/>
                        <a:t>3.1+</a:t>
                      </a:r>
                    </a:p>
                  </a:txBody>
                  <a:tcPr/>
                </a:tc>
              </a:tr>
              <a:tr h="137777">
                <a:tc>
                  <a:txBody>
                    <a:bodyPr/>
                    <a:lstStyle/>
                    <a:p>
                      <a:r>
                        <a:rPr lang="es-ES" dirty="0" err="1" smtClean="0"/>
                        <a:t>iOS</a:t>
                      </a:r>
                      <a:endParaRPr lang="es-ES" dirty="0" smtClean="0"/>
                    </a:p>
                  </a:txBody>
                  <a:tcPr/>
                </a:tc>
                <a:tc>
                  <a:txBody>
                    <a:bodyPr/>
                    <a:lstStyle/>
                    <a:p>
                      <a:pPr algn="ctr"/>
                      <a:endParaRPr lang="es-ES" dirty="0" smtClean="0"/>
                    </a:p>
                  </a:txBody>
                  <a:tcPr/>
                </a:tc>
                <a:tc>
                  <a:txBody>
                    <a:bodyPr/>
                    <a:lstStyle/>
                    <a:p>
                      <a:pPr algn="ctr"/>
                      <a:endParaRPr lang="es-ES" dirty="0" smtClean="0"/>
                    </a:p>
                  </a:txBody>
                  <a:tcPr/>
                </a:tc>
                <a:tc>
                  <a:txBody>
                    <a:bodyPr/>
                    <a:lstStyle/>
                    <a:p>
                      <a:pPr algn="ctr"/>
                      <a:r>
                        <a:rPr lang="es-ES" dirty="0" smtClean="0"/>
                        <a:t>4.2+</a:t>
                      </a:r>
                    </a:p>
                  </a:txBody>
                  <a:tcPr/>
                </a:tc>
                <a:tc>
                  <a:txBody>
                    <a:bodyPr/>
                    <a:lstStyle/>
                    <a:p>
                      <a:pPr algn="ctr"/>
                      <a:r>
                        <a:rPr lang="es-ES" dirty="0" err="1" smtClean="0"/>
                        <a:t>all</a:t>
                      </a:r>
                      <a:endParaRPr lang="es-ES" dirty="0" smtClean="0"/>
                    </a:p>
                  </a:txBody>
                  <a:tcPr/>
                </a:tc>
              </a:tr>
            </a:tbl>
          </a:graphicData>
        </a:graphic>
      </p:graphicFrame>
      <p:sp>
        <p:nvSpPr>
          <p:cNvPr id="9" name="Rectángulo 8"/>
          <p:cNvSpPr/>
          <p:nvPr/>
        </p:nvSpPr>
        <p:spPr>
          <a:xfrm>
            <a:off x="3164311" y="1556089"/>
            <a:ext cx="4862089" cy="1569660"/>
          </a:xfrm>
          <a:prstGeom prst="rect">
            <a:avLst/>
          </a:prstGeom>
        </p:spPr>
        <p:txBody>
          <a:bodyPr wrap="square">
            <a:spAutoFit/>
          </a:bodyPr>
          <a:lstStyle/>
          <a:p>
            <a:r>
              <a:rPr lang="en-US" sz="2400" dirty="0" smtClean="0"/>
              <a:t>format ('</a:t>
            </a:r>
            <a:r>
              <a:rPr lang="es-ES" sz="2400" dirty="0" err="1" smtClean="0">
                <a:solidFill>
                  <a:schemeClr val="dk1"/>
                </a:solidFill>
                <a:latin typeface="Courier New" panose="02070309020205020404" pitchFamily="49" charset="0"/>
                <a:cs typeface="Courier New" panose="02070309020205020404" pitchFamily="49" charset="0"/>
              </a:rPr>
              <a:t>embedded-opentype</a:t>
            </a:r>
            <a:r>
              <a:rPr lang="en-US" sz="2400" dirty="0"/>
              <a:t> </a:t>
            </a:r>
            <a:r>
              <a:rPr lang="en-US" sz="2400" dirty="0" smtClean="0"/>
              <a:t>'</a:t>
            </a:r>
            <a:r>
              <a:rPr lang="es-ES" sz="2400" dirty="0" smtClean="0">
                <a:solidFill>
                  <a:schemeClr val="dk1"/>
                </a:solidFill>
                <a:latin typeface="Courier New" panose="02070309020205020404" pitchFamily="49" charset="0"/>
                <a:cs typeface="Courier New" panose="02070309020205020404" pitchFamily="49" charset="0"/>
              </a:rPr>
              <a:t>)</a:t>
            </a:r>
            <a:r>
              <a:rPr lang="en-US" sz="2400" dirty="0" smtClean="0"/>
              <a:t>  </a:t>
            </a:r>
            <a:endParaRPr lang="en-US" sz="2400" dirty="0"/>
          </a:p>
          <a:p>
            <a:r>
              <a:rPr lang="en-US" sz="2400" dirty="0" smtClean="0"/>
              <a:t>format ('</a:t>
            </a:r>
            <a:r>
              <a:rPr lang="en-US" sz="2400" dirty="0" err="1" smtClean="0"/>
              <a:t>woff</a:t>
            </a:r>
            <a:r>
              <a:rPr lang="en-US" sz="2400" dirty="0" smtClean="0"/>
              <a:t>')</a:t>
            </a:r>
            <a:endParaRPr lang="en-US" sz="2400" dirty="0"/>
          </a:p>
          <a:p>
            <a:r>
              <a:rPr lang="en-US" sz="2400" dirty="0"/>
              <a:t>format ('</a:t>
            </a:r>
            <a:r>
              <a:rPr lang="en-US" sz="2400" dirty="0" err="1"/>
              <a:t>truetype</a:t>
            </a:r>
            <a:r>
              <a:rPr lang="en-US" sz="2400" dirty="0" smtClean="0"/>
              <a:t>')</a:t>
            </a:r>
            <a:endParaRPr lang="en-US" sz="2400" dirty="0"/>
          </a:p>
          <a:p>
            <a:r>
              <a:rPr lang="en-US" sz="2400" dirty="0" smtClean="0"/>
              <a:t>format ('</a:t>
            </a:r>
            <a:r>
              <a:rPr lang="en-US" sz="2400" dirty="0" err="1" smtClean="0"/>
              <a:t>svg</a:t>
            </a:r>
            <a:r>
              <a:rPr lang="en-US" sz="2400" dirty="0" smtClean="0"/>
              <a:t>')</a:t>
            </a:r>
            <a:endParaRPr lang="es-ES" sz="2400" dirty="0"/>
          </a:p>
        </p:txBody>
      </p:sp>
      <p:cxnSp>
        <p:nvCxnSpPr>
          <p:cNvPr id="4" name="Conector recto de flecha 3"/>
          <p:cNvCxnSpPr>
            <a:stCxn id="10" idx="3"/>
            <a:endCxn id="9" idx="1"/>
          </p:cNvCxnSpPr>
          <p:nvPr/>
        </p:nvCxnSpPr>
        <p:spPr>
          <a:xfrm>
            <a:off x="2533135" y="2340919"/>
            <a:ext cx="631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559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Incorporación de fuentes:  </a:t>
            </a:r>
            <a:r>
              <a:rPr lang="es-ES" dirty="0" err="1" smtClean="0"/>
              <a:t>tools</a:t>
            </a:r>
            <a:endParaRPr lang="es-ES" dirty="0"/>
          </a:p>
        </p:txBody>
      </p:sp>
      <p:sp>
        <p:nvSpPr>
          <p:cNvPr id="24" name="Rectángulo 23"/>
          <p:cNvSpPr/>
          <p:nvPr/>
        </p:nvSpPr>
        <p:spPr>
          <a:xfrm>
            <a:off x="1246671" y="4914213"/>
            <a:ext cx="7424858"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font-face</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font-family</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ChunkFiveRegular</a:t>
            </a:r>
            <a:r>
              <a:rPr lang="es-ES" sz="1400" dirty="0">
                <a:solidFill>
                  <a:schemeClr val="dk1"/>
                </a:solidFill>
                <a:latin typeface="Courier New" panose="02070309020205020404" pitchFamily="49" charset="0"/>
                <a:cs typeface="Courier New" panose="02070309020205020404" pitchFamily="49" charset="0"/>
              </a:rPr>
              <a:t>';</a:t>
            </a:r>
          </a:p>
          <a:p>
            <a:r>
              <a:rPr lang="es-ES" sz="1400" dirty="0" err="1">
                <a:solidFill>
                  <a:schemeClr val="dk1"/>
                </a:solidFill>
                <a:latin typeface="Courier New" panose="02070309020205020404" pitchFamily="49" charset="0"/>
                <a:cs typeface="Courier New" panose="02070309020205020404" pitchFamily="49" charset="0"/>
              </a:rPr>
              <a:t>src</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url</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fonts</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chunkfive.eot</a:t>
            </a:r>
            <a:r>
              <a:rPr lang="es-ES" sz="1400" dirty="0">
                <a:solidFill>
                  <a:schemeClr val="dk1"/>
                </a:solidFill>
                <a:latin typeface="Courier New" panose="02070309020205020404" pitchFamily="49" charset="0"/>
                <a:cs typeface="Courier New" panose="02070309020205020404" pitchFamily="49" charset="0"/>
              </a:rPr>
              <a:t>');</a:t>
            </a:r>
          </a:p>
          <a:p>
            <a:r>
              <a:rPr lang="es-ES" sz="1400" dirty="0" err="1">
                <a:solidFill>
                  <a:schemeClr val="dk1"/>
                </a:solidFill>
                <a:latin typeface="Courier New" panose="02070309020205020404" pitchFamily="49" charset="0"/>
                <a:cs typeface="Courier New" panose="02070309020205020404" pitchFamily="49" charset="0"/>
              </a:rPr>
              <a:t>src</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url</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fonts</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chunkfive.eot</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iefix</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format</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embedded-opentype</a:t>
            </a:r>
            <a:r>
              <a:rPr lang="es-ES" sz="1400" dirty="0">
                <a:solidFill>
                  <a:schemeClr val="dk1"/>
                </a:solidFill>
                <a:latin typeface="Courier New" panose="02070309020205020404" pitchFamily="49" charset="0"/>
                <a:cs typeface="Courier New" panose="02070309020205020404" pitchFamily="49" charset="0"/>
              </a:rPr>
              <a:t>'),</a:t>
            </a:r>
          </a:p>
          <a:p>
            <a:r>
              <a:rPr lang="es-ES" sz="1400" dirty="0" err="1">
                <a:solidFill>
                  <a:schemeClr val="dk1"/>
                </a:solidFill>
                <a:latin typeface="Courier New" panose="02070309020205020404" pitchFamily="49" charset="0"/>
                <a:cs typeface="Courier New" panose="02070309020205020404" pitchFamily="49" charset="0"/>
              </a:rPr>
              <a:t>url</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fonts</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chunkfive.woff</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format</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woff</a:t>
            </a:r>
            <a:r>
              <a:rPr lang="es-ES" sz="1400" dirty="0">
                <a:solidFill>
                  <a:schemeClr val="dk1"/>
                </a:solidFill>
                <a:latin typeface="Courier New" panose="02070309020205020404" pitchFamily="49" charset="0"/>
                <a:cs typeface="Courier New" panose="02070309020205020404" pitchFamily="49" charset="0"/>
              </a:rPr>
              <a:t>'),</a:t>
            </a:r>
          </a:p>
          <a:p>
            <a:r>
              <a:rPr lang="es-ES" sz="1400" dirty="0" err="1">
                <a:solidFill>
                  <a:schemeClr val="dk1"/>
                </a:solidFill>
                <a:latin typeface="Courier New" panose="02070309020205020404" pitchFamily="49" charset="0"/>
                <a:cs typeface="Courier New" panose="02070309020205020404" pitchFamily="49" charset="0"/>
              </a:rPr>
              <a:t>url</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fonts</a:t>
            </a:r>
            <a:r>
              <a:rPr lang="es-ES" sz="1400" dirty="0">
                <a:solidFill>
                  <a:schemeClr val="dk1"/>
                </a:solidFill>
                <a:latin typeface="Courier New" panose="02070309020205020404" pitchFamily="49" charset="0"/>
                <a:cs typeface="Courier New" panose="02070309020205020404" pitchFamily="49" charset="0"/>
              </a:rPr>
              <a:t>/chunkfive.ttf') </a:t>
            </a:r>
            <a:r>
              <a:rPr lang="es-ES" sz="1400" dirty="0" err="1">
                <a:solidFill>
                  <a:schemeClr val="dk1"/>
                </a:solidFill>
                <a:latin typeface="Courier New" panose="02070309020205020404" pitchFamily="49" charset="0"/>
                <a:cs typeface="Courier New" panose="02070309020205020404" pitchFamily="49" charset="0"/>
              </a:rPr>
              <a:t>format</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truetype</a:t>
            </a:r>
            <a:r>
              <a:rPr lang="es-ES" sz="1400" dirty="0">
                <a:solidFill>
                  <a:schemeClr val="dk1"/>
                </a:solidFill>
                <a:latin typeface="Courier New" panose="02070309020205020404" pitchFamily="49" charset="0"/>
                <a:cs typeface="Courier New" panose="02070309020205020404" pitchFamily="49" charset="0"/>
              </a:rPr>
              <a:t>'),</a:t>
            </a:r>
          </a:p>
          <a:p>
            <a:r>
              <a:rPr lang="es-ES" sz="1400" dirty="0" err="1">
                <a:solidFill>
                  <a:schemeClr val="dk1"/>
                </a:solidFill>
                <a:latin typeface="Courier New" panose="02070309020205020404" pitchFamily="49" charset="0"/>
                <a:cs typeface="Courier New" panose="02070309020205020404" pitchFamily="49" charset="0"/>
              </a:rPr>
              <a:t>url</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fonts</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chunkfive.svg#ChunkFiveRegular</a:t>
            </a:r>
            <a:r>
              <a:rPr lang="es-ES" sz="1400" dirty="0">
                <a:solidFill>
                  <a:schemeClr val="dk1"/>
                </a:solidFill>
                <a:latin typeface="Courier New" panose="02070309020205020404" pitchFamily="49" charset="0"/>
                <a:cs typeface="Courier New" panose="02070309020205020404" pitchFamily="49" charset="0"/>
              </a:rPr>
              <a:t>') </a:t>
            </a:r>
            <a:r>
              <a:rPr lang="es-ES" sz="1400" dirty="0" err="1">
                <a:solidFill>
                  <a:schemeClr val="dk1"/>
                </a:solidFill>
                <a:latin typeface="Courier New" panose="02070309020205020404" pitchFamily="49" charset="0"/>
                <a:cs typeface="Courier New" panose="02070309020205020404" pitchFamily="49" charset="0"/>
              </a:rPr>
              <a:t>format</a:t>
            </a:r>
            <a:r>
              <a:rPr lang="es-ES" sz="1400" dirty="0">
                <a:solidFill>
                  <a:schemeClr val="dk1"/>
                </a:solidFill>
                <a:latin typeface="Courier New" panose="02070309020205020404" pitchFamily="49" charset="0"/>
                <a:cs typeface="Courier New" panose="02070309020205020404" pitchFamily="49" charset="0"/>
              </a:rPr>
              <a:t>('</a:t>
            </a:r>
            <a:r>
              <a:rPr lang="es-ES" sz="1400" dirty="0" err="1">
                <a:solidFill>
                  <a:schemeClr val="dk1"/>
                </a:solidFill>
                <a:latin typeface="Courier New" panose="02070309020205020404" pitchFamily="49" charset="0"/>
                <a:cs typeface="Courier New" panose="02070309020205020404" pitchFamily="49" charset="0"/>
              </a:rPr>
              <a:t>svg</a:t>
            </a:r>
            <a:r>
              <a:rPr lang="es-ES" sz="1400" dirty="0">
                <a:solidFill>
                  <a:schemeClr val="dk1"/>
                </a:solidFill>
                <a:latin typeface="Courier New" panose="02070309020205020404" pitchFamily="49" charset="0"/>
                <a:cs typeface="Courier New" panose="02070309020205020404" pitchFamily="49" charset="0"/>
              </a:rPr>
              <a:t>');}</a:t>
            </a:r>
          </a:p>
        </p:txBody>
      </p:sp>
      <p:sp>
        <p:nvSpPr>
          <p:cNvPr id="26" name="Rectángulo 25"/>
          <p:cNvSpPr/>
          <p:nvPr/>
        </p:nvSpPr>
        <p:spPr>
          <a:xfrm>
            <a:off x="911409" y="1321808"/>
            <a:ext cx="2328971" cy="369332"/>
          </a:xfrm>
          <a:prstGeom prst="rect">
            <a:avLst/>
          </a:prstGeom>
        </p:spPr>
        <p:txBody>
          <a:bodyPr wrap="none">
            <a:spAutoFit/>
          </a:bodyPr>
          <a:lstStyle/>
          <a:p>
            <a:r>
              <a:rPr lang="en-US" dirty="0" smtClean="0">
                <a:hlinkClick r:id="rId3"/>
              </a:rPr>
              <a:t>www.fontsquirrel.com</a:t>
            </a:r>
            <a:endParaRPr lang="es-ES" dirty="0"/>
          </a:p>
        </p:txBody>
      </p:sp>
      <p:sp>
        <p:nvSpPr>
          <p:cNvPr id="27" name="CuadroTexto 26"/>
          <p:cNvSpPr txBox="1"/>
          <p:nvPr/>
        </p:nvSpPr>
        <p:spPr>
          <a:xfrm>
            <a:off x="4089693" y="1321808"/>
            <a:ext cx="3866315" cy="369332"/>
          </a:xfrm>
          <a:prstGeom prst="rect">
            <a:avLst/>
          </a:prstGeom>
          <a:noFill/>
        </p:spPr>
        <p:txBody>
          <a:bodyPr wrap="none" rtlCol="0">
            <a:spAutoFit/>
          </a:bodyPr>
          <a:lstStyle/>
          <a:p>
            <a:r>
              <a:rPr lang="es-ES" dirty="0" smtClean="0"/>
              <a:t>generador de formatos y del código CSS</a:t>
            </a:r>
            <a:endParaRPr lang="es-ES" dirty="0"/>
          </a:p>
        </p:txBody>
      </p:sp>
      <p:cxnSp>
        <p:nvCxnSpPr>
          <p:cNvPr id="28" name="Conector recto de flecha 27"/>
          <p:cNvCxnSpPr>
            <a:stCxn id="26" idx="3"/>
            <a:endCxn id="27" idx="1"/>
          </p:cNvCxnSpPr>
          <p:nvPr/>
        </p:nvCxnSpPr>
        <p:spPr>
          <a:xfrm>
            <a:off x="3240380" y="1506474"/>
            <a:ext cx="849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Imagen 17"/>
          <p:cNvPicPr>
            <a:picLocks noChangeAspect="1"/>
          </p:cNvPicPr>
          <p:nvPr/>
        </p:nvPicPr>
        <p:blipFill>
          <a:blip r:embed="rId4"/>
          <a:stretch>
            <a:fillRect/>
          </a:stretch>
        </p:blipFill>
        <p:spPr>
          <a:xfrm>
            <a:off x="3240380" y="2156061"/>
            <a:ext cx="4771571" cy="2423857"/>
          </a:xfrm>
          <a:prstGeom prst="rect">
            <a:avLst/>
          </a:prstGeom>
        </p:spPr>
      </p:pic>
      <p:pic>
        <p:nvPicPr>
          <p:cNvPr id="3" name="Imagen 2"/>
          <p:cNvPicPr>
            <a:picLocks noChangeAspect="1"/>
          </p:cNvPicPr>
          <p:nvPr/>
        </p:nvPicPr>
        <p:blipFill>
          <a:blip r:embed="rId5"/>
          <a:stretch>
            <a:fillRect/>
          </a:stretch>
        </p:blipFill>
        <p:spPr>
          <a:xfrm>
            <a:off x="6205193" y="1821766"/>
            <a:ext cx="1954892" cy="1234669"/>
          </a:xfrm>
          <a:prstGeom prst="rect">
            <a:avLst/>
          </a:prstGeom>
        </p:spPr>
      </p:pic>
      <p:sp>
        <p:nvSpPr>
          <p:cNvPr id="19" name="CuadroTexto 18"/>
          <p:cNvSpPr txBox="1"/>
          <p:nvPr/>
        </p:nvSpPr>
        <p:spPr>
          <a:xfrm>
            <a:off x="803537" y="2825592"/>
            <a:ext cx="2544713" cy="1754326"/>
          </a:xfrm>
          <a:prstGeom prst="rect">
            <a:avLst/>
          </a:prstGeom>
          <a:noFill/>
        </p:spPr>
        <p:txBody>
          <a:bodyPr wrap="square" rtlCol="0">
            <a:spAutoFit/>
          </a:bodyPr>
          <a:lstStyle/>
          <a:p>
            <a:r>
              <a:rPr lang="es-ES" dirty="0" smtClean="0"/>
              <a:t>Tras subir una fuente como punto de partida, obtenemos un </a:t>
            </a:r>
            <a:r>
              <a:rPr lang="es-ES" dirty="0" err="1" smtClean="0"/>
              <a:t>zip</a:t>
            </a:r>
            <a:r>
              <a:rPr lang="es-ES" dirty="0" smtClean="0"/>
              <a:t> con todos los formatos y el CSS necesario para utilizarlos</a:t>
            </a:r>
            <a:endParaRPr lang="es-ES" dirty="0"/>
          </a:p>
        </p:txBody>
      </p:sp>
      <p:pic>
        <p:nvPicPr>
          <p:cNvPr id="10" name="Picture 2" descr="https://cdn2.iconfinder.com/data/icons/ourea-icons/256/Administrative_Tools_256x256-3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327" y="1796635"/>
            <a:ext cx="843166" cy="84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418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smtClean="0"/>
              <a:t>Incorporación de fuentes: Google-</a:t>
            </a:r>
            <a:r>
              <a:rPr lang="es-ES" dirty="0" err="1" smtClean="0"/>
              <a:t>Fonts</a:t>
            </a:r>
            <a:endParaRPr lang="es-ES" dirty="0"/>
          </a:p>
        </p:txBody>
      </p:sp>
      <p:pic>
        <p:nvPicPr>
          <p:cNvPr id="3" name="Imagen 2"/>
          <p:cNvPicPr>
            <a:picLocks noChangeAspect="1"/>
          </p:cNvPicPr>
          <p:nvPr/>
        </p:nvPicPr>
        <p:blipFill>
          <a:blip r:embed="rId3"/>
          <a:stretch>
            <a:fillRect/>
          </a:stretch>
        </p:blipFill>
        <p:spPr>
          <a:xfrm>
            <a:off x="2000457" y="1215179"/>
            <a:ext cx="2276475" cy="742950"/>
          </a:xfrm>
          <a:prstGeom prst="rect">
            <a:avLst/>
          </a:prstGeom>
        </p:spPr>
      </p:pic>
      <p:sp>
        <p:nvSpPr>
          <p:cNvPr id="4" name="Rectángulo 3"/>
          <p:cNvSpPr/>
          <p:nvPr/>
        </p:nvSpPr>
        <p:spPr>
          <a:xfrm>
            <a:off x="4839722" y="1401988"/>
            <a:ext cx="3066160" cy="369332"/>
          </a:xfrm>
          <a:prstGeom prst="rect">
            <a:avLst/>
          </a:prstGeom>
        </p:spPr>
        <p:txBody>
          <a:bodyPr wrap="none">
            <a:spAutoFit/>
          </a:bodyPr>
          <a:lstStyle/>
          <a:p>
            <a:r>
              <a:rPr lang="es-ES" dirty="0">
                <a:hlinkClick r:id="rId4"/>
              </a:rPr>
              <a:t>http://</a:t>
            </a:r>
            <a:r>
              <a:rPr lang="es-ES" dirty="0" smtClean="0">
                <a:hlinkClick r:id="rId4"/>
              </a:rPr>
              <a:t>www.google.com/fonts</a:t>
            </a:r>
            <a:endParaRPr lang="es-ES" dirty="0"/>
          </a:p>
        </p:txBody>
      </p:sp>
      <p:pic>
        <p:nvPicPr>
          <p:cNvPr id="5" name="Imagen 4"/>
          <p:cNvPicPr>
            <a:picLocks noChangeAspect="1"/>
          </p:cNvPicPr>
          <p:nvPr/>
        </p:nvPicPr>
        <p:blipFill>
          <a:blip r:embed="rId5">
            <a:clrChange>
              <a:clrFrom>
                <a:srgbClr val="FFFFFF"/>
              </a:clrFrom>
              <a:clrTo>
                <a:srgbClr val="FFFFFF">
                  <a:alpha val="0"/>
                </a:srgbClr>
              </a:clrTo>
            </a:clrChange>
          </a:blip>
          <a:stretch>
            <a:fillRect/>
          </a:stretch>
        </p:blipFill>
        <p:spPr>
          <a:xfrm>
            <a:off x="777652" y="2301872"/>
            <a:ext cx="1603378" cy="1864169"/>
          </a:xfrm>
          <a:prstGeom prst="rect">
            <a:avLst/>
          </a:prstGeom>
        </p:spPr>
      </p:pic>
      <p:pic>
        <p:nvPicPr>
          <p:cNvPr id="6" name="Imagen 5"/>
          <p:cNvPicPr>
            <a:picLocks noChangeAspect="1"/>
          </p:cNvPicPr>
          <p:nvPr/>
        </p:nvPicPr>
        <p:blipFill>
          <a:blip r:embed="rId6">
            <a:clrChange>
              <a:clrFrom>
                <a:srgbClr val="FFFFFF"/>
              </a:clrFrom>
              <a:clrTo>
                <a:srgbClr val="FFFFFF">
                  <a:alpha val="0"/>
                </a:srgbClr>
              </a:clrTo>
            </a:clrChange>
          </a:blip>
          <a:stretch>
            <a:fillRect/>
          </a:stretch>
        </p:blipFill>
        <p:spPr>
          <a:xfrm>
            <a:off x="2786648" y="2301872"/>
            <a:ext cx="1084666" cy="1869885"/>
          </a:xfrm>
          <a:prstGeom prst="rect">
            <a:avLst/>
          </a:prstGeom>
        </p:spPr>
      </p:pic>
      <p:pic>
        <p:nvPicPr>
          <p:cNvPr id="7" name="Imagen 6"/>
          <p:cNvPicPr>
            <a:picLocks noChangeAspect="1"/>
          </p:cNvPicPr>
          <p:nvPr/>
        </p:nvPicPr>
        <p:blipFill>
          <a:blip r:embed="rId7">
            <a:clrChange>
              <a:clrFrom>
                <a:srgbClr val="FFFFFF"/>
              </a:clrFrom>
              <a:clrTo>
                <a:srgbClr val="FFFFFF">
                  <a:alpha val="0"/>
                </a:srgbClr>
              </a:clrTo>
            </a:clrChange>
          </a:blip>
          <a:stretch>
            <a:fillRect/>
          </a:stretch>
        </p:blipFill>
        <p:spPr>
          <a:xfrm>
            <a:off x="4276932" y="2301872"/>
            <a:ext cx="1446834" cy="1869885"/>
          </a:xfrm>
          <a:prstGeom prst="rect">
            <a:avLst/>
          </a:prstGeom>
        </p:spPr>
      </p:pic>
      <p:pic>
        <p:nvPicPr>
          <p:cNvPr id="8" name="Imagen 7"/>
          <p:cNvPicPr>
            <a:picLocks noChangeAspect="1"/>
          </p:cNvPicPr>
          <p:nvPr/>
        </p:nvPicPr>
        <p:blipFill>
          <a:blip r:embed="rId8">
            <a:clrChange>
              <a:clrFrom>
                <a:srgbClr val="FFFFFF"/>
              </a:clrFrom>
              <a:clrTo>
                <a:srgbClr val="FFFFFF">
                  <a:alpha val="0"/>
                </a:srgbClr>
              </a:clrTo>
            </a:clrChange>
          </a:blip>
          <a:stretch>
            <a:fillRect/>
          </a:stretch>
        </p:blipFill>
        <p:spPr>
          <a:xfrm>
            <a:off x="1395860" y="4496127"/>
            <a:ext cx="6924675" cy="1885950"/>
          </a:xfrm>
          <a:prstGeom prst="rect">
            <a:avLst/>
          </a:prstGeom>
        </p:spPr>
      </p:pic>
      <p:sp>
        <p:nvSpPr>
          <p:cNvPr id="9" name="CuadroTexto 8"/>
          <p:cNvSpPr txBox="1"/>
          <p:nvPr/>
        </p:nvSpPr>
        <p:spPr>
          <a:xfrm>
            <a:off x="5396950" y="4400968"/>
            <a:ext cx="330676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smtClean="0"/>
              <a:t>Elegimos la forma de incorporar la fuente, como </a:t>
            </a:r>
            <a:r>
              <a:rPr lang="en-US" dirty="0" smtClean="0"/>
              <a:t>link</a:t>
            </a:r>
            <a:r>
              <a:rPr lang="es-ES" dirty="0" smtClean="0"/>
              <a:t> o como @</a:t>
            </a:r>
            <a:r>
              <a:rPr lang="en-US" dirty="0" smtClean="0"/>
              <a:t>import</a:t>
            </a:r>
            <a:r>
              <a:rPr lang="es-ES" dirty="0" smtClean="0"/>
              <a:t> (similar a @</a:t>
            </a:r>
            <a:r>
              <a:rPr lang="en-US" dirty="0" smtClean="0"/>
              <a:t>Font-face</a:t>
            </a:r>
            <a:r>
              <a:rPr lang="es-ES" dirty="0" smtClean="0"/>
              <a:t>)</a:t>
            </a:r>
            <a:endParaRPr lang="es-ES" dirty="0"/>
          </a:p>
        </p:txBody>
      </p:sp>
      <p:sp>
        <p:nvSpPr>
          <p:cNvPr id="11" name="CuadroTexto 10"/>
          <p:cNvSpPr txBox="1"/>
          <p:nvPr/>
        </p:nvSpPr>
        <p:spPr>
          <a:xfrm>
            <a:off x="5886671" y="2644433"/>
            <a:ext cx="243386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smtClean="0"/>
              <a:t>Varios filtros permiten ajustar la búsqueda entre las cientos de fuentes disponibles </a:t>
            </a:r>
            <a:endParaRPr lang="es-ES" dirty="0"/>
          </a:p>
        </p:txBody>
      </p:sp>
      <p:pic>
        <p:nvPicPr>
          <p:cNvPr id="12" name="Picture 2" descr="https://cdn2.iconfinder.com/data/icons/ourea-icons/256/Administrative_Tools_256x256-3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1772" y="1165071"/>
            <a:ext cx="843166" cy="84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87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Mid Century Mod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362" y="2450682"/>
            <a:ext cx="3005138" cy="1953341"/>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descr="Apothec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8" y="2323762"/>
            <a:ext cx="3048000"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30" name="Picture 10" descr="Verde Moder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4138411"/>
            <a:ext cx="3048000" cy="198120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ES" dirty="0" smtClean="0"/>
              <a:t>CSS Zen Garden</a:t>
            </a:r>
            <a:endParaRPr lang="es-ES" dirty="0"/>
          </a:p>
        </p:txBody>
      </p:sp>
      <p:sp>
        <p:nvSpPr>
          <p:cNvPr id="3" name="CuadroTexto 2"/>
          <p:cNvSpPr txBox="1"/>
          <p:nvPr/>
        </p:nvSpPr>
        <p:spPr>
          <a:xfrm>
            <a:off x="4038600" y="1313119"/>
            <a:ext cx="4660900" cy="923330"/>
          </a:xfrm>
          <a:prstGeom prst="rect">
            <a:avLst/>
          </a:prstGeom>
          <a:noFill/>
        </p:spPr>
        <p:txBody>
          <a:bodyPr wrap="square" rtlCol="0">
            <a:spAutoFit/>
          </a:bodyPr>
          <a:lstStyle/>
          <a:p>
            <a:pPr algn="r"/>
            <a:r>
              <a:rPr lang="es-ES" dirty="0" smtClean="0"/>
              <a:t>Una web para mostrar como cambia radicalmente el aspecto de una Web cambiando únicamente los estilos CSS que se aplican</a:t>
            </a:r>
            <a:endParaRPr lang="es-ES" dirty="0"/>
          </a:p>
        </p:txBody>
      </p:sp>
      <p:pic>
        <p:nvPicPr>
          <p:cNvPr id="30726" name="Picture 6" descr="Handcraf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238" y="4138411"/>
            <a:ext cx="3479800" cy="2261871"/>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Gar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7463" y="3540342"/>
            <a:ext cx="3048000" cy="198120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68362" y="1602879"/>
            <a:ext cx="2667205" cy="369332"/>
          </a:xfrm>
          <a:prstGeom prst="rect">
            <a:avLst/>
          </a:prstGeom>
          <a:noFill/>
        </p:spPr>
        <p:txBody>
          <a:bodyPr wrap="none" rtlCol="0">
            <a:spAutoFit/>
          </a:bodyPr>
          <a:lstStyle/>
          <a:p>
            <a:r>
              <a:rPr lang="es-ES" dirty="0">
                <a:hlinkClick r:id="rId7"/>
              </a:rPr>
              <a:t>http://csszengarden.com</a:t>
            </a:r>
            <a:r>
              <a:rPr lang="es-ES" dirty="0" smtClean="0">
                <a:hlinkClick r:id="rId7"/>
              </a:rPr>
              <a:t>/</a:t>
            </a:r>
            <a:r>
              <a:rPr lang="es-ES" dirty="0" smtClean="0"/>
              <a:t> </a:t>
            </a:r>
            <a:endParaRPr lang="es-ES" dirty="0"/>
          </a:p>
        </p:txBody>
      </p:sp>
    </p:spTree>
    <p:extLst>
      <p:ext uri="{BB962C8B-B14F-4D97-AF65-F5344CB8AC3E}">
        <p14:creationId xmlns:p14="http://schemas.microsoft.com/office/powerpoint/2010/main" val="1926236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uso de fuentes</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3549112" y="1429245"/>
            <a:ext cx="4529783" cy="4979303"/>
          </a:xfrm>
          <a:prstGeom prst="rect">
            <a:avLst/>
          </a:prstGeom>
        </p:spPr>
      </p:pic>
      <p:pic>
        <p:nvPicPr>
          <p:cNvPr id="5" name="Imagen 4"/>
          <p:cNvPicPr>
            <a:picLocks noChangeAspect="1"/>
          </p:cNvPicPr>
          <p:nvPr/>
        </p:nvPicPr>
        <p:blipFill>
          <a:blip r:embed="rId3">
            <a:clrChange>
              <a:clrFrom>
                <a:srgbClr val="FFFFFF"/>
              </a:clrFrom>
              <a:clrTo>
                <a:srgbClr val="FFFFFF">
                  <a:alpha val="0"/>
                </a:srgbClr>
              </a:clrTo>
            </a:clrChange>
          </a:blip>
          <a:stretch>
            <a:fillRect/>
          </a:stretch>
        </p:blipFill>
        <p:spPr>
          <a:xfrm>
            <a:off x="267750" y="1429245"/>
            <a:ext cx="3080456" cy="1530931"/>
          </a:xfrm>
          <a:prstGeom prst="rect">
            <a:avLst/>
          </a:prstGeom>
        </p:spPr>
      </p:pic>
      <p:sp>
        <p:nvSpPr>
          <p:cNvPr id="6" name="CuadroTexto 5"/>
          <p:cNvSpPr txBox="1"/>
          <p:nvPr/>
        </p:nvSpPr>
        <p:spPr>
          <a:xfrm>
            <a:off x="628650" y="4640372"/>
            <a:ext cx="2107768" cy="1200329"/>
          </a:xfrm>
          <a:prstGeom prst="rect">
            <a:avLst/>
          </a:prstGeom>
          <a:noFill/>
        </p:spPr>
        <p:txBody>
          <a:bodyPr wrap="square" rtlCol="0">
            <a:spAutoFit/>
          </a:bodyPr>
          <a:lstStyle/>
          <a:p>
            <a:r>
              <a:rPr lang="es-ES" dirty="0" smtClean="0"/>
              <a:t>Sirve también de ejemplo del uso de </a:t>
            </a:r>
            <a:r>
              <a:rPr lang="es-ES" dirty="0" err="1" smtClean="0"/>
              <a:t>pseudoclases</a:t>
            </a:r>
            <a:r>
              <a:rPr lang="es-ES" dirty="0" smtClean="0"/>
              <a:t> y </a:t>
            </a:r>
            <a:r>
              <a:rPr lang="es-ES" dirty="0" err="1" smtClean="0"/>
              <a:t>pseudoelementos</a:t>
            </a:r>
            <a:endParaRPr lang="es-ES" dirty="0"/>
          </a:p>
        </p:txBody>
      </p:sp>
      <p:sp>
        <p:nvSpPr>
          <p:cNvPr id="7" name="CuadroTexto 6"/>
          <p:cNvSpPr txBox="1"/>
          <p:nvPr/>
        </p:nvSpPr>
        <p:spPr>
          <a:xfrm>
            <a:off x="628650" y="3386120"/>
            <a:ext cx="1495236" cy="923330"/>
          </a:xfrm>
          <a:prstGeom prst="rect">
            <a:avLst/>
          </a:prstGeom>
          <a:noFill/>
        </p:spPr>
        <p:txBody>
          <a:bodyPr wrap="square" rtlCol="0">
            <a:spAutoFit/>
          </a:bodyPr>
          <a:lstStyle/>
          <a:p>
            <a:r>
              <a:rPr lang="es-ES" dirty="0" smtClean="0"/>
              <a:t>Se utiliza</a:t>
            </a:r>
            <a:br>
              <a:rPr lang="es-ES" dirty="0" smtClean="0"/>
            </a:br>
            <a:r>
              <a:rPr lang="es-ES" dirty="0" smtClean="0"/>
              <a:t>@Font-</a:t>
            </a:r>
            <a:r>
              <a:rPr lang="es-ES" dirty="0" err="1" smtClean="0"/>
              <a:t>face</a:t>
            </a:r>
            <a:r>
              <a:rPr lang="es-ES" dirty="0" smtClean="0"/>
              <a:t> y google </a:t>
            </a:r>
            <a:r>
              <a:rPr lang="es-ES" dirty="0" err="1" smtClean="0"/>
              <a:t>fonts</a:t>
            </a:r>
            <a:endParaRPr lang="es-ES" dirty="0"/>
          </a:p>
        </p:txBody>
      </p:sp>
    </p:spTree>
    <p:extLst>
      <p:ext uri="{BB962C8B-B14F-4D97-AF65-F5344CB8AC3E}">
        <p14:creationId xmlns:p14="http://schemas.microsoft.com/office/powerpoint/2010/main" val="269974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Tamaños de fuentes: </a:t>
            </a:r>
            <a:r>
              <a:rPr lang="es-ES" dirty="0" err="1" smtClean="0"/>
              <a:t>em</a:t>
            </a:r>
            <a:r>
              <a:rPr lang="es-ES" dirty="0" smtClean="0"/>
              <a:t> / rem</a:t>
            </a:r>
            <a:endParaRPr lang="es-ES" dirty="0"/>
          </a:p>
        </p:txBody>
      </p:sp>
      <p:sp>
        <p:nvSpPr>
          <p:cNvPr id="3" name="CuadroTexto 2"/>
          <p:cNvSpPr txBox="1"/>
          <p:nvPr/>
        </p:nvSpPr>
        <p:spPr>
          <a:xfrm>
            <a:off x="4888060" y="1916667"/>
            <a:ext cx="3193143" cy="646331"/>
          </a:xfrm>
          <a:prstGeom prst="rect">
            <a:avLst/>
          </a:prstGeom>
          <a:noFill/>
        </p:spPr>
        <p:txBody>
          <a:bodyPr wrap="square" rtlCol="0">
            <a:spAutoFit/>
          </a:bodyPr>
          <a:lstStyle/>
          <a:p>
            <a:r>
              <a:rPr lang="es-ES" dirty="0" smtClean="0"/>
              <a:t>es el ancho de la M mayúscula de la tipografía elegida</a:t>
            </a:r>
            <a:endParaRPr lang="es-ES" dirty="0"/>
          </a:p>
        </p:txBody>
      </p:sp>
      <p:sp>
        <p:nvSpPr>
          <p:cNvPr id="4" name="Rectángulo 3"/>
          <p:cNvSpPr/>
          <p:nvPr/>
        </p:nvSpPr>
        <p:spPr>
          <a:xfrm>
            <a:off x="2263694" y="1919803"/>
            <a:ext cx="1397180" cy="646331"/>
          </a:xfrm>
          <a:prstGeom prst="rect">
            <a:avLst/>
          </a:prstGeom>
        </p:spPr>
        <p:txBody>
          <a:bodyPr wrap="square">
            <a:spAutoFit/>
          </a:bodyPr>
          <a:lstStyle/>
          <a:p>
            <a:r>
              <a:rPr lang="es-ES" dirty="0" smtClean="0"/>
              <a:t>En </a:t>
            </a:r>
            <a:r>
              <a:rPr lang="es-ES" dirty="0"/>
              <a:t>tipografía tradicional </a:t>
            </a:r>
          </a:p>
        </p:txBody>
      </p:sp>
      <p:cxnSp>
        <p:nvCxnSpPr>
          <p:cNvPr id="6" name="Conector recto de flecha 5"/>
          <p:cNvCxnSpPr>
            <a:stCxn id="4" idx="3"/>
            <a:endCxn id="3" idx="1"/>
          </p:cNvCxnSpPr>
          <p:nvPr/>
        </p:nvCxnSpPr>
        <p:spPr>
          <a:xfrm flipV="1">
            <a:off x="3660874" y="2239833"/>
            <a:ext cx="1227186" cy="3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2263694" y="2773957"/>
            <a:ext cx="1924408" cy="646331"/>
          </a:xfrm>
          <a:prstGeom prst="rect">
            <a:avLst/>
          </a:prstGeom>
          <a:noFill/>
        </p:spPr>
        <p:txBody>
          <a:bodyPr wrap="square" rtlCol="0">
            <a:spAutoFit/>
          </a:bodyPr>
          <a:lstStyle/>
          <a:p>
            <a:r>
              <a:rPr lang="es-ES" dirty="0" smtClean="0"/>
              <a:t>En la especificación CSS</a:t>
            </a:r>
            <a:endParaRPr lang="es-ES" dirty="0"/>
          </a:p>
        </p:txBody>
      </p:sp>
      <p:sp>
        <p:nvSpPr>
          <p:cNvPr id="11" name="CuadroTexto 10"/>
          <p:cNvSpPr txBox="1"/>
          <p:nvPr/>
        </p:nvSpPr>
        <p:spPr>
          <a:xfrm>
            <a:off x="4888060" y="2635430"/>
            <a:ext cx="3018972" cy="923330"/>
          </a:xfrm>
          <a:prstGeom prst="rect">
            <a:avLst/>
          </a:prstGeom>
          <a:noFill/>
        </p:spPr>
        <p:txBody>
          <a:bodyPr wrap="square" rtlCol="0">
            <a:spAutoFit/>
          </a:bodyPr>
          <a:lstStyle/>
          <a:p>
            <a:r>
              <a:rPr lang="es-ES" dirty="0" smtClean="0"/>
              <a:t>distancia entre las líneas base cuando se aplica la fuente sin ningún espacio entre líneas</a:t>
            </a:r>
            <a:endParaRPr lang="es-ES" dirty="0"/>
          </a:p>
        </p:txBody>
      </p:sp>
      <p:cxnSp>
        <p:nvCxnSpPr>
          <p:cNvPr id="13" name="Conector recto de flecha 12"/>
          <p:cNvCxnSpPr>
            <a:stCxn id="10" idx="3"/>
            <a:endCxn id="11" idx="1"/>
          </p:cNvCxnSpPr>
          <p:nvPr/>
        </p:nvCxnSpPr>
        <p:spPr>
          <a:xfrm flipV="1">
            <a:off x="4188102" y="3097095"/>
            <a:ext cx="699958" cy="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621350" y="3712566"/>
            <a:ext cx="6489879" cy="646331"/>
          </a:xfrm>
          <a:prstGeom prst="rect">
            <a:avLst/>
          </a:prstGeom>
          <a:noFill/>
        </p:spPr>
        <p:txBody>
          <a:bodyPr wrap="square" rtlCol="0">
            <a:spAutoFit/>
          </a:bodyPr>
          <a:lstStyle/>
          <a:p>
            <a:r>
              <a:rPr lang="es-ES" dirty="0" smtClean="0"/>
              <a:t>El tamaño de fuente en </a:t>
            </a:r>
            <a:r>
              <a:rPr lang="es-ES" b="1" dirty="0" err="1" smtClean="0"/>
              <a:t>ems</a:t>
            </a:r>
            <a:r>
              <a:rPr lang="es-ES" dirty="0" smtClean="0"/>
              <a:t> corresponde a un </a:t>
            </a:r>
            <a:r>
              <a:rPr lang="es-ES" b="1" dirty="0" smtClean="0"/>
              <a:t>factor de escala </a:t>
            </a:r>
            <a:r>
              <a:rPr lang="es-ES" dirty="0" smtClean="0"/>
              <a:t>a partir del tamaño de la letra en el elemento padre o contenedor</a:t>
            </a:r>
            <a:endParaRPr lang="es-ES" dirty="0"/>
          </a:p>
        </p:txBody>
      </p:sp>
      <p:sp>
        <p:nvSpPr>
          <p:cNvPr id="16" name="CuadroTexto 15"/>
          <p:cNvSpPr txBox="1"/>
          <p:nvPr/>
        </p:nvSpPr>
        <p:spPr>
          <a:xfrm>
            <a:off x="1621350" y="4482892"/>
            <a:ext cx="6170566" cy="646331"/>
          </a:xfrm>
          <a:prstGeom prst="rect">
            <a:avLst/>
          </a:prstGeom>
          <a:noFill/>
        </p:spPr>
        <p:txBody>
          <a:bodyPr wrap="square" rtlCol="0">
            <a:spAutoFit/>
          </a:bodyPr>
          <a:lstStyle/>
          <a:p>
            <a:r>
              <a:rPr lang="es-ES" dirty="0" smtClean="0"/>
              <a:t>En el </a:t>
            </a:r>
            <a:r>
              <a:rPr lang="en-US" b="1" dirty="0" smtClean="0"/>
              <a:t>body</a:t>
            </a:r>
            <a:r>
              <a:rPr lang="es-ES" dirty="0" smtClean="0"/>
              <a:t>, 1em o el 100% corresponde al tamaño de letra predefinido en el navegador, por defecto de 16px</a:t>
            </a:r>
            <a:endParaRPr lang="es-ES" dirty="0"/>
          </a:p>
        </p:txBody>
      </p:sp>
      <p:sp>
        <p:nvSpPr>
          <p:cNvPr id="21" name="Rectángulo 20"/>
          <p:cNvSpPr/>
          <p:nvPr/>
        </p:nvSpPr>
        <p:spPr>
          <a:xfrm>
            <a:off x="3901545" y="5332574"/>
            <a:ext cx="4045025" cy="923330"/>
          </a:xfrm>
          <a:prstGeom prst="rect">
            <a:avLst/>
          </a:prstGeom>
        </p:spPr>
        <p:txBody>
          <a:bodyPr wrap="square">
            <a:spAutoFit/>
          </a:bodyPr>
          <a:lstStyle/>
          <a:p>
            <a:r>
              <a:rPr lang="es-ES" dirty="0"/>
              <a:t>El tamaño de fuente en </a:t>
            </a:r>
            <a:r>
              <a:rPr lang="es-ES" dirty="0" smtClean="0"/>
              <a:t>corresponde</a:t>
            </a:r>
            <a:br>
              <a:rPr lang="es-ES" dirty="0" smtClean="0"/>
            </a:br>
            <a:r>
              <a:rPr lang="es-ES" dirty="0" smtClean="0"/>
              <a:t>a </a:t>
            </a:r>
            <a:r>
              <a:rPr lang="es-ES" dirty="0"/>
              <a:t>un factor de escala a partir del </a:t>
            </a:r>
            <a:r>
              <a:rPr lang="es-ES" dirty="0" smtClean="0"/>
              <a:t>tamaño</a:t>
            </a:r>
            <a:br>
              <a:rPr lang="es-ES" dirty="0" smtClean="0"/>
            </a:br>
            <a:r>
              <a:rPr lang="es-ES" dirty="0" smtClean="0"/>
              <a:t>de </a:t>
            </a:r>
            <a:r>
              <a:rPr lang="es-ES" dirty="0"/>
              <a:t>la letra en el elemento </a:t>
            </a:r>
            <a:r>
              <a:rPr lang="es-ES" dirty="0" smtClean="0"/>
              <a:t>raíz, </a:t>
            </a:r>
            <a:r>
              <a:rPr lang="en-US" b="1" dirty="0"/>
              <a:t>body</a:t>
            </a:r>
            <a:endParaRPr lang="es-ES" dirty="0"/>
          </a:p>
        </p:txBody>
      </p:sp>
      <p:sp>
        <p:nvSpPr>
          <p:cNvPr id="12" name="Rectángulo 11"/>
          <p:cNvSpPr/>
          <p:nvPr/>
        </p:nvSpPr>
        <p:spPr>
          <a:xfrm>
            <a:off x="1282520" y="1293201"/>
            <a:ext cx="1015919"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schemeClr val="lt1"/>
                </a:solidFill>
              </a:rPr>
              <a:t>font-size</a:t>
            </a:r>
            <a:r>
              <a:rPr lang="es-ES" b="1" dirty="0">
                <a:solidFill>
                  <a:schemeClr val="lt1"/>
                </a:solidFill>
              </a:rPr>
              <a:t>:</a:t>
            </a:r>
          </a:p>
        </p:txBody>
      </p:sp>
      <p:sp>
        <p:nvSpPr>
          <p:cNvPr id="14" name="CuadroTexto 13"/>
          <p:cNvSpPr txBox="1"/>
          <p:nvPr/>
        </p:nvSpPr>
        <p:spPr>
          <a:xfrm>
            <a:off x="3032757" y="1298985"/>
            <a:ext cx="2942600" cy="369332"/>
          </a:xfrm>
          <a:prstGeom prst="rect">
            <a:avLst/>
          </a:prstGeom>
          <a:noFill/>
        </p:spPr>
        <p:txBody>
          <a:bodyPr wrap="none" rtlCol="0">
            <a:spAutoFit/>
          </a:bodyPr>
          <a:lstStyle/>
          <a:p>
            <a:r>
              <a:rPr lang="es-ES" strike="sngStrike" dirty="0" smtClean="0"/>
              <a:t>absoluto</a:t>
            </a:r>
            <a:r>
              <a:rPr lang="es-ES" dirty="0" smtClean="0"/>
              <a:t> / relativo : </a:t>
            </a:r>
            <a:r>
              <a:rPr lang="es-ES" dirty="0" err="1" smtClean="0"/>
              <a:t>em</a:t>
            </a:r>
            <a:r>
              <a:rPr lang="es-ES" dirty="0" smtClean="0"/>
              <a:t> / rem</a:t>
            </a:r>
            <a:endParaRPr lang="es-ES" dirty="0"/>
          </a:p>
        </p:txBody>
      </p:sp>
      <p:sp>
        <p:nvSpPr>
          <p:cNvPr id="7" name="Rectángulo 6"/>
          <p:cNvSpPr/>
          <p:nvPr/>
        </p:nvSpPr>
        <p:spPr>
          <a:xfrm>
            <a:off x="1148489" y="2499475"/>
            <a:ext cx="580608" cy="400110"/>
          </a:xfrm>
          <a:prstGeom prst="rect">
            <a:avLst/>
          </a:prstGeom>
        </p:spPr>
        <p:txBody>
          <a:bodyPr wrap="none">
            <a:spAutoFit/>
          </a:bodyPr>
          <a:lstStyle/>
          <a:p>
            <a:r>
              <a:rPr lang="es-ES" sz="2000" b="1" dirty="0" err="1"/>
              <a:t>em</a:t>
            </a:r>
            <a:r>
              <a:rPr lang="es-ES" sz="2000" b="1" dirty="0"/>
              <a:t> </a:t>
            </a:r>
          </a:p>
        </p:txBody>
      </p:sp>
      <p:sp>
        <p:nvSpPr>
          <p:cNvPr id="5" name="Rectángulo 4"/>
          <p:cNvSpPr/>
          <p:nvPr/>
        </p:nvSpPr>
        <p:spPr>
          <a:xfrm>
            <a:off x="1621350" y="5421667"/>
            <a:ext cx="1275414" cy="707886"/>
          </a:xfrm>
          <a:prstGeom prst="rect">
            <a:avLst/>
          </a:prstGeom>
        </p:spPr>
        <p:txBody>
          <a:bodyPr wrap="none">
            <a:spAutoFit/>
          </a:bodyPr>
          <a:lstStyle/>
          <a:p>
            <a:pPr algn="ctr"/>
            <a:r>
              <a:rPr lang="es-ES" sz="2000" b="1" dirty="0" smtClean="0"/>
              <a:t>rems</a:t>
            </a:r>
            <a:r>
              <a:rPr lang="es-ES" sz="2000" dirty="0" smtClean="0"/>
              <a:t/>
            </a:r>
            <a:br>
              <a:rPr lang="es-ES" sz="2000" dirty="0" smtClean="0"/>
            </a:br>
            <a:r>
              <a:rPr lang="es-ES" sz="2000" dirty="0" smtClean="0"/>
              <a:t>(</a:t>
            </a:r>
            <a:r>
              <a:rPr lang="es-ES" sz="2000" dirty="0" err="1" smtClean="0"/>
              <a:t>root</a:t>
            </a:r>
            <a:r>
              <a:rPr lang="es-ES" sz="2000" dirty="0" smtClean="0"/>
              <a:t> </a:t>
            </a:r>
            <a:r>
              <a:rPr lang="es-ES" sz="2000" dirty="0" err="1"/>
              <a:t>ems</a:t>
            </a:r>
            <a:r>
              <a:rPr lang="es-ES" sz="2000" dirty="0" smtClean="0"/>
              <a:t>)</a:t>
            </a:r>
            <a:endParaRPr lang="es-ES" sz="2000" dirty="0"/>
          </a:p>
        </p:txBody>
      </p:sp>
      <p:cxnSp>
        <p:nvCxnSpPr>
          <p:cNvPr id="9" name="Conector recto de flecha 8"/>
          <p:cNvCxnSpPr>
            <a:stCxn id="5" idx="3"/>
            <a:endCxn id="21" idx="1"/>
          </p:cNvCxnSpPr>
          <p:nvPr/>
        </p:nvCxnSpPr>
        <p:spPr>
          <a:xfrm>
            <a:off x="2896764" y="5775610"/>
            <a:ext cx="1004781" cy="1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311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628650" y="1631198"/>
            <a:ext cx="7245844" cy="3899869"/>
          </a:xfrm>
          <a:prstGeom prst="rect">
            <a:avLst/>
          </a:prstGeom>
        </p:spPr>
      </p:pic>
      <p:sp>
        <p:nvSpPr>
          <p:cNvPr id="2" name="Título 1"/>
          <p:cNvSpPr>
            <a:spLocks noGrp="1"/>
          </p:cNvSpPr>
          <p:nvPr>
            <p:ph type="title"/>
          </p:nvPr>
        </p:nvSpPr>
        <p:spPr/>
        <p:txBody>
          <a:bodyPr/>
          <a:lstStyle/>
          <a:p>
            <a:pPr algn="r"/>
            <a:r>
              <a:rPr lang="es-ES" dirty="0" smtClean="0"/>
              <a:t>Ejemplo: tamaños de fuente</a:t>
            </a:r>
            <a:endParaRPr lang="es-ES" dirty="0"/>
          </a:p>
        </p:txBody>
      </p:sp>
      <p:sp>
        <p:nvSpPr>
          <p:cNvPr id="10" name="CuadroTexto 9"/>
          <p:cNvSpPr txBox="1"/>
          <p:nvPr/>
        </p:nvSpPr>
        <p:spPr>
          <a:xfrm>
            <a:off x="4847771" y="3652436"/>
            <a:ext cx="213359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smtClean="0"/>
              <a:t>Tamaño por defecto</a:t>
            </a:r>
            <a:endParaRPr lang="es-ES" dirty="0"/>
          </a:p>
        </p:txBody>
      </p:sp>
      <p:sp>
        <p:nvSpPr>
          <p:cNvPr id="11" name="Cerrar llave 10"/>
          <p:cNvSpPr/>
          <p:nvPr/>
        </p:nvSpPr>
        <p:spPr>
          <a:xfrm>
            <a:off x="4339771" y="3348946"/>
            <a:ext cx="232229" cy="9763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CuadroTexto 11"/>
          <p:cNvSpPr txBox="1"/>
          <p:nvPr/>
        </p:nvSpPr>
        <p:spPr>
          <a:xfrm>
            <a:off x="5605807" y="4675135"/>
            <a:ext cx="206017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dirty="0" smtClean="0"/>
              <a:t>1em * 0.8 </a:t>
            </a:r>
            <a:r>
              <a:rPr lang="es-ES" dirty="0" err="1" smtClean="0"/>
              <a:t>em</a:t>
            </a:r>
            <a:r>
              <a:rPr lang="es-ES" dirty="0" smtClean="0"/>
              <a:t> (80%)</a:t>
            </a:r>
            <a:endParaRPr lang="es-ES" dirty="0"/>
          </a:p>
        </p:txBody>
      </p:sp>
      <p:sp>
        <p:nvSpPr>
          <p:cNvPr id="13" name="CuadroTexto 12"/>
          <p:cNvSpPr txBox="1"/>
          <p:nvPr/>
        </p:nvSpPr>
        <p:spPr>
          <a:xfrm>
            <a:off x="4740185" y="5572448"/>
            <a:ext cx="292580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ES" dirty="0" smtClean="0"/>
              <a:t>1em * 0.8 </a:t>
            </a:r>
            <a:r>
              <a:rPr lang="es-ES" dirty="0" err="1" smtClean="0"/>
              <a:t>em</a:t>
            </a:r>
            <a:r>
              <a:rPr lang="es-ES" dirty="0" smtClean="0"/>
              <a:t> * 0.8 </a:t>
            </a:r>
            <a:r>
              <a:rPr lang="es-ES" dirty="0" err="1" smtClean="0"/>
              <a:t>em</a:t>
            </a:r>
            <a:r>
              <a:rPr lang="es-ES" dirty="0" smtClean="0"/>
              <a:t> (64%)</a:t>
            </a:r>
            <a:endParaRPr lang="es-ES" dirty="0"/>
          </a:p>
        </p:txBody>
      </p:sp>
      <p:cxnSp>
        <p:nvCxnSpPr>
          <p:cNvPr id="15" name="Conector recto de flecha 14"/>
          <p:cNvCxnSpPr>
            <a:stCxn id="12" idx="1"/>
          </p:cNvCxnSpPr>
          <p:nvPr/>
        </p:nvCxnSpPr>
        <p:spPr>
          <a:xfrm flipH="1" flipV="1">
            <a:off x="4572000" y="4782432"/>
            <a:ext cx="1033807" cy="77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13" idx="1"/>
          </p:cNvCxnSpPr>
          <p:nvPr/>
        </p:nvCxnSpPr>
        <p:spPr>
          <a:xfrm flipH="1" flipV="1">
            <a:off x="2786743" y="5266113"/>
            <a:ext cx="1953442" cy="49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3793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En resumen. Estilos mencionados</a:t>
            </a:r>
            <a:endParaRPr lang="es-ES" dirty="0"/>
          </a:p>
        </p:txBody>
      </p:sp>
      <p:graphicFrame>
        <p:nvGraphicFramePr>
          <p:cNvPr id="23" name="Tabla 22"/>
          <p:cNvGraphicFramePr>
            <a:graphicFrameLocks noGrp="1"/>
          </p:cNvGraphicFramePr>
          <p:nvPr>
            <p:extLst>
              <p:ext uri="{D42A27DB-BD31-4B8C-83A1-F6EECF244321}">
                <p14:modId xmlns:p14="http://schemas.microsoft.com/office/powerpoint/2010/main" val="1521114753"/>
              </p:ext>
            </p:extLst>
          </p:nvPr>
        </p:nvGraphicFramePr>
        <p:xfrm>
          <a:off x="891706" y="1793716"/>
          <a:ext cx="7360587" cy="3510280"/>
        </p:xfrm>
        <a:graphic>
          <a:graphicData uri="http://schemas.openxmlformats.org/drawingml/2006/table">
            <a:tbl>
              <a:tblPr firstRow="1" bandRow="1">
                <a:tableStyleId>{72833802-FEF1-4C79-8D5D-14CF1EAF98D9}</a:tableStyleId>
              </a:tblPr>
              <a:tblGrid>
                <a:gridCol w="2453529"/>
                <a:gridCol w="2453529"/>
                <a:gridCol w="2453529"/>
              </a:tblGrid>
              <a:tr h="796449">
                <a:tc>
                  <a:txBody>
                    <a:bodyPr/>
                    <a:lstStyle/>
                    <a:p>
                      <a:r>
                        <a:rPr lang="es-ES" dirty="0" smtClean="0"/>
                        <a:t>Estilos que afectan a la fuente, en elementos en línea o en bloque</a:t>
                      </a:r>
                      <a:endParaRPr lang="es-ES" dirty="0"/>
                    </a:p>
                  </a:txBody>
                  <a:tcPr/>
                </a:tc>
                <a:tc>
                  <a:txBody>
                    <a:bodyPr/>
                    <a:lstStyle/>
                    <a:p>
                      <a:r>
                        <a:rPr lang="es-ES" dirty="0" smtClean="0"/>
                        <a:t>Estilos que afectan</a:t>
                      </a:r>
                      <a:r>
                        <a:rPr lang="es-ES" baseline="0" dirty="0" smtClean="0"/>
                        <a:t> al párrafo globalmente</a:t>
                      </a:r>
                      <a:endParaRPr lang="es-ES" dirty="0"/>
                    </a:p>
                  </a:txBody>
                  <a:tcPr/>
                </a:tc>
                <a:tc>
                  <a:txBody>
                    <a:bodyPr/>
                    <a:lstStyle/>
                    <a:p>
                      <a:r>
                        <a:rPr lang="es-ES" dirty="0" smtClean="0"/>
                        <a:t>Estilos que afectan a cualquier elemento en bloques</a:t>
                      </a:r>
                      <a:r>
                        <a:rPr lang="es-ES" baseline="0" dirty="0" smtClean="0"/>
                        <a:t> (v.i.)</a:t>
                      </a:r>
                      <a:endParaRPr lang="es-ES" dirty="0"/>
                    </a:p>
                  </a:txBody>
                  <a:tcPr/>
                </a:tc>
              </a:tr>
              <a:tr h="370840">
                <a:tc>
                  <a:txBody>
                    <a:bodyPr/>
                    <a:lstStyle/>
                    <a:p>
                      <a:r>
                        <a:rPr lang="es-ES" dirty="0" err="1" smtClean="0"/>
                        <a:t>font-family</a:t>
                      </a:r>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line-</a:t>
                      </a:r>
                      <a:r>
                        <a:rPr lang="es-ES" dirty="0" err="1" smtClean="0"/>
                        <a:t>height</a:t>
                      </a:r>
                      <a:endParaRPr lang="es-ES" dirty="0" smtClean="0"/>
                    </a:p>
                  </a:txBody>
                  <a:tcPr/>
                </a:tc>
                <a:tc>
                  <a:txBody>
                    <a:bodyPr/>
                    <a:lstStyle/>
                    <a:p>
                      <a:r>
                        <a:rPr lang="es-ES" dirty="0" err="1" smtClean="0"/>
                        <a:t>padding</a:t>
                      </a:r>
                      <a:endParaRPr lang="es-ES" dirty="0"/>
                    </a:p>
                  </a:txBody>
                  <a:tcPr>
                    <a:solidFill>
                      <a:srgbClr val="5F5F5F">
                        <a:alpha val="40000"/>
                      </a:srgbClr>
                    </a:solidFill>
                  </a:tcPr>
                </a:tc>
              </a:tr>
              <a:tr h="370840">
                <a:tc>
                  <a:txBody>
                    <a:bodyPr/>
                    <a:lstStyle/>
                    <a:p>
                      <a:r>
                        <a:rPr lang="es-ES" dirty="0" err="1" smtClean="0"/>
                        <a:t>font-size</a:t>
                      </a:r>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letter-spacing</a:t>
                      </a:r>
                      <a:endParaRPr lang="es-ES" dirty="0" smtClean="0"/>
                    </a:p>
                  </a:txBody>
                  <a:tcPr/>
                </a:tc>
                <a:tc>
                  <a:txBody>
                    <a:bodyPr/>
                    <a:lstStyle/>
                    <a:p>
                      <a:r>
                        <a:rPr lang="es-ES" dirty="0" err="1" smtClean="0"/>
                        <a:t>margin</a:t>
                      </a:r>
                      <a:endParaRPr lang="es-ES" dirty="0"/>
                    </a:p>
                  </a:txBody>
                  <a:tcPr>
                    <a:solidFill>
                      <a:srgbClr val="5F5F5F">
                        <a:alpha val="40000"/>
                      </a:srgb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font-weight</a:t>
                      </a:r>
                      <a:endParaRPr lang="es-E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word-spacing</a:t>
                      </a:r>
                      <a:endParaRPr lang="es-ES" dirty="0" smtClean="0">
                        <a:solidFill>
                          <a:schemeClr val="tx1"/>
                        </a:solidFill>
                      </a:endParaRPr>
                    </a:p>
                  </a:txBody>
                  <a:tcPr/>
                </a:tc>
                <a:tc>
                  <a:txBody>
                    <a:bodyPr/>
                    <a:lstStyle/>
                    <a:p>
                      <a:r>
                        <a:rPr lang="es-ES" dirty="0" err="1" smtClean="0"/>
                        <a:t>border</a:t>
                      </a:r>
                      <a:endParaRPr lang="es-ES" dirty="0"/>
                    </a:p>
                  </a:txBody>
                  <a:tcPr>
                    <a:solidFill>
                      <a:srgbClr val="5F5F5F">
                        <a:alpha val="40000"/>
                      </a:srgb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font-style</a:t>
                      </a:r>
                      <a:endParaRPr lang="es-E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text-align</a:t>
                      </a:r>
                      <a:endParaRPr lang="es-ES" dirty="0" smtClean="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border</a:t>
                      </a:r>
                      <a:r>
                        <a:rPr lang="es-ES" dirty="0" smtClean="0"/>
                        <a:t>-[]-</a:t>
                      </a:r>
                      <a:r>
                        <a:rPr lang="es-ES" dirty="0" err="1" smtClean="0"/>
                        <a:t>width</a:t>
                      </a:r>
                      <a:endParaRPr lang="es-ES" dirty="0" smtClean="0">
                        <a:solidFill>
                          <a:schemeClr val="tx1"/>
                        </a:solidFill>
                      </a:endParaRPr>
                    </a:p>
                  </a:txBody>
                  <a:tcPr>
                    <a:solidFill>
                      <a:srgbClr val="5F5F5F">
                        <a:alpha val="40000"/>
                      </a:srgb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text-decoration</a:t>
                      </a:r>
                      <a:endParaRPr lang="es-E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vertical-</a:t>
                      </a:r>
                      <a:r>
                        <a:rPr lang="es-ES" dirty="0" err="1" smtClean="0"/>
                        <a:t>align</a:t>
                      </a:r>
                      <a:endParaRPr lang="es-E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border</a:t>
                      </a:r>
                      <a:r>
                        <a:rPr lang="es-ES" dirty="0" smtClean="0"/>
                        <a:t>-[]-</a:t>
                      </a:r>
                      <a:r>
                        <a:rPr lang="es-ES" dirty="0" err="1" smtClean="0"/>
                        <a:t>style</a:t>
                      </a:r>
                      <a:endParaRPr lang="es-ES" dirty="0" smtClean="0">
                        <a:solidFill>
                          <a:schemeClr val="tx1"/>
                        </a:solidFill>
                      </a:endParaRPr>
                    </a:p>
                  </a:txBody>
                  <a:tcPr>
                    <a:solidFill>
                      <a:srgbClr val="5F5F5F">
                        <a:alpha val="40000"/>
                      </a:srgbClr>
                    </a:solidFill>
                  </a:tcPr>
                </a:tc>
              </a:tr>
              <a:tr h="370840">
                <a:tc>
                  <a:txBody>
                    <a:bodyPr/>
                    <a:lstStyle/>
                    <a:p>
                      <a:r>
                        <a:rPr lang="es-ES" dirty="0" err="1" smtClean="0"/>
                        <a:t>text-transform</a:t>
                      </a:r>
                      <a:endParaRPr lang="es-E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text-indent</a:t>
                      </a:r>
                      <a:endParaRPr lang="es-ES" dirty="0" smtClean="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border</a:t>
                      </a:r>
                      <a:r>
                        <a:rPr lang="es-ES" dirty="0" smtClean="0"/>
                        <a:t>-[]-color</a:t>
                      </a:r>
                      <a:endParaRPr lang="es-ES" dirty="0" smtClean="0">
                        <a:solidFill>
                          <a:schemeClr val="tx1"/>
                        </a:solidFill>
                      </a:endParaRPr>
                    </a:p>
                  </a:txBody>
                  <a:tcPr>
                    <a:solidFill>
                      <a:srgbClr val="5F5F5F">
                        <a:alpha val="40000"/>
                      </a:srgbClr>
                    </a:solidFill>
                  </a:tcPr>
                </a:tc>
              </a:tr>
              <a:tr h="370840">
                <a:tc>
                  <a:txBody>
                    <a:bodyPr/>
                    <a:lstStyle/>
                    <a:p>
                      <a:r>
                        <a:rPr lang="es-ES" dirty="0" smtClean="0"/>
                        <a:t>color</a:t>
                      </a:r>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list-style-type</a:t>
                      </a:r>
                      <a:endParaRPr lang="es-ES" dirty="0" smtClean="0"/>
                    </a:p>
                  </a:txBody>
                  <a:tcPr/>
                </a:tc>
                <a:tc>
                  <a:txBody>
                    <a:bodyPr/>
                    <a:lstStyle/>
                    <a:p>
                      <a:endParaRPr lang="es-ES" dirty="0"/>
                    </a:p>
                  </a:txBody>
                  <a:tcPr>
                    <a:solidFill>
                      <a:srgbClr val="5F5F5F">
                        <a:alpha val="40000"/>
                      </a:srgbClr>
                    </a:solidFill>
                  </a:tcPr>
                </a:tc>
              </a:tr>
            </a:tbl>
          </a:graphicData>
        </a:graphic>
      </p:graphicFrame>
      <p:sp>
        <p:nvSpPr>
          <p:cNvPr id="3" name="Rectángulo 2"/>
          <p:cNvSpPr/>
          <p:nvPr/>
        </p:nvSpPr>
        <p:spPr>
          <a:xfrm>
            <a:off x="4055944" y="6094412"/>
            <a:ext cx="652102" cy="369332"/>
          </a:xfrm>
          <a:prstGeom prst="rect">
            <a:avLst/>
          </a:prstGeom>
        </p:spPr>
        <p:txBody>
          <a:bodyPr wrap="square">
            <a:spAutoFit/>
          </a:bodyPr>
          <a:lstStyle/>
          <a:p>
            <a:endParaRPr lang="es-ES" dirty="0"/>
          </a:p>
        </p:txBody>
      </p:sp>
    </p:spTree>
    <p:extLst>
      <p:ext uri="{BB962C8B-B14F-4D97-AF65-F5344CB8AC3E}">
        <p14:creationId xmlns:p14="http://schemas.microsoft.com/office/powerpoint/2010/main" val="2393999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6254750" y="1628775"/>
            <a:ext cx="2260600" cy="2133600"/>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s-ES" dirty="0" smtClean="0">
                <a:solidFill>
                  <a:prstClr val="black"/>
                </a:solidFill>
              </a:rPr>
              <a:t>Margen</a:t>
            </a:r>
            <a:endParaRPr lang="es-ES" dirty="0">
              <a:solidFill>
                <a:prstClr val="black"/>
              </a:solidFill>
            </a:endParaRPr>
          </a:p>
        </p:txBody>
      </p:sp>
      <p:sp>
        <p:nvSpPr>
          <p:cNvPr id="5" name="Rectángulo 4"/>
          <p:cNvSpPr/>
          <p:nvPr/>
        </p:nvSpPr>
        <p:spPr>
          <a:xfrm>
            <a:off x="6457950" y="2005013"/>
            <a:ext cx="1854200" cy="1381125"/>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smtClean="0">
                <a:solidFill>
                  <a:prstClr val="white"/>
                </a:solidFill>
              </a:rPr>
              <a:t>Padding</a:t>
            </a:r>
            <a:endParaRPr lang="es-ES" dirty="0">
              <a:solidFill>
                <a:prstClr val="white"/>
              </a:solidFill>
            </a:endParaRPr>
          </a:p>
        </p:txBody>
      </p:sp>
      <p:sp>
        <p:nvSpPr>
          <p:cNvPr id="2" name="Título 1"/>
          <p:cNvSpPr>
            <a:spLocks noGrp="1"/>
          </p:cNvSpPr>
          <p:nvPr>
            <p:ph type="title"/>
          </p:nvPr>
        </p:nvSpPr>
        <p:spPr/>
        <p:txBody>
          <a:bodyPr/>
          <a:lstStyle/>
          <a:p>
            <a:pPr algn="ctr"/>
            <a:r>
              <a:rPr lang="es-ES" dirty="0" smtClean="0"/>
              <a:t>Modelo de cajas (</a:t>
            </a:r>
            <a:r>
              <a:rPr lang="en-US" dirty="0" smtClean="0"/>
              <a:t>Box Model</a:t>
            </a:r>
            <a:r>
              <a:rPr lang="es-ES" dirty="0" smtClean="0"/>
              <a:t>)</a:t>
            </a:r>
            <a:endParaRPr lang="es-ES" dirty="0"/>
          </a:p>
        </p:txBody>
      </p:sp>
      <p:pic>
        <p:nvPicPr>
          <p:cNvPr id="29698" name="Picture 2" descr="https://www.goshen.edu/physix/326/cssbox/3d-box-model.pn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5520"/>
          <a:stretch/>
        </p:blipFill>
        <p:spPr bwMode="auto">
          <a:xfrm>
            <a:off x="387350" y="1205551"/>
            <a:ext cx="5516391" cy="490220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800850" y="2397125"/>
            <a:ext cx="1168400" cy="5969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smtClean="0">
                <a:solidFill>
                  <a:prstClr val="black"/>
                </a:solidFill>
              </a:rPr>
              <a:t>Contenido</a:t>
            </a:r>
            <a:endParaRPr lang="es-ES" dirty="0">
              <a:solidFill>
                <a:prstClr val="black"/>
              </a:solidFill>
            </a:endParaRPr>
          </a:p>
        </p:txBody>
      </p:sp>
      <p:sp>
        <p:nvSpPr>
          <p:cNvPr id="7" name="CuadroTexto 6"/>
          <p:cNvSpPr txBox="1"/>
          <p:nvPr/>
        </p:nvSpPr>
        <p:spPr>
          <a:xfrm>
            <a:off x="7012159" y="3167142"/>
            <a:ext cx="745782" cy="369332"/>
          </a:xfrm>
          <a:prstGeom prst="rect">
            <a:avLst/>
          </a:prstGeom>
          <a:noFill/>
        </p:spPr>
        <p:txBody>
          <a:bodyPr wrap="none" rtlCol="0">
            <a:spAutoFit/>
          </a:bodyPr>
          <a:lstStyle/>
          <a:p>
            <a:r>
              <a:rPr lang="es-ES" dirty="0" smtClean="0">
                <a:solidFill>
                  <a:prstClr val="black"/>
                </a:solidFill>
              </a:rPr>
              <a:t>Borde</a:t>
            </a:r>
            <a:endParaRPr lang="es-ES" dirty="0">
              <a:solidFill>
                <a:prstClr val="black"/>
              </a:solidFill>
            </a:endParaRPr>
          </a:p>
        </p:txBody>
      </p:sp>
      <p:sp>
        <p:nvSpPr>
          <p:cNvPr id="8" name="CuadroTexto 7"/>
          <p:cNvSpPr txBox="1"/>
          <p:nvPr/>
        </p:nvSpPr>
        <p:spPr>
          <a:xfrm>
            <a:off x="6457950" y="4314382"/>
            <a:ext cx="2352675" cy="1754326"/>
          </a:xfrm>
          <a:prstGeom prst="rect">
            <a:avLst/>
          </a:prstGeom>
          <a:noFill/>
        </p:spPr>
        <p:txBody>
          <a:bodyPr wrap="square" rtlCol="0">
            <a:spAutoFit/>
          </a:bodyPr>
          <a:lstStyle/>
          <a:p>
            <a:pPr marL="342900" indent="-342900">
              <a:buFont typeface="Arial" panose="020B0604020202020204" pitchFamily="34" charset="0"/>
              <a:buChar char="•"/>
            </a:pPr>
            <a:r>
              <a:rPr lang="es-ES" dirty="0" smtClean="0">
                <a:solidFill>
                  <a:prstClr val="black"/>
                </a:solidFill>
              </a:rPr>
              <a:t>Superposición y transparencias</a:t>
            </a:r>
          </a:p>
          <a:p>
            <a:pPr marL="342900" indent="-342900">
              <a:buFont typeface="Arial" panose="020B0604020202020204" pitchFamily="34" charset="0"/>
              <a:buChar char="•"/>
            </a:pPr>
            <a:r>
              <a:rPr lang="es-ES" dirty="0" smtClean="0">
                <a:solidFill>
                  <a:prstClr val="black"/>
                </a:solidFill>
              </a:rPr>
              <a:t>Interacción entre elementos</a:t>
            </a:r>
          </a:p>
          <a:p>
            <a:pPr marL="342900" indent="-342900">
              <a:buFont typeface="Arial" panose="020B0604020202020204" pitchFamily="34" charset="0"/>
              <a:buChar char="•"/>
            </a:pPr>
            <a:r>
              <a:rPr lang="es-ES" dirty="0" smtClean="0">
                <a:solidFill>
                  <a:prstClr val="black"/>
                </a:solidFill>
              </a:rPr>
              <a:t>definición del tamaño </a:t>
            </a:r>
            <a:endParaRPr lang="es-ES" dirty="0">
              <a:solidFill>
                <a:prstClr val="black"/>
              </a:solidFill>
            </a:endParaRPr>
          </a:p>
        </p:txBody>
      </p:sp>
    </p:spTree>
    <p:extLst>
      <p:ext uri="{BB962C8B-B14F-4D97-AF65-F5344CB8AC3E}">
        <p14:creationId xmlns:p14="http://schemas.microsoft.com/office/powerpoint/2010/main" val="11282265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Etiquetas correspondientes</a:t>
            </a:r>
            <a:endParaRPr lang="es-ES" dirty="0"/>
          </a:p>
        </p:txBody>
      </p:sp>
      <p:sp>
        <p:nvSpPr>
          <p:cNvPr id="3" name="Rectángulo 2"/>
          <p:cNvSpPr/>
          <p:nvPr/>
        </p:nvSpPr>
        <p:spPr>
          <a:xfrm>
            <a:off x="1130878" y="2045003"/>
            <a:ext cx="87312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height</a:t>
            </a:r>
            <a:endParaRPr lang="es-ES" b="1" dirty="0">
              <a:solidFill>
                <a:prstClr val="white"/>
              </a:solidFill>
            </a:endParaRPr>
          </a:p>
        </p:txBody>
      </p:sp>
      <p:sp>
        <p:nvSpPr>
          <p:cNvPr id="4" name="Rectángulo 3"/>
          <p:cNvSpPr/>
          <p:nvPr/>
        </p:nvSpPr>
        <p:spPr>
          <a:xfrm>
            <a:off x="1130878" y="2599001"/>
            <a:ext cx="87312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a:solidFill>
                  <a:prstClr val="white"/>
                </a:solidFill>
              </a:rPr>
              <a:t>width</a:t>
            </a:r>
          </a:p>
        </p:txBody>
      </p:sp>
      <p:cxnSp>
        <p:nvCxnSpPr>
          <p:cNvPr id="5" name="Conector recto de flecha 4"/>
          <p:cNvCxnSpPr>
            <a:stCxn id="3" idx="3"/>
          </p:cNvCxnSpPr>
          <p:nvPr/>
        </p:nvCxnSpPr>
        <p:spPr>
          <a:xfrm>
            <a:off x="2004002" y="2229669"/>
            <a:ext cx="1121589" cy="29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p:cNvCxnSpPr>
            <a:stCxn id="4" idx="3"/>
          </p:cNvCxnSpPr>
          <p:nvPr/>
        </p:nvCxnSpPr>
        <p:spPr>
          <a:xfrm flipV="1">
            <a:off x="2004002" y="2521291"/>
            <a:ext cx="1121589" cy="262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4558230" y="4147954"/>
            <a:ext cx="149611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schemeClr val="lt1"/>
                </a:solidFill>
              </a:rPr>
              <a:t>border-style</a:t>
            </a:r>
            <a:endParaRPr lang="es-ES" b="1" dirty="0">
              <a:solidFill>
                <a:schemeClr val="lt1"/>
              </a:solidFill>
            </a:endParaRPr>
          </a:p>
        </p:txBody>
      </p:sp>
      <p:sp>
        <p:nvSpPr>
          <p:cNvPr id="8" name="Rectángulo 7"/>
          <p:cNvSpPr/>
          <p:nvPr/>
        </p:nvSpPr>
        <p:spPr>
          <a:xfrm>
            <a:off x="4558231" y="4668179"/>
            <a:ext cx="153516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schemeClr val="lt1"/>
                </a:solidFill>
              </a:rPr>
              <a:t>border-width</a:t>
            </a:r>
            <a:endParaRPr lang="es-ES" b="1" dirty="0">
              <a:solidFill>
                <a:schemeClr val="lt1"/>
              </a:solidFill>
            </a:endParaRPr>
          </a:p>
        </p:txBody>
      </p:sp>
      <p:sp>
        <p:nvSpPr>
          <p:cNvPr id="9" name="Rectángulo 8"/>
          <p:cNvSpPr/>
          <p:nvPr/>
        </p:nvSpPr>
        <p:spPr>
          <a:xfrm>
            <a:off x="4558230" y="5210364"/>
            <a:ext cx="153516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schemeClr val="lt1"/>
                </a:solidFill>
              </a:rPr>
              <a:t>border</a:t>
            </a:r>
            <a:r>
              <a:rPr lang="es-ES" b="1" dirty="0" smtClean="0">
                <a:solidFill>
                  <a:schemeClr val="lt1"/>
                </a:solidFill>
              </a:rPr>
              <a:t>-color</a:t>
            </a:r>
            <a:endParaRPr lang="es-ES" b="1" dirty="0">
              <a:solidFill>
                <a:schemeClr val="lt1"/>
              </a:solidFill>
            </a:endParaRPr>
          </a:p>
        </p:txBody>
      </p:sp>
      <p:sp>
        <p:nvSpPr>
          <p:cNvPr id="10" name="CuadroTexto 9"/>
          <p:cNvSpPr txBox="1"/>
          <p:nvPr/>
        </p:nvSpPr>
        <p:spPr>
          <a:xfrm>
            <a:off x="6796360" y="4656366"/>
            <a:ext cx="85371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s-E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err="1"/>
              <a:t>border</a:t>
            </a:r>
            <a:endParaRPr lang="es-ES" dirty="0"/>
          </a:p>
        </p:txBody>
      </p:sp>
      <p:sp>
        <p:nvSpPr>
          <p:cNvPr id="11" name="Rectángulo 10"/>
          <p:cNvSpPr/>
          <p:nvPr/>
        </p:nvSpPr>
        <p:spPr>
          <a:xfrm>
            <a:off x="1711678" y="4287034"/>
            <a:ext cx="91563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schemeClr val="lt1"/>
                </a:solidFill>
              </a:rPr>
              <a:t>padding</a:t>
            </a:r>
            <a:endParaRPr lang="es-ES" b="1" dirty="0">
              <a:solidFill>
                <a:schemeClr val="lt1"/>
              </a:solidFill>
            </a:endParaRPr>
          </a:p>
        </p:txBody>
      </p:sp>
      <p:sp>
        <p:nvSpPr>
          <p:cNvPr id="12" name="Rectángulo 11"/>
          <p:cNvSpPr/>
          <p:nvPr/>
        </p:nvSpPr>
        <p:spPr>
          <a:xfrm>
            <a:off x="1759864" y="5025698"/>
            <a:ext cx="81926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schemeClr val="lt1"/>
                </a:solidFill>
              </a:rPr>
              <a:t>margin</a:t>
            </a:r>
            <a:endParaRPr lang="es-ES" b="1" dirty="0">
              <a:solidFill>
                <a:schemeClr val="lt1"/>
              </a:solidFill>
            </a:endParaRPr>
          </a:p>
        </p:txBody>
      </p:sp>
      <p:sp>
        <p:nvSpPr>
          <p:cNvPr id="14" name="Rectángulo 13"/>
          <p:cNvSpPr/>
          <p:nvPr/>
        </p:nvSpPr>
        <p:spPr>
          <a:xfrm>
            <a:off x="4911729" y="2542130"/>
            <a:ext cx="127056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a:solidFill>
                  <a:prstClr val="white"/>
                </a:solidFill>
              </a:rPr>
              <a:t>box-</a:t>
            </a:r>
            <a:r>
              <a:rPr lang="es-ES" b="1" dirty="0" err="1">
                <a:solidFill>
                  <a:prstClr val="white"/>
                </a:solidFill>
              </a:rPr>
              <a:t>sizinng</a:t>
            </a:r>
            <a:endParaRPr lang="es-ES" b="1" dirty="0">
              <a:solidFill>
                <a:prstClr val="white"/>
              </a:solidFill>
            </a:endParaRPr>
          </a:p>
        </p:txBody>
      </p:sp>
      <p:pic>
        <p:nvPicPr>
          <p:cNvPr id="15" name="Picture 2" descr="http://www.blog.pc-serveis.es/wp-content/uploads/2012/08/cs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3000" y="2045003"/>
            <a:ext cx="527384" cy="738664"/>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p:cNvSpPr txBox="1"/>
          <p:nvPr/>
        </p:nvSpPr>
        <p:spPr>
          <a:xfrm>
            <a:off x="3282349" y="1838928"/>
            <a:ext cx="4210651" cy="646331"/>
          </a:xfrm>
          <a:prstGeom prst="rect">
            <a:avLst/>
          </a:prstGeom>
          <a:noFill/>
        </p:spPr>
        <p:txBody>
          <a:bodyPr wrap="square" rtlCol="0">
            <a:spAutoFit/>
          </a:bodyPr>
          <a:lstStyle/>
          <a:p>
            <a:r>
              <a:rPr lang="es-ES" dirty="0"/>
              <a:t>En CSS3, </a:t>
            </a:r>
            <a:r>
              <a:rPr lang="es-ES" dirty="0" smtClean="0"/>
              <a:t>su significado varía, dependiendo del valor asignado a la etiqueta </a:t>
            </a:r>
            <a:endParaRPr lang="es-ES" dirty="0"/>
          </a:p>
        </p:txBody>
      </p:sp>
    </p:spTree>
    <p:extLst>
      <p:ext uri="{BB962C8B-B14F-4D97-AF65-F5344CB8AC3E}">
        <p14:creationId xmlns:p14="http://schemas.microsoft.com/office/powerpoint/2010/main" val="1830963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875812"/>
          </a:xfrm>
        </p:spPr>
        <p:txBody>
          <a:bodyPr>
            <a:normAutofit/>
          </a:bodyPr>
          <a:lstStyle/>
          <a:p>
            <a:pPr algn="ctr"/>
            <a:r>
              <a:rPr lang="es-ES" dirty="0" smtClean="0"/>
              <a:t>Tamaño del contenido</a:t>
            </a:r>
            <a:endParaRPr lang="es-ES" dirty="0"/>
          </a:p>
        </p:txBody>
      </p:sp>
      <p:sp>
        <p:nvSpPr>
          <p:cNvPr id="3" name="CuadroTexto 2"/>
          <p:cNvSpPr txBox="1"/>
          <p:nvPr/>
        </p:nvSpPr>
        <p:spPr>
          <a:xfrm>
            <a:off x="943282" y="1564104"/>
            <a:ext cx="7257436" cy="369332"/>
          </a:xfrm>
          <a:prstGeom prst="rect">
            <a:avLst/>
          </a:prstGeom>
          <a:noFill/>
        </p:spPr>
        <p:txBody>
          <a:bodyPr wrap="none" rtlCol="0">
            <a:spAutoFit/>
          </a:bodyPr>
          <a:lstStyle/>
          <a:p>
            <a:r>
              <a:rPr lang="es-ES" dirty="0" smtClean="0">
                <a:solidFill>
                  <a:prstClr val="black"/>
                </a:solidFill>
              </a:rPr>
              <a:t>Por defecto cualquier elemento en HTLM se adata su tamaño a su contenido.</a:t>
            </a:r>
            <a:endParaRPr lang="es-ES" dirty="0">
              <a:solidFill>
                <a:prstClr val="black"/>
              </a:solidFill>
            </a:endParaRPr>
          </a:p>
        </p:txBody>
      </p:sp>
      <p:sp>
        <p:nvSpPr>
          <p:cNvPr id="4" name="CuadroTexto 3"/>
          <p:cNvSpPr txBox="1"/>
          <p:nvPr/>
        </p:nvSpPr>
        <p:spPr>
          <a:xfrm>
            <a:off x="971496" y="3824995"/>
            <a:ext cx="5312288" cy="369332"/>
          </a:xfrm>
          <a:prstGeom prst="rect">
            <a:avLst/>
          </a:prstGeom>
          <a:noFill/>
        </p:spPr>
        <p:txBody>
          <a:bodyPr wrap="none" rtlCol="0">
            <a:spAutoFit/>
          </a:bodyPr>
          <a:lstStyle/>
          <a:p>
            <a:r>
              <a:rPr lang="es-ES" dirty="0" smtClean="0">
                <a:solidFill>
                  <a:prstClr val="black"/>
                </a:solidFill>
              </a:rPr>
              <a:t>También podemos definir el tamaño de forma explícita</a:t>
            </a:r>
            <a:endParaRPr lang="es-ES" dirty="0">
              <a:solidFill>
                <a:prstClr val="black"/>
              </a:solidFill>
            </a:endParaRPr>
          </a:p>
        </p:txBody>
      </p:sp>
      <p:sp>
        <p:nvSpPr>
          <p:cNvPr id="5" name="Rectángulo 4"/>
          <p:cNvSpPr/>
          <p:nvPr/>
        </p:nvSpPr>
        <p:spPr>
          <a:xfrm>
            <a:off x="1214973" y="4788322"/>
            <a:ext cx="87312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height</a:t>
            </a:r>
            <a:endParaRPr lang="es-ES" b="1" dirty="0">
              <a:solidFill>
                <a:prstClr val="white"/>
              </a:solidFill>
            </a:endParaRPr>
          </a:p>
        </p:txBody>
      </p:sp>
      <p:sp>
        <p:nvSpPr>
          <p:cNvPr id="6" name="Rectángulo 5"/>
          <p:cNvSpPr/>
          <p:nvPr/>
        </p:nvSpPr>
        <p:spPr>
          <a:xfrm>
            <a:off x="1214973" y="5342320"/>
            <a:ext cx="87312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a:solidFill>
                  <a:prstClr val="white"/>
                </a:solidFill>
              </a:rPr>
              <a:t>width</a:t>
            </a:r>
          </a:p>
        </p:txBody>
      </p:sp>
      <p:cxnSp>
        <p:nvCxnSpPr>
          <p:cNvPr id="7" name="Conector recto de flecha 6"/>
          <p:cNvCxnSpPr>
            <a:stCxn id="5" idx="3"/>
            <a:endCxn id="9" idx="1"/>
          </p:cNvCxnSpPr>
          <p:nvPr/>
        </p:nvCxnSpPr>
        <p:spPr>
          <a:xfrm>
            <a:off x="2088097" y="4972988"/>
            <a:ext cx="1121589" cy="29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a:stCxn id="6" idx="3"/>
            <a:endCxn id="9" idx="1"/>
          </p:cNvCxnSpPr>
          <p:nvPr/>
        </p:nvCxnSpPr>
        <p:spPr>
          <a:xfrm flipV="1">
            <a:off x="2088097" y="5264610"/>
            <a:ext cx="1121589" cy="262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3209686" y="4525946"/>
            <a:ext cx="2807293" cy="1477328"/>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Auto</a:t>
            </a:r>
            <a:br>
              <a:rPr lang="es-ES" dirty="0" smtClean="0">
                <a:solidFill>
                  <a:prstClr val="black"/>
                </a:solidFill>
              </a:rPr>
            </a:br>
            <a:r>
              <a:rPr lang="es-ES" dirty="0" smtClean="0">
                <a:solidFill>
                  <a:prstClr val="black"/>
                </a:solidFill>
              </a:rPr>
              <a:t>(valor por defecto)</a:t>
            </a:r>
            <a:endParaRPr lang="es-ES" dirty="0">
              <a:solidFill>
                <a:prstClr val="black"/>
              </a:solidFill>
            </a:endParaRPr>
          </a:p>
          <a:p>
            <a:pPr marL="285750" indent="-285750">
              <a:buFont typeface="Arial" panose="020B0604020202020204" pitchFamily="34" charset="0"/>
              <a:buChar char="•"/>
            </a:pPr>
            <a:r>
              <a:rPr lang="es-ES" dirty="0" smtClean="0">
                <a:solidFill>
                  <a:prstClr val="black"/>
                </a:solidFill>
              </a:rPr>
              <a:t>valor absoluto </a:t>
            </a:r>
            <a:br>
              <a:rPr lang="es-ES" dirty="0" smtClean="0">
                <a:solidFill>
                  <a:prstClr val="black"/>
                </a:solidFill>
              </a:rPr>
            </a:br>
            <a:r>
              <a:rPr lang="es-ES" dirty="0" smtClean="0">
                <a:solidFill>
                  <a:prstClr val="black"/>
                </a:solidFill>
              </a:rPr>
              <a:t>(pixeles, cm,…)</a:t>
            </a:r>
          </a:p>
          <a:p>
            <a:pPr marL="285750" indent="-285750">
              <a:buFont typeface="Arial" panose="020B0604020202020204" pitchFamily="34" charset="0"/>
              <a:buChar char="•"/>
            </a:pPr>
            <a:r>
              <a:rPr lang="es-ES" dirty="0" smtClean="0">
                <a:solidFill>
                  <a:prstClr val="black"/>
                </a:solidFill>
              </a:rPr>
              <a:t>valor relativo  (%)</a:t>
            </a:r>
            <a:endParaRPr lang="es-ES" dirty="0">
              <a:solidFill>
                <a:prstClr val="black"/>
              </a:solidFill>
            </a:endParaRPr>
          </a:p>
        </p:txBody>
      </p:sp>
      <p:sp>
        <p:nvSpPr>
          <p:cNvPr id="11" name="Rectángulo 10"/>
          <p:cNvSpPr/>
          <p:nvPr/>
        </p:nvSpPr>
        <p:spPr>
          <a:xfrm>
            <a:off x="943282" y="2210435"/>
            <a:ext cx="7413317" cy="646331"/>
          </a:xfrm>
          <a:prstGeom prst="rect">
            <a:avLst/>
          </a:prstGeom>
        </p:spPr>
        <p:txBody>
          <a:bodyPr wrap="square">
            <a:spAutoFit/>
          </a:bodyPr>
          <a:lstStyle/>
          <a:p>
            <a:r>
              <a:rPr lang="es-ES" dirty="0">
                <a:solidFill>
                  <a:prstClr val="black"/>
                </a:solidFill>
              </a:rPr>
              <a:t>En los elementos “</a:t>
            </a:r>
            <a:r>
              <a:rPr lang="es-ES" b="1" dirty="0">
                <a:solidFill>
                  <a:prstClr val="black"/>
                </a:solidFill>
              </a:rPr>
              <a:t>en bloque</a:t>
            </a:r>
            <a:r>
              <a:rPr lang="es-ES" dirty="0">
                <a:solidFill>
                  <a:prstClr val="black"/>
                </a:solidFill>
              </a:rPr>
              <a:t>” </a:t>
            </a:r>
            <a:r>
              <a:rPr lang="es-ES" dirty="0" smtClean="0">
                <a:solidFill>
                  <a:prstClr val="black"/>
                </a:solidFill>
              </a:rPr>
              <a:t> el ancho es el del contenedor y el alto se ajusta al número de líneas escrito</a:t>
            </a:r>
            <a:endParaRPr lang="es-ES" dirty="0">
              <a:solidFill>
                <a:prstClr val="black"/>
              </a:solidFill>
            </a:endParaRPr>
          </a:p>
        </p:txBody>
      </p:sp>
      <p:sp>
        <p:nvSpPr>
          <p:cNvPr id="12" name="CuadroTexto 11"/>
          <p:cNvSpPr txBox="1"/>
          <p:nvPr/>
        </p:nvSpPr>
        <p:spPr>
          <a:xfrm>
            <a:off x="943282" y="3033713"/>
            <a:ext cx="5497146" cy="369332"/>
          </a:xfrm>
          <a:prstGeom prst="rect">
            <a:avLst/>
          </a:prstGeom>
          <a:noFill/>
        </p:spPr>
        <p:txBody>
          <a:bodyPr wrap="none" rtlCol="0">
            <a:spAutoFit/>
          </a:bodyPr>
          <a:lstStyle/>
          <a:p>
            <a:r>
              <a:rPr lang="es-ES" dirty="0" smtClean="0">
                <a:solidFill>
                  <a:prstClr val="black"/>
                </a:solidFill>
              </a:rPr>
              <a:t>En los div, por defecto la altura es 0 si no contienen nada</a:t>
            </a:r>
            <a:endParaRPr lang="es-ES" dirty="0">
              <a:solidFill>
                <a:prstClr val="black"/>
              </a:solidFill>
            </a:endParaRPr>
          </a:p>
        </p:txBody>
      </p:sp>
      <p:sp>
        <p:nvSpPr>
          <p:cNvPr id="18" name="Rectángulo 17"/>
          <p:cNvSpPr/>
          <p:nvPr/>
        </p:nvSpPr>
        <p:spPr>
          <a:xfrm>
            <a:off x="6320946" y="4534820"/>
            <a:ext cx="2208272" cy="14684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solidFill>
                <a:prstClr val="black"/>
              </a:solidFill>
            </a:endParaRPr>
          </a:p>
        </p:txBody>
      </p:sp>
      <p:cxnSp>
        <p:nvCxnSpPr>
          <p:cNvPr id="20" name="Conector recto de flecha 19"/>
          <p:cNvCxnSpPr/>
          <p:nvPr/>
        </p:nvCxnSpPr>
        <p:spPr>
          <a:xfrm>
            <a:off x="6320946" y="5730712"/>
            <a:ext cx="22082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8208235" y="4534820"/>
            <a:ext cx="0" cy="14684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6357757" y="4592826"/>
            <a:ext cx="1157881" cy="369332"/>
          </a:xfrm>
          <a:prstGeom prst="rect">
            <a:avLst/>
          </a:prstGeom>
          <a:noFill/>
        </p:spPr>
        <p:txBody>
          <a:bodyPr wrap="none" rtlCol="0">
            <a:spAutoFit/>
          </a:bodyPr>
          <a:lstStyle/>
          <a:p>
            <a:r>
              <a:rPr lang="es-ES" dirty="0" smtClean="0">
                <a:solidFill>
                  <a:prstClr val="black"/>
                </a:solidFill>
              </a:rPr>
              <a:t>Contenido</a:t>
            </a:r>
            <a:endParaRPr lang="es-ES" dirty="0">
              <a:solidFill>
                <a:prstClr val="black"/>
              </a:solidFill>
            </a:endParaRPr>
          </a:p>
        </p:txBody>
      </p:sp>
      <p:sp>
        <p:nvSpPr>
          <p:cNvPr id="24" name="CuadroTexto 23"/>
          <p:cNvSpPr txBox="1"/>
          <p:nvPr/>
        </p:nvSpPr>
        <p:spPr>
          <a:xfrm>
            <a:off x="7691001" y="5106882"/>
            <a:ext cx="780470" cy="369332"/>
          </a:xfrm>
          <a:prstGeom prst="rect">
            <a:avLst/>
          </a:prstGeom>
          <a:noFill/>
        </p:spPr>
        <p:txBody>
          <a:bodyPr wrap="none" rtlCol="0">
            <a:spAutoFit/>
          </a:bodyPr>
          <a:lstStyle/>
          <a:p>
            <a:r>
              <a:rPr lang="es-ES" dirty="0" err="1">
                <a:solidFill>
                  <a:prstClr val="black"/>
                </a:solidFill>
              </a:rPr>
              <a:t>height</a:t>
            </a:r>
            <a:endParaRPr lang="es-ES" dirty="0">
              <a:solidFill>
                <a:prstClr val="black"/>
              </a:solidFill>
            </a:endParaRPr>
          </a:p>
        </p:txBody>
      </p:sp>
      <p:sp>
        <p:nvSpPr>
          <p:cNvPr id="25" name="CuadroTexto 24"/>
          <p:cNvSpPr txBox="1"/>
          <p:nvPr/>
        </p:nvSpPr>
        <p:spPr>
          <a:xfrm>
            <a:off x="6531577" y="5476214"/>
            <a:ext cx="735975" cy="369332"/>
          </a:xfrm>
          <a:prstGeom prst="rect">
            <a:avLst/>
          </a:prstGeom>
          <a:noFill/>
        </p:spPr>
        <p:txBody>
          <a:bodyPr wrap="square" rtlCol="0">
            <a:spAutoFit/>
          </a:bodyPr>
          <a:lstStyle/>
          <a:p>
            <a:r>
              <a:rPr lang="es-ES" dirty="0" err="1" smtClean="0">
                <a:solidFill>
                  <a:prstClr val="black"/>
                </a:solidFill>
              </a:rPr>
              <a:t>width</a:t>
            </a:r>
            <a:endParaRPr lang="es-ES" dirty="0">
              <a:solidFill>
                <a:prstClr val="black"/>
              </a:solidFill>
            </a:endParaRPr>
          </a:p>
        </p:txBody>
      </p:sp>
    </p:spTree>
    <p:extLst>
      <p:ext uri="{BB962C8B-B14F-4D97-AF65-F5344CB8AC3E}">
        <p14:creationId xmlns:p14="http://schemas.microsoft.com/office/powerpoint/2010/main" val="2142820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1792" y="382565"/>
            <a:ext cx="7198614" cy="638174"/>
          </a:xfrm>
        </p:spPr>
        <p:txBody>
          <a:bodyPr/>
          <a:lstStyle/>
          <a:p>
            <a:pPr algn="ctr"/>
            <a:r>
              <a:rPr lang="es-ES" dirty="0" smtClean="0"/>
              <a:t>Cálculo del espacio total</a:t>
            </a:r>
            <a:endParaRPr lang="es-ES" dirty="0"/>
          </a:p>
        </p:txBody>
      </p:sp>
      <p:pic>
        <p:nvPicPr>
          <p:cNvPr id="5" name="Imagen 4"/>
          <p:cNvPicPr>
            <a:picLocks noChangeAspect="1"/>
          </p:cNvPicPr>
          <p:nvPr/>
        </p:nvPicPr>
        <p:blipFill>
          <a:blip r:embed="rId2"/>
          <a:stretch>
            <a:fillRect/>
          </a:stretch>
        </p:blipFill>
        <p:spPr>
          <a:xfrm>
            <a:off x="2284940" y="2657393"/>
            <a:ext cx="6191250" cy="2600325"/>
          </a:xfrm>
          <a:prstGeom prst="rect">
            <a:avLst/>
          </a:prstGeom>
        </p:spPr>
      </p:pic>
      <p:sp>
        <p:nvSpPr>
          <p:cNvPr id="4" name="CuadroTexto 3"/>
          <p:cNvSpPr txBox="1"/>
          <p:nvPr/>
        </p:nvSpPr>
        <p:spPr>
          <a:xfrm>
            <a:off x="673917" y="1313088"/>
            <a:ext cx="2881083"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smtClean="0">
                <a:solidFill>
                  <a:prstClr val="white"/>
                </a:solidFill>
              </a:rPr>
              <a:t>De forma predeterminada, el tamaño que ocupa un elemento corresponde a la suma de margen + borde + relleno (</a:t>
            </a:r>
            <a:r>
              <a:rPr lang="es-ES" dirty="0" err="1" smtClean="0">
                <a:solidFill>
                  <a:prstClr val="white"/>
                </a:solidFill>
              </a:rPr>
              <a:t>padding</a:t>
            </a:r>
            <a:r>
              <a:rPr lang="es-ES" dirty="0" smtClean="0">
                <a:solidFill>
                  <a:prstClr val="white"/>
                </a:solidFill>
              </a:rPr>
              <a:t>) + tamaño indicado</a:t>
            </a:r>
            <a:endParaRPr lang="es-ES" dirty="0">
              <a:solidFill>
                <a:prstClr val="white"/>
              </a:solidFill>
            </a:endParaRPr>
          </a:p>
        </p:txBody>
      </p:sp>
      <p:sp>
        <p:nvSpPr>
          <p:cNvPr id="6" name="CuadroTexto 5"/>
          <p:cNvSpPr txBox="1"/>
          <p:nvPr/>
        </p:nvSpPr>
        <p:spPr>
          <a:xfrm>
            <a:off x="2709923" y="5618564"/>
            <a:ext cx="5341284" cy="369332"/>
          </a:xfrm>
          <a:prstGeom prst="rect">
            <a:avLst/>
          </a:prstGeom>
          <a:noFill/>
        </p:spPr>
        <p:txBody>
          <a:bodyPr wrap="square" rtlCol="0">
            <a:spAutoFit/>
          </a:bodyPr>
          <a:lstStyle/>
          <a:p>
            <a:r>
              <a:rPr lang="es-ES" dirty="0" smtClean="0">
                <a:solidFill>
                  <a:prstClr val="black"/>
                </a:solidFill>
              </a:rPr>
              <a:t>En la figura vemos un div que realmente ocupa 480px</a:t>
            </a:r>
            <a:endParaRPr lang="es-ES" dirty="0">
              <a:solidFill>
                <a:prstClr val="black"/>
              </a:solidFill>
            </a:endParaRPr>
          </a:p>
        </p:txBody>
      </p:sp>
    </p:spTree>
    <p:extLst>
      <p:ext uri="{BB962C8B-B14F-4D97-AF65-F5344CB8AC3E}">
        <p14:creationId xmlns:p14="http://schemas.microsoft.com/office/powerpoint/2010/main" val="2196140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1792" y="382564"/>
            <a:ext cx="7198614" cy="1033111"/>
          </a:xfrm>
        </p:spPr>
        <p:txBody>
          <a:bodyPr>
            <a:normAutofit fontScale="90000"/>
          </a:bodyPr>
          <a:lstStyle/>
          <a:p>
            <a:pPr algn="ctr"/>
            <a:r>
              <a:rPr lang="es-ES" dirty="0" smtClean="0"/>
              <a:t>Cálculo del espacio </a:t>
            </a:r>
            <a:r>
              <a:rPr lang="es-ES" dirty="0"/>
              <a:t>total:</a:t>
            </a:r>
            <a:br>
              <a:rPr lang="es-ES" dirty="0"/>
            </a:br>
            <a:r>
              <a:rPr lang="es-ES" dirty="0" smtClean="0"/>
              <a:t>alternativa en CSS3</a:t>
            </a:r>
            <a:endParaRPr lang="es-ES" dirty="0"/>
          </a:p>
        </p:txBody>
      </p:sp>
      <p:pic>
        <p:nvPicPr>
          <p:cNvPr id="3" name="Picture 2" descr="http://www.blog.pc-serveis.es/wp-content/uploads/2012/08/cs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3610" y="361547"/>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1638640" y="2685058"/>
            <a:ext cx="5718043" cy="646331"/>
          </a:xfrm>
          <a:prstGeom prst="rect">
            <a:avLst/>
          </a:prstGeom>
          <a:noFill/>
        </p:spPr>
        <p:txBody>
          <a:bodyPr wrap="square" rtlCol="0">
            <a:spAutoFit/>
          </a:bodyPr>
          <a:lstStyle/>
          <a:p>
            <a:r>
              <a:rPr lang="es-ES" dirty="0" smtClean="0">
                <a:solidFill>
                  <a:prstClr val="black"/>
                </a:solidFill>
              </a:rPr>
              <a:t>establece que el borde y el relleno se descuenten del tamaño indicado, en lugar de sumarse.</a:t>
            </a:r>
          </a:p>
        </p:txBody>
      </p:sp>
      <p:sp>
        <p:nvSpPr>
          <p:cNvPr id="8" name="Rectángulo 7"/>
          <p:cNvSpPr/>
          <p:nvPr/>
        </p:nvSpPr>
        <p:spPr>
          <a:xfrm>
            <a:off x="1105245" y="1961183"/>
            <a:ext cx="127056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a:solidFill>
                  <a:prstClr val="white"/>
                </a:solidFill>
              </a:rPr>
              <a:t>box-</a:t>
            </a:r>
            <a:r>
              <a:rPr lang="es-ES" b="1" dirty="0" err="1">
                <a:solidFill>
                  <a:prstClr val="white"/>
                </a:solidFill>
              </a:rPr>
              <a:t>sizinng</a:t>
            </a:r>
            <a:endParaRPr lang="es-ES" b="1" dirty="0">
              <a:solidFill>
                <a:prstClr val="white"/>
              </a:solidFill>
            </a:endParaRPr>
          </a:p>
        </p:txBody>
      </p:sp>
      <p:sp>
        <p:nvSpPr>
          <p:cNvPr id="9" name="Rectángulo 8"/>
          <p:cNvSpPr/>
          <p:nvPr/>
        </p:nvSpPr>
        <p:spPr>
          <a:xfrm>
            <a:off x="3133525" y="1776517"/>
            <a:ext cx="2175147" cy="738664"/>
          </a:xfrm>
          <a:prstGeom prst="rect">
            <a:avLst/>
          </a:prstGeom>
        </p:spPr>
        <p:txBody>
          <a:bodyPr wrap="none">
            <a:spAutoFit/>
          </a:bodyPr>
          <a:lstStyle/>
          <a:p>
            <a:r>
              <a:rPr lang="es-ES" dirty="0" err="1" smtClean="0">
                <a:solidFill>
                  <a:prstClr val="black"/>
                </a:solidFill>
              </a:rPr>
              <a:t>content</a:t>
            </a:r>
            <a:r>
              <a:rPr lang="es-ES" dirty="0" smtClean="0">
                <a:solidFill>
                  <a:prstClr val="black"/>
                </a:solidFill>
              </a:rPr>
              <a:t>-box (default)</a:t>
            </a:r>
          </a:p>
          <a:p>
            <a:r>
              <a:rPr lang="es-ES" sz="2400" b="1" dirty="0" err="1" smtClean="0">
                <a:solidFill>
                  <a:prstClr val="black"/>
                </a:solidFill>
              </a:rPr>
              <a:t>border</a:t>
            </a:r>
            <a:r>
              <a:rPr lang="es-ES" sz="2400" b="1" dirty="0" smtClean="0">
                <a:solidFill>
                  <a:prstClr val="black"/>
                </a:solidFill>
              </a:rPr>
              <a:t>-box</a:t>
            </a:r>
            <a:r>
              <a:rPr lang="es-ES" sz="2400" dirty="0" smtClean="0">
                <a:solidFill>
                  <a:prstClr val="black"/>
                </a:solidFill>
              </a:rPr>
              <a:t>  </a:t>
            </a:r>
            <a:endParaRPr lang="es-ES" sz="2400" dirty="0">
              <a:solidFill>
                <a:prstClr val="black"/>
              </a:solidFill>
            </a:endParaRPr>
          </a:p>
        </p:txBody>
      </p:sp>
      <p:sp>
        <p:nvSpPr>
          <p:cNvPr id="10" name="Rectángulo 9"/>
          <p:cNvSpPr/>
          <p:nvPr/>
        </p:nvSpPr>
        <p:spPr>
          <a:xfrm>
            <a:off x="2754667" y="4011116"/>
            <a:ext cx="5334698" cy="369332"/>
          </a:xfrm>
          <a:prstGeom prst="rect">
            <a:avLst/>
          </a:prstGeom>
        </p:spPr>
        <p:txBody>
          <a:bodyPr wrap="square">
            <a:spAutoFit/>
          </a:bodyPr>
          <a:lstStyle/>
          <a:p>
            <a:r>
              <a:rPr lang="es-ES" dirty="0" smtClean="0">
                <a:solidFill>
                  <a:prstClr val="black"/>
                </a:solidFill>
              </a:rPr>
              <a:t>En </a:t>
            </a:r>
            <a:r>
              <a:rPr lang="es-ES" dirty="0">
                <a:solidFill>
                  <a:prstClr val="black"/>
                </a:solidFill>
              </a:rPr>
              <a:t>el ejemplo anterior, el ancho del div sería de </a:t>
            </a:r>
            <a:r>
              <a:rPr lang="es-ES" dirty="0" smtClean="0">
                <a:solidFill>
                  <a:prstClr val="black"/>
                </a:solidFill>
              </a:rPr>
              <a:t>420px</a:t>
            </a:r>
            <a:endParaRPr lang="es-ES" dirty="0">
              <a:solidFill>
                <a:prstClr val="black"/>
              </a:solidFill>
            </a:endParaRPr>
          </a:p>
        </p:txBody>
      </p:sp>
      <p:cxnSp>
        <p:nvCxnSpPr>
          <p:cNvPr id="12" name="Conector recto de flecha 11"/>
          <p:cNvCxnSpPr>
            <a:stCxn id="8" idx="3"/>
            <a:endCxn id="9" idx="1"/>
          </p:cNvCxnSpPr>
          <p:nvPr/>
        </p:nvCxnSpPr>
        <p:spPr>
          <a:xfrm>
            <a:off x="2375810" y="2145849"/>
            <a:ext cx="757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638640" y="3415233"/>
            <a:ext cx="5035723" cy="369332"/>
          </a:xfrm>
          <a:prstGeom prst="rect">
            <a:avLst/>
          </a:prstGeom>
        </p:spPr>
        <p:txBody>
          <a:bodyPr wrap="square">
            <a:spAutoFit/>
          </a:bodyPr>
          <a:lstStyle/>
          <a:p>
            <a:r>
              <a:rPr lang="es-ES" dirty="0">
                <a:solidFill>
                  <a:prstClr val="black"/>
                </a:solidFill>
              </a:rPr>
              <a:t>El </a:t>
            </a:r>
            <a:r>
              <a:rPr lang="es-ES" b="1" dirty="0">
                <a:solidFill>
                  <a:prstClr val="black"/>
                </a:solidFill>
              </a:rPr>
              <a:t>tamaño final </a:t>
            </a:r>
            <a:r>
              <a:rPr lang="es-ES" dirty="0">
                <a:solidFill>
                  <a:prstClr val="black"/>
                </a:solidFill>
              </a:rPr>
              <a:t>sería </a:t>
            </a:r>
            <a:r>
              <a:rPr lang="es-ES" b="1" dirty="0">
                <a:solidFill>
                  <a:prstClr val="black"/>
                </a:solidFill>
              </a:rPr>
              <a:t>margen + tamaño indicado</a:t>
            </a:r>
          </a:p>
        </p:txBody>
      </p:sp>
      <p:sp>
        <p:nvSpPr>
          <p:cNvPr id="14" name="Rectángulo 13"/>
          <p:cNvSpPr/>
          <p:nvPr/>
        </p:nvSpPr>
        <p:spPr>
          <a:xfrm>
            <a:off x="4751073" y="4634167"/>
            <a:ext cx="3456872"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smtClean="0"/>
              <a:t>* {</a:t>
            </a:r>
          </a:p>
          <a:p>
            <a:r>
              <a:rPr lang="es-ES" noProof="1" smtClean="0"/>
              <a:t>  -webkit-box-sizing: border-box;</a:t>
            </a:r>
          </a:p>
          <a:p>
            <a:r>
              <a:rPr lang="es-ES" noProof="1" smtClean="0"/>
              <a:t>     -moz-box-sizing: border-box;</a:t>
            </a:r>
          </a:p>
          <a:p>
            <a:r>
              <a:rPr lang="es-ES" noProof="1" smtClean="0"/>
              <a:t>          box-sizing: border-box;</a:t>
            </a:r>
          </a:p>
          <a:p>
            <a:r>
              <a:rPr lang="es-ES" noProof="1" smtClean="0"/>
              <a:t>}</a:t>
            </a:r>
            <a:endParaRPr lang="es-ES" noProof="1"/>
          </a:p>
        </p:txBody>
      </p:sp>
      <p:sp>
        <p:nvSpPr>
          <p:cNvPr id="15" name="CuadroTexto 14"/>
          <p:cNvSpPr txBox="1"/>
          <p:nvPr/>
        </p:nvSpPr>
        <p:spPr>
          <a:xfrm>
            <a:off x="1105245" y="4833622"/>
            <a:ext cx="2960176" cy="923330"/>
          </a:xfrm>
          <a:prstGeom prst="rect">
            <a:avLst/>
          </a:prstGeom>
          <a:noFill/>
        </p:spPr>
        <p:txBody>
          <a:bodyPr wrap="square" rtlCol="0">
            <a:spAutoFit/>
          </a:bodyPr>
          <a:lstStyle/>
          <a:p>
            <a:r>
              <a:rPr lang="es-ES" dirty="0" smtClean="0"/>
              <a:t>Como la propiedad no se hereda, puede generalizarse aplicándosela al selector *</a:t>
            </a:r>
            <a:endParaRPr lang="es-ES" dirty="0"/>
          </a:p>
        </p:txBody>
      </p:sp>
    </p:spTree>
    <p:extLst>
      <p:ext uri="{BB962C8B-B14F-4D97-AF65-F5344CB8AC3E}">
        <p14:creationId xmlns:p14="http://schemas.microsoft.com/office/powerpoint/2010/main" val="4094726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Cajas: límites de tamaño</a:t>
            </a:r>
            <a:endParaRPr lang="es-ES" dirty="0"/>
          </a:p>
        </p:txBody>
      </p:sp>
      <p:sp>
        <p:nvSpPr>
          <p:cNvPr id="3" name="Rectángulo 2"/>
          <p:cNvSpPr/>
          <p:nvPr/>
        </p:nvSpPr>
        <p:spPr>
          <a:xfrm>
            <a:off x="972447" y="1310922"/>
            <a:ext cx="1330686"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smtClean="0">
                <a:solidFill>
                  <a:prstClr val="white"/>
                </a:solidFill>
              </a:rPr>
              <a:t>min-</a:t>
            </a:r>
            <a:r>
              <a:rPr lang="es-ES" b="1" dirty="0" err="1" smtClean="0">
                <a:solidFill>
                  <a:prstClr val="white"/>
                </a:solidFill>
              </a:rPr>
              <a:t>height</a:t>
            </a:r>
            <a:r>
              <a:rPr lang="es-ES" b="1" dirty="0" smtClean="0">
                <a:solidFill>
                  <a:prstClr val="white"/>
                </a:solidFill>
              </a:rPr>
              <a:t>,</a:t>
            </a:r>
          </a:p>
          <a:p>
            <a:r>
              <a:rPr lang="es-ES" b="1" dirty="0" err="1" smtClean="0">
                <a:solidFill>
                  <a:prstClr val="white"/>
                </a:solidFill>
              </a:rPr>
              <a:t>max-heigth</a:t>
            </a:r>
            <a:endParaRPr lang="es-ES" b="1" dirty="0">
              <a:solidFill>
                <a:prstClr val="white"/>
              </a:solidFill>
            </a:endParaRPr>
          </a:p>
        </p:txBody>
      </p:sp>
      <p:sp>
        <p:nvSpPr>
          <p:cNvPr id="4" name="Rectángulo 3"/>
          <p:cNvSpPr/>
          <p:nvPr/>
        </p:nvSpPr>
        <p:spPr>
          <a:xfrm>
            <a:off x="972447" y="2190234"/>
            <a:ext cx="1330686"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smtClean="0">
                <a:solidFill>
                  <a:prstClr val="white"/>
                </a:solidFill>
              </a:rPr>
              <a:t>min-</a:t>
            </a:r>
            <a:r>
              <a:rPr lang="es-ES" b="1" dirty="0" err="1" smtClean="0">
                <a:solidFill>
                  <a:prstClr val="white"/>
                </a:solidFill>
              </a:rPr>
              <a:t>width</a:t>
            </a:r>
            <a:r>
              <a:rPr lang="es-ES" b="1" dirty="0">
                <a:solidFill>
                  <a:prstClr val="white"/>
                </a:solidFill>
              </a:rPr>
              <a:t>, </a:t>
            </a:r>
            <a:r>
              <a:rPr lang="es-ES" b="1" dirty="0" err="1" smtClean="0">
                <a:solidFill>
                  <a:prstClr val="white"/>
                </a:solidFill>
              </a:rPr>
              <a:t>max-width</a:t>
            </a:r>
            <a:endParaRPr lang="es-ES" b="1" dirty="0">
              <a:solidFill>
                <a:prstClr val="white"/>
              </a:solidFill>
            </a:endParaRPr>
          </a:p>
        </p:txBody>
      </p:sp>
      <p:sp>
        <p:nvSpPr>
          <p:cNvPr id="5" name="Rectángulo 4"/>
          <p:cNvSpPr/>
          <p:nvPr/>
        </p:nvSpPr>
        <p:spPr>
          <a:xfrm>
            <a:off x="972447" y="4894691"/>
            <a:ext cx="107593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overflow</a:t>
            </a:r>
            <a:endParaRPr lang="es-ES" b="1" dirty="0">
              <a:solidFill>
                <a:prstClr val="white"/>
              </a:solidFill>
            </a:endParaRPr>
          </a:p>
        </p:txBody>
      </p:sp>
      <p:sp>
        <p:nvSpPr>
          <p:cNvPr id="6" name="CuadroTexto 5"/>
          <p:cNvSpPr txBox="1"/>
          <p:nvPr/>
        </p:nvSpPr>
        <p:spPr>
          <a:xfrm>
            <a:off x="3365886" y="4756191"/>
            <a:ext cx="830677" cy="646331"/>
          </a:xfrm>
          <a:prstGeom prst="rect">
            <a:avLst/>
          </a:prstGeom>
          <a:noFill/>
        </p:spPr>
        <p:txBody>
          <a:bodyPr wrap="none" rtlCol="0">
            <a:spAutoFit/>
          </a:bodyPr>
          <a:lstStyle/>
          <a:p>
            <a:r>
              <a:rPr lang="es-ES" dirty="0" err="1" smtClean="0">
                <a:solidFill>
                  <a:prstClr val="black"/>
                </a:solidFill>
              </a:rPr>
              <a:t>hidden</a:t>
            </a:r>
            <a:endParaRPr lang="es-ES" dirty="0" smtClean="0">
              <a:solidFill>
                <a:prstClr val="black"/>
              </a:solidFill>
            </a:endParaRPr>
          </a:p>
          <a:p>
            <a:r>
              <a:rPr lang="es-ES" dirty="0" err="1" smtClean="0">
                <a:solidFill>
                  <a:prstClr val="black"/>
                </a:solidFill>
              </a:rPr>
              <a:t>scroll</a:t>
            </a:r>
            <a:endParaRPr lang="es-ES" dirty="0">
              <a:solidFill>
                <a:prstClr val="black"/>
              </a:solidFill>
            </a:endParaRPr>
          </a:p>
        </p:txBody>
      </p:sp>
      <p:sp>
        <p:nvSpPr>
          <p:cNvPr id="7" name="CuadroTexto 6"/>
          <p:cNvSpPr txBox="1"/>
          <p:nvPr/>
        </p:nvSpPr>
        <p:spPr>
          <a:xfrm>
            <a:off x="5065240" y="1216054"/>
            <a:ext cx="3558746" cy="646331"/>
          </a:xfrm>
          <a:prstGeom prst="rect">
            <a:avLst/>
          </a:prstGeom>
          <a:noFill/>
        </p:spPr>
        <p:txBody>
          <a:bodyPr wrap="square" rtlCol="0">
            <a:spAutoFit/>
          </a:bodyPr>
          <a:lstStyle/>
          <a:p>
            <a:r>
              <a:rPr lang="es-ES" dirty="0" smtClean="0">
                <a:solidFill>
                  <a:prstClr val="black"/>
                </a:solidFill>
              </a:rPr>
              <a:t>Valores mínimos y máximos del ancho y alto de un elemento bloque</a:t>
            </a:r>
            <a:endParaRPr lang="es-ES" dirty="0">
              <a:solidFill>
                <a:prstClr val="black"/>
              </a:solidFill>
            </a:endParaRPr>
          </a:p>
        </p:txBody>
      </p:sp>
      <p:sp>
        <p:nvSpPr>
          <p:cNvPr id="8" name="CuadroTexto 7"/>
          <p:cNvSpPr txBox="1"/>
          <p:nvPr/>
        </p:nvSpPr>
        <p:spPr>
          <a:xfrm>
            <a:off x="3825378" y="2163950"/>
            <a:ext cx="2234651" cy="646331"/>
          </a:xfrm>
          <a:prstGeom prst="rect">
            <a:avLst/>
          </a:prstGeom>
          <a:noFill/>
        </p:spPr>
        <p:txBody>
          <a:bodyPr wrap="none" rtlCol="0">
            <a:spAutoFit/>
          </a:bodyPr>
          <a:lstStyle/>
          <a:p>
            <a:r>
              <a:rPr lang="es-ES" dirty="0" smtClean="0">
                <a:solidFill>
                  <a:prstClr val="black"/>
                </a:solidFill>
              </a:rPr>
              <a:t>longitud (</a:t>
            </a:r>
            <a:r>
              <a:rPr lang="es-ES" dirty="0" err="1" smtClean="0">
                <a:solidFill>
                  <a:prstClr val="black"/>
                </a:solidFill>
              </a:rPr>
              <a:t>px</a:t>
            </a:r>
            <a:r>
              <a:rPr lang="es-ES" dirty="0" smtClean="0">
                <a:solidFill>
                  <a:prstClr val="black"/>
                </a:solidFill>
              </a:rPr>
              <a:t>, in, cm …)</a:t>
            </a:r>
          </a:p>
          <a:p>
            <a:r>
              <a:rPr lang="es-ES" dirty="0" smtClean="0">
                <a:solidFill>
                  <a:prstClr val="black"/>
                </a:solidFill>
              </a:rPr>
              <a:t>porcentaje (%)</a:t>
            </a:r>
            <a:endParaRPr lang="es-ES" dirty="0">
              <a:solidFill>
                <a:prstClr val="black"/>
              </a:solidFill>
            </a:endParaRPr>
          </a:p>
        </p:txBody>
      </p:sp>
      <p:cxnSp>
        <p:nvCxnSpPr>
          <p:cNvPr id="10" name="Conector recto de flecha 9"/>
          <p:cNvCxnSpPr>
            <a:stCxn id="3" idx="3"/>
            <a:endCxn id="8" idx="1"/>
          </p:cNvCxnSpPr>
          <p:nvPr/>
        </p:nvCxnSpPr>
        <p:spPr>
          <a:xfrm>
            <a:off x="2303133" y="1634088"/>
            <a:ext cx="1522245" cy="853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4" idx="3"/>
            <a:endCxn id="8" idx="1"/>
          </p:cNvCxnSpPr>
          <p:nvPr/>
        </p:nvCxnSpPr>
        <p:spPr>
          <a:xfrm flipV="1">
            <a:off x="2303133" y="2487116"/>
            <a:ext cx="1522245" cy="26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785304" y="3340143"/>
            <a:ext cx="3883080" cy="1200329"/>
          </a:xfrm>
          <a:prstGeom prst="rect">
            <a:avLst/>
          </a:prstGeom>
          <a:noFill/>
        </p:spPr>
        <p:txBody>
          <a:bodyPr wrap="square" rtlCol="0">
            <a:spAutoFit/>
          </a:bodyPr>
          <a:lstStyle/>
          <a:p>
            <a:r>
              <a:rPr lang="es-ES" dirty="0" smtClean="0">
                <a:solidFill>
                  <a:prstClr val="black"/>
                </a:solidFill>
              </a:rPr>
              <a:t>Definimos el comportamiento del contenido cuando las dimensiones de la caja no están en auto, y por tanto no se adaptan automáticamente a él</a:t>
            </a:r>
            <a:endParaRPr lang="es-ES" dirty="0">
              <a:solidFill>
                <a:prstClr val="black"/>
              </a:solidFill>
            </a:endParaRPr>
          </a:p>
        </p:txBody>
      </p:sp>
      <p:pic>
        <p:nvPicPr>
          <p:cNvPr id="16" name="Imagen 15"/>
          <p:cNvPicPr>
            <a:picLocks noChangeAspect="1"/>
          </p:cNvPicPr>
          <p:nvPr/>
        </p:nvPicPr>
        <p:blipFill>
          <a:blip r:embed="rId2"/>
          <a:stretch>
            <a:fillRect/>
          </a:stretch>
        </p:blipFill>
        <p:spPr>
          <a:xfrm>
            <a:off x="5247157" y="3056755"/>
            <a:ext cx="3143684" cy="2207268"/>
          </a:xfrm>
          <a:prstGeom prst="rect">
            <a:avLst/>
          </a:prstGeom>
        </p:spPr>
      </p:pic>
      <p:cxnSp>
        <p:nvCxnSpPr>
          <p:cNvPr id="18" name="Conector recto de flecha 17"/>
          <p:cNvCxnSpPr>
            <a:stCxn id="5" idx="3"/>
            <a:endCxn id="6" idx="1"/>
          </p:cNvCxnSpPr>
          <p:nvPr/>
        </p:nvCxnSpPr>
        <p:spPr>
          <a:xfrm>
            <a:off x="2048382" y="5079357"/>
            <a:ext cx="1317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265772" y="5756739"/>
            <a:ext cx="58057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a:solidFill>
                  <a:prstClr val="white"/>
                </a:solidFill>
              </a:rPr>
              <a:t>clip</a:t>
            </a:r>
          </a:p>
        </p:txBody>
      </p:sp>
      <p:sp>
        <p:nvSpPr>
          <p:cNvPr id="19" name="Rectángulo 18"/>
          <p:cNvSpPr/>
          <p:nvPr/>
        </p:nvSpPr>
        <p:spPr>
          <a:xfrm>
            <a:off x="2773057" y="5618240"/>
            <a:ext cx="1699558" cy="646331"/>
          </a:xfrm>
          <a:prstGeom prst="rect">
            <a:avLst/>
          </a:prstGeom>
        </p:spPr>
        <p:txBody>
          <a:bodyPr wrap="square">
            <a:spAutoFit/>
          </a:bodyPr>
          <a:lstStyle/>
          <a:p>
            <a:r>
              <a:rPr lang="en-US" dirty="0" err="1" smtClean="0">
                <a:solidFill>
                  <a:prstClr val="black"/>
                </a:solidFill>
              </a:rPr>
              <a:t>rect</a:t>
            </a:r>
            <a:r>
              <a:rPr lang="en-US" dirty="0" smtClean="0">
                <a:solidFill>
                  <a:prstClr val="black"/>
                </a:solidFill>
              </a:rPr>
              <a:t>(</a:t>
            </a:r>
            <a:r>
              <a:rPr lang="es-ES" i="1" dirty="0">
                <a:solidFill>
                  <a:prstClr val="black"/>
                </a:solidFill>
              </a:rPr>
              <a:t>top, </a:t>
            </a:r>
            <a:r>
              <a:rPr lang="en-US" i="1" dirty="0" smtClean="0">
                <a:solidFill>
                  <a:prstClr val="black"/>
                </a:solidFill>
              </a:rPr>
              <a:t>right</a:t>
            </a:r>
            <a:r>
              <a:rPr lang="es-ES" i="1" dirty="0" smtClean="0">
                <a:solidFill>
                  <a:prstClr val="black"/>
                </a:solidFill>
              </a:rPr>
              <a:t>, </a:t>
            </a:r>
            <a:r>
              <a:rPr lang="en-US" i="1" dirty="0" smtClean="0">
                <a:solidFill>
                  <a:prstClr val="black"/>
                </a:solidFill>
              </a:rPr>
              <a:t>bottom</a:t>
            </a:r>
            <a:r>
              <a:rPr lang="es-ES" i="1" dirty="0" smtClean="0">
                <a:solidFill>
                  <a:prstClr val="black"/>
                </a:solidFill>
              </a:rPr>
              <a:t>, </a:t>
            </a:r>
            <a:r>
              <a:rPr lang="en-US" i="1" dirty="0" smtClean="0">
                <a:solidFill>
                  <a:prstClr val="black"/>
                </a:solidFill>
              </a:rPr>
              <a:t>left</a:t>
            </a:r>
            <a:r>
              <a:rPr lang="en-US" dirty="0" smtClean="0">
                <a:solidFill>
                  <a:prstClr val="black"/>
                </a:solidFill>
              </a:rPr>
              <a:t>)</a:t>
            </a:r>
            <a:endParaRPr lang="en-US" dirty="0">
              <a:solidFill>
                <a:prstClr val="black"/>
              </a:solidFill>
            </a:endParaRPr>
          </a:p>
        </p:txBody>
      </p:sp>
      <p:cxnSp>
        <p:nvCxnSpPr>
          <p:cNvPr id="20" name="Conector recto de flecha 19"/>
          <p:cNvCxnSpPr>
            <a:stCxn id="17" idx="3"/>
            <a:endCxn id="19" idx="1"/>
          </p:cNvCxnSpPr>
          <p:nvPr/>
        </p:nvCxnSpPr>
        <p:spPr>
          <a:xfrm>
            <a:off x="1846346" y="5941405"/>
            <a:ext cx="9267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p:cNvSpPr/>
          <p:nvPr/>
        </p:nvSpPr>
        <p:spPr>
          <a:xfrm>
            <a:off x="4927205" y="5535063"/>
            <a:ext cx="4021596" cy="923330"/>
          </a:xfrm>
          <a:prstGeom prst="rect">
            <a:avLst/>
          </a:prstGeom>
        </p:spPr>
        <p:txBody>
          <a:bodyPr wrap="square">
            <a:spAutoFit/>
          </a:bodyPr>
          <a:lstStyle/>
          <a:p>
            <a:r>
              <a:rPr lang="es-ES" dirty="0" smtClean="0">
                <a:solidFill>
                  <a:prstClr val="black"/>
                </a:solidFill>
              </a:rPr>
              <a:t>para un elemento  de posición definida de forma absoluta, fija (clips) el espacio que ocupa, sin que se pueda salir de el</a:t>
            </a:r>
            <a:endParaRPr lang="es-ES" dirty="0">
              <a:solidFill>
                <a:prstClr val="black"/>
              </a:solidFill>
            </a:endParaRPr>
          </a:p>
        </p:txBody>
      </p:sp>
    </p:spTree>
    <p:extLst>
      <p:ext uri="{BB962C8B-B14F-4D97-AF65-F5344CB8AC3E}">
        <p14:creationId xmlns:p14="http://schemas.microsoft.com/office/powerpoint/2010/main" val="3961785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78107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Estilos</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3" name="Imagen 2"/>
          <p:cNvPicPr>
            <a:picLocks noChangeAspect="1"/>
          </p:cNvPicPr>
          <p:nvPr/>
        </p:nvPicPr>
        <p:blipFill>
          <a:blip r:embed="rId3"/>
          <a:stretch>
            <a:fillRect/>
          </a:stretch>
        </p:blipFill>
        <p:spPr>
          <a:xfrm>
            <a:off x="851918" y="1293114"/>
            <a:ext cx="7663432" cy="4750132"/>
          </a:xfrm>
          <a:prstGeom prst="rect">
            <a:avLst/>
          </a:prstGeom>
        </p:spPr>
      </p:pic>
    </p:spTree>
    <p:extLst>
      <p:ext uri="{BB962C8B-B14F-4D97-AF65-F5344CB8AC3E}">
        <p14:creationId xmlns:p14="http://schemas.microsoft.com/office/powerpoint/2010/main" val="1641313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4938" y="374299"/>
            <a:ext cx="7886700" cy="638174"/>
          </a:xfrm>
        </p:spPr>
        <p:txBody>
          <a:bodyPr/>
          <a:lstStyle/>
          <a:p>
            <a:pPr algn="ctr"/>
            <a:r>
              <a:rPr lang="es-ES" dirty="0" smtClean="0"/>
              <a:t>CSS3: bordes mediante imágenes</a:t>
            </a:r>
            <a:endParaRPr lang="es-ES" dirty="0"/>
          </a:p>
        </p:txBody>
      </p:sp>
      <p:sp>
        <p:nvSpPr>
          <p:cNvPr id="3" name="Rectángulo 2"/>
          <p:cNvSpPr/>
          <p:nvPr/>
        </p:nvSpPr>
        <p:spPr>
          <a:xfrm>
            <a:off x="994600" y="1830323"/>
            <a:ext cx="1425134"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prstClr val="white"/>
                </a:solidFill>
              </a:rPr>
              <a:t>border-image</a:t>
            </a:r>
            <a:endParaRPr lang="es-ES" b="1" dirty="0">
              <a:solidFill>
                <a:prstClr val="white"/>
              </a:solidFill>
            </a:endParaRPr>
          </a:p>
        </p:txBody>
      </p:sp>
      <p:sp>
        <p:nvSpPr>
          <p:cNvPr id="4" name="CuadroTexto 3"/>
          <p:cNvSpPr txBox="1"/>
          <p:nvPr/>
        </p:nvSpPr>
        <p:spPr>
          <a:xfrm>
            <a:off x="3249827" y="1553324"/>
            <a:ext cx="5177379" cy="923330"/>
          </a:xfrm>
          <a:prstGeom prst="rect">
            <a:avLst/>
          </a:prstGeom>
          <a:noFill/>
        </p:spPr>
        <p:txBody>
          <a:bodyPr wrap="none" rtlCol="0">
            <a:spAutoFit/>
          </a:bodyPr>
          <a:lstStyle/>
          <a:p>
            <a:r>
              <a:rPr lang="es-ES" dirty="0" err="1" smtClean="0">
                <a:solidFill>
                  <a:prstClr val="black"/>
                </a:solidFill>
              </a:rPr>
              <a:t>url</a:t>
            </a:r>
            <a:r>
              <a:rPr lang="es-ES" dirty="0" smtClean="0">
                <a:solidFill>
                  <a:prstClr val="black"/>
                </a:solidFill>
              </a:rPr>
              <a:t> de la imagen: </a:t>
            </a:r>
            <a:r>
              <a:rPr lang="es-ES" dirty="0" err="1" smtClean="0">
                <a:solidFill>
                  <a:prstClr val="black"/>
                </a:solidFill>
              </a:rPr>
              <a:t>url</a:t>
            </a:r>
            <a:r>
              <a:rPr lang="es-ES" dirty="0" smtClean="0">
                <a:solidFill>
                  <a:prstClr val="black"/>
                </a:solidFill>
              </a:rPr>
              <a:t>(“</a:t>
            </a:r>
            <a:r>
              <a:rPr lang="es-ES" dirty="0" err="1" smtClean="0">
                <a:solidFill>
                  <a:prstClr val="black"/>
                </a:solidFill>
              </a:rPr>
              <a:t>url</a:t>
            </a:r>
            <a:r>
              <a:rPr lang="es-ES" dirty="0" smtClean="0">
                <a:solidFill>
                  <a:prstClr val="black"/>
                </a:solidFill>
              </a:rPr>
              <a:t> de la imagen)</a:t>
            </a:r>
          </a:p>
          <a:p>
            <a:r>
              <a:rPr lang="es-ES" dirty="0" smtClean="0">
                <a:solidFill>
                  <a:prstClr val="black"/>
                </a:solidFill>
              </a:rPr>
              <a:t>puntos en los que cortarla</a:t>
            </a:r>
          </a:p>
          <a:p>
            <a:r>
              <a:rPr lang="es-ES" dirty="0" smtClean="0">
                <a:solidFill>
                  <a:prstClr val="black"/>
                </a:solidFill>
              </a:rPr>
              <a:t>forma como </a:t>
            </a:r>
            <a:r>
              <a:rPr lang="es-ES" dirty="0" err="1" smtClean="0">
                <a:solidFill>
                  <a:prstClr val="black"/>
                </a:solidFill>
              </a:rPr>
              <a:t>contruir</a:t>
            </a:r>
            <a:r>
              <a:rPr lang="es-ES" dirty="0" smtClean="0">
                <a:solidFill>
                  <a:prstClr val="black"/>
                </a:solidFill>
              </a:rPr>
              <a:t> los lados (</a:t>
            </a:r>
            <a:r>
              <a:rPr lang="es-ES" dirty="0" err="1" smtClean="0">
                <a:solidFill>
                  <a:prstClr val="black"/>
                </a:solidFill>
              </a:rPr>
              <a:t>stretch</a:t>
            </a:r>
            <a:r>
              <a:rPr lang="es-ES" dirty="0" smtClean="0">
                <a:solidFill>
                  <a:prstClr val="black"/>
                </a:solidFill>
              </a:rPr>
              <a:t>, </a:t>
            </a:r>
            <a:r>
              <a:rPr lang="es-ES" dirty="0" err="1" smtClean="0">
                <a:solidFill>
                  <a:prstClr val="black"/>
                </a:solidFill>
              </a:rPr>
              <a:t>repeat</a:t>
            </a:r>
            <a:r>
              <a:rPr lang="es-ES" dirty="0" smtClean="0">
                <a:solidFill>
                  <a:prstClr val="black"/>
                </a:solidFill>
              </a:rPr>
              <a:t>, round)</a:t>
            </a:r>
            <a:endParaRPr lang="es-ES" dirty="0">
              <a:solidFill>
                <a:prstClr val="black"/>
              </a:solidFill>
            </a:endParaRPr>
          </a:p>
        </p:txBody>
      </p:sp>
      <p:cxnSp>
        <p:nvCxnSpPr>
          <p:cNvPr id="6" name="Conector recto de flecha 5"/>
          <p:cNvCxnSpPr>
            <a:stCxn id="3" idx="3"/>
            <a:endCxn id="4" idx="1"/>
          </p:cNvCxnSpPr>
          <p:nvPr/>
        </p:nvCxnSpPr>
        <p:spPr>
          <a:xfrm>
            <a:off x="2419734" y="2014989"/>
            <a:ext cx="83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917489" y="2842011"/>
            <a:ext cx="7512908" cy="646331"/>
          </a:xfrm>
          <a:prstGeom prst="rect">
            <a:avLst/>
          </a:prstGeom>
          <a:noFill/>
        </p:spPr>
        <p:txBody>
          <a:bodyPr wrap="square" rtlCol="0">
            <a:spAutoFit/>
          </a:bodyPr>
          <a:lstStyle/>
          <a:p>
            <a:r>
              <a:rPr lang="es-ES" dirty="0" smtClean="0">
                <a:solidFill>
                  <a:prstClr val="black"/>
                </a:solidFill>
              </a:rPr>
              <a:t>Toma una imagen y la recorta en 9 fragmentos, 8 de los cuales (descartando el centro) utilizara para crear el borde del elemento afectado</a:t>
            </a:r>
            <a:endParaRPr lang="es-ES" dirty="0">
              <a:solidFill>
                <a:prstClr val="black"/>
              </a:solidFill>
            </a:endParaRPr>
          </a:p>
        </p:txBody>
      </p:sp>
      <p:pic>
        <p:nvPicPr>
          <p:cNvPr id="9" name="Imagen 8"/>
          <p:cNvPicPr>
            <a:picLocks noChangeAspect="1"/>
          </p:cNvPicPr>
          <p:nvPr/>
        </p:nvPicPr>
        <p:blipFill>
          <a:blip r:embed="rId2"/>
          <a:stretch>
            <a:fillRect/>
          </a:stretch>
        </p:blipFill>
        <p:spPr>
          <a:xfrm>
            <a:off x="1134508" y="3650604"/>
            <a:ext cx="793146" cy="775521"/>
          </a:xfrm>
          <a:prstGeom prst="rect">
            <a:avLst/>
          </a:prstGeom>
        </p:spPr>
      </p:pic>
      <p:sp>
        <p:nvSpPr>
          <p:cNvPr id="10" name="Rectángulo 9"/>
          <p:cNvSpPr/>
          <p:nvPr/>
        </p:nvSpPr>
        <p:spPr>
          <a:xfrm>
            <a:off x="1696113" y="4701176"/>
            <a:ext cx="4069253"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a:solidFill>
                  <a:prstClr val="black"/>
                </a:solidFill>
                <a:latin typeface="Courier New" panose="02070309020205020404" pitchFamily="49" charset="0"/>
                <a:cs typeface="Courier New" panose="02070309020205020404" pitchFamily="49" charset="0"/>
              </a:rPr>
              <a:t>border-image</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url</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images</a:t>
            </a:r>
            <a:r>
              <a:rPr lang="es-ES" sz="1400" dirty="0">
                <a:solidFill>
                  <a:prstClr val="black"/>
                </a:solidFill>
                <a:latin typeface="Courier New" panose="02070309020205020404" pitchFamily="49" charset="0"/>
                <a:cs typeface="Courier New" panose="02070309020205020404" pitchFamily="49" charset="0"/>
              </a:rPr>
              <a:t>/dots.gif") </a:t>
            </a:r>
          </a:p>
          <a:p>
            <a:r>
              <a:rPr lang="es-ES" sz="1400" dirty="0">
                <a:solidFill>
                  <a:prstClr val="black"/>
                </a:solidFill>
                <a:latin typeface="Courier New" panose="02070309020205020404" pitchFamily="49" charset="0"/>
                <a:cs typeface="Courier New" panose="02070309020205020404" pitchFamily="49" charset="0"/>
              </a:rPr>
              <a:t>11 11 11 11 </a:t>
            </a:r>
            <a:r>
              <a:rPr lang="es-ES" sz="1400" dirty="0" err="1">
                <a:solidFill>
                  <a:prstClr val="black"/>
                </a:solidFill>
                <a:latin typeface="Courier New" panose="02070309020205020404" pitchFamily="49" charset="0"/>
                <a:cs typeface="Courier New" panose="02070309020205020404" pitchFamily="49" charset="0"/>
              </a:rPr>
              <a:t>stretch</a:t>
            </a:r>
            <a:r>
              <a:rPr lang="es-ES" sz="1400" dirty="0">
                <a:solidFill>
                  <a:prstClr val="black"/>
                </a:solidFill>
                <a:latin typeface="Courier New" panose="02070309020205020404" pitchFamily="49" charset="0"/>
                <a:cs typeface="Courier New" panose="02070309020205020404" pitchFamily="49" charset="0"/>
              </a:rPr>
              <a:t>;}</a:t>
            </a:r>
          </a:p>
        </p:txBody>
      </p:sp>
      <p:sp>
        <p:nvSpPr>
          <p:cNvPr id="11" name="Rectángulo 10"/>
          <p:cNvSpPr/>
          <p:nvPr/>
        </p:nvSpPr>
        <p:spPr>
          <a:xfrm>
            <a:off x="1723017" y="5496410"/>
            <a:ext cx="4069253"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a:solidFill>
                  <a:prstClr val="black"/>
                </a:solidFill>
                <a:latin typeface="Courier New" panose="02070309020205020404" pitchFamily="49" charset="0"/>
                <a:cs typeface="Courier New" panose="02070309020205020404" pitchFamily="49" charset="0"/>
              </a:rPr>
              <a:t>border-image</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url</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images</a:t>
            </a:r>
            <a:r>
              <a:rPr lang="es-ES" sz="1400" dirty="0">
                <a:solidFill>
                  <a:prstClr val="black"/>
                </a:solidFill>
                <a:latin typeface="Courier New" panose="02070309020205020404" pitchFamily="49" charset="0"/>
                <a:cs typeface="Courier New" panose="02070309020205020404" pitchFamily="49" charset="0"/>
              </a:rPr>
              <a:t>/dots.gif") </a:t>
            </a:r>
          </a:p>
          <a:p>
            <a:r>
              <a:rPr lang="es-ES" sz="1400" dirty="0">
                <a:solidFill>
                  <a:prstClr val="black"/>
                </a:solidFill>
                <a:latin typeface="Courier New" panose="02070309020205020404" pitchFamily="49" charset="0"/>
                <a:cs typeface="Courier New" panose="02070309020205020404" pitchFamily="49" charset="0"/>
              </a:rPr>
              <a:t>11 11 11 11 round;}</a:t>
            </a:r>
          </a:p>
        </p:txBody>
      </p:sp>
      <p:pic>
        <p:nvPicPr>
          <p:cNvPr id="12" name="Imagen 11"/>
          <p:cNvPicPr>
            <a:picLocks noChangeAspect="1"/>
          </p:cNvPicPr>
          <p:nvPr/>
        </p:nvPicPr>
        <p:blipFill>
          <a:blip r:embed="rId3"/>
          <a:stretch>
            <a:fillRect/>
          </a:stretch>
        </p:blipFill>
        <p:spPr>
          <a:xfrm>
            <a:off x="6318914" y="4503139"/>
            <a:ext cx="2085975" cy="1647825"/>
          </a:xfrm>
          <a:prstGeom prst="rect">
            <a:avLst/>
          </a:prstGeom>
        </p:spPr>
      </p:pic>
      <p:sp>
        <p:nvSpPr>
          <p:cNvPr id="13" name="CuadroTexto 12"/>
          <p:cNvSpPr txBox="1"/>
          <p:nvPr/>
        </p:nvSpPr>
        <p:spPr>
          <a:xfrm>
            <a:off x="2137718" y="3858392"/>
            <a:ext cx="877804" cy="369332"/>
          </a:xfrm>
          <a:prstGeom prst="rect">
            <a:avLst/>
          </a:prstGeom>
          <a:noFill/>
        </p:spPr>
        <p:txBody>
          <a:bodyPr wrap="none" rtlCol="0">
            <a:spAutoFit/>
          </a:bodyPr>
          <a:lstStyle/>
          <a:p>
            <a:r>
              <a:rPr lang="es-ES" dirty="0" smtClean="0">
                <a:solidFill>
                  <a:prstClr val="black"/>
                </a:solidFill>
              </a:rPr>
              <a:t>dots.gif</a:t>
            </a:r>
            <a:endParaRPr lang="es-ES" dirty="0">
              <a:solidFill>
                <a:prstClr val="black"/>
              </a:solidFill>
            </a:endParaRPr>
          </a:p>
        </p:txBody>
      </p:sp>
      <p:pic>
        <p:nvPicPr>
          <p:cNvPr id="14" name="Picture 2" descr="http://www.blog.pc-serveis.es/wp-content/uploads/2012/08/css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181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CSS3: sombras</a:t>
            </a:r>
            <a:endParaRPr lang="es-ES" dirty="0"/>
          </a:p>
        </p:txBody>
      </p:sp>
      <p:sp>
        <p:nvSpPr>
          <p:cNvPr id="3" name="Rectángulo 2"/>
          <p:cNvSpPr/>
          <p:nvPr/>
        </p:nvSpPr>
        <p:spPr>
          <a:xfrm>
            <a:off x="1152931" y="2084238"/>
            <a:ext cx="128509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smtClean="0">
                <a:solidFill>
                  <a:prstClr val="white"/>
                </a:solidFill>
              </a:rPr>
              <a:t>box-</a:t>
            </a:r>
            <a:r>
              <a:rPr lang="es-ES" b="1" dirty="0" err="1" smtClean="0">
                <a:solidFill>
                  <a:prstClr val="white"/>
                </a:solidFill>
              </a:rPr>
              <a:t>shadow</a:t>
            </a:r>
            <a:endParaRPr lang="es-ES" b="1" dirty="0">
              <a:solidFill>
                <a:prstClr val="white"/>
              </a:solidFill>
            </a:endParaRPr>
          </a:p>
        </p:txBody>
      </p:sp>
      <p:sp>
        <p:nvSpPr>
          <p:cNvPr id="4" name="CuadroTexto 3"/>
          <p:cNvSpPr txBox="1"/>
          <p:nvPr/>
        </p:nvSpPr>
        <p:spPr>
          <a:xfrm>
            <a:off x="3145836" y="1391741"/>
            <a:ext cx="3826304" cy="1754326"/>
          </a:xfrm>
          <a:prstGeom prst="rect">
            <a:avLst/>
          </a:prstGeom>
          <a:noFill/>
        </p:spPr>
        <p:txBody>
          <a:bodyPr wrap="none" rtlCol="0">
            <a:spAutoFit/>
          </a:bodyPr>
          <a:lstStyle/>
          <a:p>
            <a:r>
              <a:rPr lang="es-ES" dirty="0" smtClean="0">
                <a:solidFill>
                  <a:prstClr val="black"/>
                </a:solidFill>
              </a:rPr>
              <a:t>desplazamiento horizontal (+ o -) en </a:t>
            </a:r>
            <a:r>
              <a:rPr lang="es-ES" dirty="0" err="1" smtClean="0">
                <a:solidFill>
                  <a:prstClr val="black"/>
                </a:solidFill>
              </a:rPr>
              <a:t>px</a:t>
            </a:r>
            <a:endParaRPr lang="es-ES" dirty="0" smtClean="0">
              <a:solidFill>
                <a:prstClr val="black"/>
              </a:solidFill>
            </a:endParaRPr>
          </a:p>
          <a:p>
            <a:r>
              <a:rPr lang="es-ES" dirty="0" smtClean="0">
                <a:solidFill>
                  <a:prstClr val="black"/>
                </a:solidFill>
              </a:rPr>
              <a:t>desplazamiento vertical</a:t>
            </a:r>
            <a:r>
              <a:rPr lang="es-ES" dirty="0">
                <a:solidFill>
                  <a:prstClr val="black"/>
                </a:solidFill>
              </a:rPr>
              <a:t> (+ o </a:t>
            </a:r>
            <a:r>
              <a:rPr lang="es-ES" dirty="0" smtClean="0">
                <a:solidFill>
                  <a:prstClr val="black"/>
                </a:solidFill>
              </a:rPr>
              <a:t>-) en </a:t>
            </a:r>
            <a:r>
              <a:rPr lang="es-ES" dirty="0" err="1" smtClean="0">
                <a:solidFill>
                  <a:prstClr val="black"/>
                </a:solidFill>
              </a:rPr>
              <a:t>px</a:t>
            </a:r>
            <a:endParaRPr lang="es-ES" dirty="0" smtClean="0">
              <a:solidFill>
                <a:prstClr val="black"/>
              </a:solidFill>
            </a:endParaRPr>
          </a:p>
          <a:p>
            <a:r>
              <a:rPr lang="es-ES" dirty="0" smtClean="0">
                <a:solidFill>
                  <a:prstClr val="black"/>
                </a:solidFill>
              </a:rPr>
              <a:t>distancia de difuminación (</a:t>
            </a:r>
            <a:r>
              <a:rPr lang="en-US" i="1" dirty="0" smtClean="0">
                <a:solidFill>
                  <a:prstClr val="black"/>
                </a:solidFill>
              </a:rPr>
              <a:t>blur</a:t>
            </a:r>
            <a:r>
              <a:rPr lang="es-ES" dirty="0" smtClean="0">
                <a:solidFill>
                  <a:prstClr val="black"/>
                </a:solidFill>
              </a:rPr>
              <a:t>)</a:t>
            </a:r>
          </a:p>
          <a:p>
            <a:r>
              <a:rPr lang="es-ES" dirty="0" smtClean="0">
                <a:solidFill>
                  <a:prstClr val="black"/>
                </a:solidFill>
              </a:rPr>
              <a:t>tamaño de la sombra (</a:t>
            </a:r>
            <a:r>
              <a:rPr lang="en-US" i="1" dirty="0" smtClean="0">
                <a:solidFill>
                  <a:prstClr val="black"/>
                </a:solidFill>
              </a:rPr>
              <a:t>spread</a:t>
            </a:r>
            <a:r>
              <a:rPr lang="es-ES" dirty="0" smtClean="0">
                <a:solidFill>
                  <a:prstClr val="black"/>
                </a:solidFill>
              </a:rPr>
              <a:t>)</a:t>
            </a:r>
          </a:p>
          <a:p>
            <a:r>
              <a:rPr lang="es-ES" dirty="0" smtClean="0">
                <a:solidFill>
                  <a:prstClr val="black"/>
                </a:solidFill>
              </a:rPr>
              <a:t>(</a:t>
            </a:r>
            <a:r>
              <a:rPr lang="en-US" i="1" dirty="0" smtClean="0">
                <a:solidFill>
                  <a:prstClr val="black"/>
                </a:solidFill>
              </a:rPr>
              <a:t>inset</a:t>
            </a:r>
            <a:r>
              <a:rPr lang="es-ES" dirty="0" smtClean="0">
                <a:solidFill>
                  <a:prstClr val="black"/>
                </a:solidFill>
              </a:rPr>
              <a:t>)</a:t>
            </a:r>
          </a:p>
          <a:p>
            <a:r>
              <a:rPr lang="es-ES" dirty="0" smtClean="0">
                <a:solidFill>
                  <a:prstClr val="black"/>
                </a:solidFill>
              </a:rPr>
              <a:t>color</a:t>
            </a:r>
            <a:endParaRPr lang="es-ES" dirty="0">
              <a:solidFill>
                <a:prstClr val="black"/>
              </a:solidFill>
            </a:endParaRPr>
          </a:p>
        </p:txBody>
      </p:sp>
      <p:sp>
        <p:nvSpPr>
          <p:cNvPr id="5" name="Rectángulo 4"/>
          <p:cNvSpPr/>
          <p:nvPr/>
        </p:nvSpPr>
        <p:spPr>
          <a:xfrm>
            <a:off x="3145836" y="4751395"/>
            <a:ext cx="2273021"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box-</a:t>
            </a:r>
            <a:r>
              <a:rPr lang="es-ES" sz="1400" dirty="0" err="1">
                <a:solidFill>
                  <a:prstClr val="black"/>
                </a:solidFill>
                <a:latin typeface="Courier New" panose="02070309020205020404" pitchFamily="49" charset="0"/>
                <a:cs typeface="Courier New" panose="02070309020205020404" pitchFamily="49" charset="0"/>
              </a:rPr>
              <a:t>shadow</a:t>
            </a:r>
            <a:r>
              <a:rPr lang="es-ES" sz="1400" dirty="0">
                <a:solidFill>
                  <a:prstClr val="black"/>
                </a:solidFill>
                <a:latin typeface="Courier New" panose="02070309020205020404" pitchFamily="49" charset="0"/>
                <a:cs typeface="Courier New" panose="02070309020205020404" pitchFamily="49" charset="0"/>
              </a:rPr>
              <a:t>: </a:t>
            </a:r>
            <a:endParaRPr lang="es-ES" sz="1400" dirty="0" smtClean="0">
              <a:solidFill>
                <a:prstClr val="black"/>
              </a:solidFill>
              <a:latin typeface="Courier New" panose="02070309020205020404" pitchFamily="49" charset="0"/>
              <a:cs typeface="Courier New" panose="02070309020205020404" pitchFamily="49" charset="0"/>
            </a:endParaRPr>
          </a:p>
          <a:p>
            <a:r>
              <a:rPr lang="es-ES" sz="1400" dirty="0" smtClean="0">
                <a:solidFill>
                  <a:prstClr val="black"/>
                </a:solidFill>
                <a:latin typeface="Courier New" panose="02070309020205020404" pitchFamily="49" charset="0"/>
                <a:cs typeface="Courier New" panose="02070309020205020404" pitchFamily="49" charset="0"/>
              </a:rPr>
              <a:t>5px </a:t>
            </a:r>
            <a:r>
              <a:rPr lang="es-ES" sz="1400" dirty="0">
                <a:solidFill>
                  <a:prstClr val="black"/>
                </a:solidFill>
                <a:latin typeface="Courier New" panose="02070309020205020404" pitchFamily="49" charset="0"/>
                <a:cs typeface="Courier New" panose="02070309020205020404" pitchFamily="49" charset="0"/>
              </a:rPr>
              <a:t>5px 10px 5px </a:t>
            </a:r>
            <a:r>
              <a:rPr lang="es-ES" sz="1400" dirty="0" err="1">
                <a:solidFill>
                  <a:prstClr val="black"/>
                </a:solidFill>
                <a:latin typeface="Courier New" panose="02070309020205020404" pitchFamily="49" charset="0"/>
                <a:cs typeface="Courier New" panose="02070309020205020404" pitchFamily="49" charset="0"/>
              </a:rPr>
              <a:t>rgb</a:t>
            </a:r>
            <a:r>
              <a:rPr lang="es-ES" sz="1400" dirty="0">
                <a:solidFill>
                  <a:prstClr val="black"/>
                </a:solidFill>
                <a:latin typeface="Courier New" panose="02070309020205020404" pitchFamily="49" charset="0"/>
                <a:cs typeface="Courier New" panose="02070309020205020404" pitchFamily="49" charset="0"/>
              </a:rPr>
              <a:t>(150,150,150);</a:t>
            </a:r>
          </a:p>
        </p:txBody>
      </p:sp>
      <p:sp>
        <p:nvSpPr>
          <p:cNvPr id="6" name="CuadroTexto 5"/>
          <p:cNvSpPr txBox="1"/>
          <p:nvPr/>
        </p:nvSpPr>
        <p:spPr>
          <a:xfrm>
            <a:off x="955197" y="3347293"/>
            <a:ext cx="5238678" cy="646331"/>
          </a:xfrm>
          <a:prstGeom prst="rect">
            <a:avLst/>
          </a:prstGeom>
          <a:noFill/>
        </p:spPr>
        <p:txBody>
          <a:bodyPr wrap="square" rtlCol="0">
            <a:spAutoFit/>
          </a:bodyPr>
          <a:lstStyle/>
          <a:p>
            <a:r>
              <a:rPr lang="es-ES" dirty="0" smtClean="0">
                <a:solidFill>
                  <a:prstClr val="black"/>
                </a:solidFill>
              </a:rPr>
              <a:t>Si se incluye la palabra clave </a:t>
            </a:r>
            <a:r>
              <a:rPr lang="en-US" i="1" dirty="0" smtClean="0">
                <a:solidFill>
                  <a:prstClr val="black"/>
                </a:solidFill>
              </a:rPr>
              <a:t>inset</a:t>
            </a:r>
            <a:r>
              <a:rPr lang="es-ES" dirty="0" smtClean="0">
                <a:solidFill>
                  <a:prstClr val="black"/>
                </a:solidFill>
              </a:rPr>
              <a:t> se cambia</a:t>
            </a:r>
            <a:br>
              <a:rPr lang="es-ES" dirty="0" smtClean="0">
                <a:solidFill>
                  <a:prstClr val="black"/>
                </a:solidFill>
              </a:rPr>
            </a:br>
            <a:r>
              <a:rPr lang="es-ES" dirty="0" smtClean="0">
                <a:solidFill>
                  <a:prstClr val="black"/>
                </a:solidFill>
              </a:rPr>
              <a:t>el modo de la sombra de externo (</a:t>
            </a:r>
            <a:r>
              <a:rPr lang="en-US" i="1" dirty="0" smtClean="0">
                <a:solidFill>
                  <a:prstClr val="black"/>
                </a:solidFill>
              </a:rPr>
              <a:t>outset</a:t>
            </a:r>
            <a:r>
              <a:rPr lang="es-ES" dirty="0" smtClean="0">
                <a:solidFill>
                  <a:prstClr val="black"/>
                </a:solidFill>
              </a:rPr>
              <a:t>) a interno</a:t>
            </a:r>
            <a:endParaRPr lang="es-ES" dirty="0">
              <a:solidFill>
                <a:prstClr val="black"/>
              </a:solidFill>
            </a:endParaRPr>
          </a:p>
        </p:txBody>
      </p:sp>
      <p:pic>
        <p:nvPicPr>
          <p:cNvPr id="7" name="Imagen 6"/>
          <p:cNvPicPr>
            <a:picLocks noChangeAspect="1"/>
          </p:cNvPicPr>
          <p:nvPr/>
        </p:nvPicPr>
        <p:blipFill>
          <a:blip r:embed="rId3"/>
          <a:stretch>
            <a:fillRect/>
          </a:stretch>
        </p:blipFill>
        <p:spPr>
          <a:xfrm>
            <a:off x="6053839" y="4194850"/>
            <a:ext cx="2077974" cy="2023901"/>
          </a:xfrm>
          <a:prstGeom prst="rect">
            <a:avLst/>
          </a:prstGeom>
        </p:spPr>
      </p:pic>
      <p:cxnSp>
        <p:nvCxnSpPr>
          <p:cNvPr id="9" name="Conector recto de flecha 8"/>
          <p:cNvCxnSpPr>
            <a:stCxn id="3" idx="3"/>
            <a:endCxn id="4" idx="1"/>
          </p:cNvCxnSpPr>
          <p:nvPr/>
        </p:nvCxnSpPr>
        <p:spPr>
          <a:xfrm>
            <a:off x="2438026" y="2268904"/>
            <a:ext cx="707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2" descr="http://www.blog.pc-serveis.es/wp-content/uploads/2012/08/css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712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CSS3 sombras en los textos</a:t>
            </a:r>
            <a:endParaRPr lang="es-ES" dirty="0"/>
          </a:p>
        </p:txBody>
      </p:sp>
      <p:pic>
        <p:nvPicPr>
          <p:cNvPr id="4" name="Imagen 3"/>
          <p:cNvPicPr>
            <a:picLocks noChangeAspect="1"/>
          </p:cNvPicPr>
          <p:nvPr/>
        </p:nvPicPr>
        <p:blipFill>
          <a:blip r:embed="rId2"/>
          <a:stretch>
            <a:fillRect/>
          </a:stretch>
        </p:blipFill>
        <p:spPr>
          <a:xfrm>
            <a:off x="4448231" y="4000239"/>
            <a:ext cx="3493580" cy="1307275"/>
          </a:xfrm>
          <a:prstGeom prst="rect">
            <a:avLst/>
          </a:prstGeom>
        </p:spPr>
      </p:pic>
      <p:sp>
        <p:nvSpPr>
          <p:cNvPr id="5" name="CuadroTexto 4"/>
          <p:cNvSpPr txBox="1"/>
          <p:nvPr/>
        </p:nvSpPr>
        <p:spPr>
          <a:xfrm>
            <a:off x="3740658" y="1922970"/>
            <a:ext cx="3778920" cy="1200329"/>
          </a:xfrm>
          <a:prstGeom prst="rect">
            <a:avLst/>
          </a:prstGeom>
          <a:noFill/>
        </p:spPr>
        <p:txBody>
          <a:bodyPr wrap="none" rtlCol="0">
            <a:spAutoFit/>
          </a:bodyPr>
          <a:lstStyle/>
          <a:p>
            <a:r>
              <a:rPr lang="es-ES" dirty="0" smtClean="0">
                <a:solidFill>
                  <a:prstClr val="black"/>
                </a:solidFill>
              </a:rPr>
              <a:t>desplazamiento horizontal (+ o -) en </a:t>
            </a:r>
            <a:r>
              <a:rPr lang="es-ES" dirty="0" err="1" smtClean="0">
                <a:solidFill>
                  <a:prstClr val="black"/>
                </a:solidFill>
              </a:rPr>
              <a:t>px</a:t>
            </a:r>
            <a:endParaRPr lang="es-ES" dirty="0" smtClean="0">
              <a:solidFill>
                <a:prstClr val="black"/>
              </a:solidFill>
            </a:endParaRPr>
          </a:p>
          <a:p>
            <a:r>
              <a:rPr lang="es-ES" dirty="0" smtClean="0">
                <a:solidFill>
                  <a:prstClr val="black"/>
                </a:solidFill>
              </a:rPr>
              <a:t>desplazamiento vertical</a:t>
            </a:r>
            <a:r>
              <a:rPr lang="es-ES" dirty="0">
                <a:solidFill>
                  <a:prstClr val="black"/>
                </a:solidFill>
              </a:rPr>
              <a:t> (+ o </a:t>
            </a:r>
            <a:r>
              <a:rPr lang="es-ES" dirty="0" smtClean="0">
                <a:solidFill>
                  <a:prstClr val="black"/>
                </a:solidFill>
              </a:rPr>
              <a:t>-) en </a:t>
            </a:r>
            <a:r>
              <a:rPr lang="es-ES" dirty="0" err="1" smtClean="0">
                <a:solidFill>
                  <a:prstClr val="black"/>
                </a:solidFill>
              </a:rPr>
              <a:t>px</a:t>
            </a:r>
            <a:endParaRPr lang="es-ES" dirty="0" smtClean="0">
              <a:solidFill>
                <a:prstClr val="black"/>
              </a:solidFill>
            </a:endParaRPr>
          </a:p>
          <a:p>
            <a:r>
              <a:rPr lang="es-ES" dirty="0" smtClean="0">
                <a:solidFill>
                  <a:prstClr val="black"/>
                </a:solidFill>
              </a:rPr>
              <a:t>tamaño de la sombre (</a:t>
            </a:r>
            <a:r>
              <a:rPr lang="en-US" i="1" dirty="0" smtClean="0">
                <a:solidFill>
                  <a:prstClr val="black"/>
                </a:solidFill>
              </a:rPr>
              <a:t>spread</a:t>
            </a:r>
            <a:r>
              <a:rPr lang="es-ES" dirty="0" smtClean="0">
                <a:solidFill>
                  <a:prstClr val="black"/>
                </a:solidFill>
              </a:rPr>
              <a:t>)</a:t>
            </a:r>
          </a:p>
          <a:p>
            <a:r>
              <a:rPr lang="es-ES" dirty="0" smtClean="0">
                <a:solidFill>
                  <a:prstClr val="black"/>
                </a:solidFill>
              </a:rPr>
              <a:t>color</a:t>
            </a:r>
            <a:endParaRPr lang="es-ES" dirty="0">
              <a:solidFill>
                <a:prstClr val="black"/>
              </a:solidFill>
            </a:endParaRPr>
          </a:p>
        </p:txBody>
      </p:sp>
      <p:sp>
        <p:nvSpPr>
          <p:cNvPr id="6" name="Rectángulo 5"/>
          <p:cNvSpPr/>
          <p:nvPr/>
        </p:nvSpPr>
        <p:spPr>
          <a:xfrm>
            <a:off x="930889" y="2338469"/>
            <a:ext cx="1309141"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prstClr val="white"/>
                </a:solidFill>
              </a:rPr>
              <a:t>text-shadow</a:t>
            </a:r>
            <a:endParaRPr lang="es-ES" b="1" dirty="0">
              <a:solidFill>
                <a:prstClr val="white"/>
              </a:solidFill>
            </a:endParaRPr>
          </a:p>
        </p:txBody>
      </p:sp>
      <p:cxnSp>
        <p:nvCxnSpPr>
          <p:cNvPr id="8" name="Conector recto de flecha 7"/>
          <p:cNvCxnSpPr>
            <a:stCxn id="6" idx="3"/>
            <a:endCxn id="5" idx="1"/>
          </p:cNvCxnSpPr>
          <p:nvPr/>
        </p:nvCxnSpPr>
        <p:spPr>
          <a:xfrm>
            <a:off x="2240030" y="2523135"/>
            <a:ext cx="1500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1878688" y="3619935"/>
            <a:ext cx="2745373"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a:solidFill>
                  <a:prstClr val="black"/>
                </a:solidFill>
                <a:latin typeface="Courier New" panose="02070309020205020404" pitchFamily="49" charset="0"/>
                <a:cs typeface="Courier New" panose="02070309020205020404" pitchFamily="49" charset="0"/>
              </a:rPr>
              <a:t>text-shadow</a:t>
            </a:r>
            <a:r>
              <a:rPr lang="es-ES" sz="1400" dirty="0">
                <a:solidFill>
                  <a:prstClr val="black"/>
                </a:solidFill>
                <a:latin typeface="Courier New" panose="02070309020205020404" pitchFamily="49" charset="0"/>
                <a:cs typeface="Courier New" panose="02070309020205020404" pitchFamily="49" charset="0"/>
              </a:rPr>
              <a:t>: 5px </a:t>
            </a:r>
            <a:r>
              <a:rPr lang="es-ES" sz="1400" dirty="0" err="1">
                <a:solidFill>
                  <a:prstClr val="black"/>
                </a:solidFill>
                <a:latin typeface="Courier New" panose="02070309020205020404" pitchFamily="49" charset="0"/>
                <a:cs typeface="Courier New" panose="02070309020205020404" pitchFamily="49" charset="0"/>
              </a:rPr>
              <a:t>5px</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5px</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rgb</a:t>
            </a:r>
            <a:r>
              <a:rPr lang="es-ES" sz="1400" dirty="0">
                <a:solidFill>
                  <a:prstClr val="black"/>
                </a:solidFill>
                <a:latin typeface="Courier New" panose="02070309020205020404" pitchFamily="49" charset="0"/>
                <a:cs typeface="Courier New" panose="02070309020205020404" pitchFamily="49" charset="0"/>
              </a:rPr>
              <a:t>(150,150,150)</a:t>
            </a:r>
          </a:p>
        </p:txBody>
      </p:sp>
      <p:pic>
        <p:nvPicPr>
          <p:cNvPr id="12"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674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Sombras</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2627313" y="1547990"/>
            <a:ext cx="5757270" cy="4800179"/>
          </a:xfrm>
          <a:prstGeom prst="rect">
            <a:avLst/>
          </a:prstGeom>
        </p:spPr>
      </p:pic>
    </p:spTree>
    <p:extLst>
      <p:ext uri="{BB962C8B-B14F-4D97-AF65-F5344CB8AC3E}">
        <p14:creationId xmlns:p14="http://schemas.microsoft.com/office/powerpoint/2010/main" val="2404701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616" y="485408"/>
            <a:ext cx="7886700" cy="638174"/>
          </a:xfrm>
        </p:spPr>
        <p:txBody>
          <a:bodyPr/>
          <a:lstStyle/>
          <a:p>
            <a:pPr algn="ctr"/>
            <a:r>
              <a:rPr lang="es-ES" dirty="0" smtClean="0"/>
              <a:t>CSS3: Esquinas redondeadas</a:t>
            </a:r>
            <a:endParaRPr lang="es-ES" dirty="0"/>
          </a:p>
        </p:txBody>
      </p:sp>
      <p:sp>
        <p:nvSpPr>
          <p:cNvPr id="3" name="Rectángulo 2"/>
          <p:cNvSpPr/>
          <p:nvPr/>
        </p:nvSpPr>
        <p:spPr>
          <a:xfrm>
            <a:off x="982243" y="1553324"/>
            <a:ext cx="1425518"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prstClr val="white"/>
                </a:solidFill>
              </a:rPr>
              <a:t>border-radius</a:t>
            </a:r>
            <a:endParaRPr lang="es-ES" b="1" dirty="0">
              <a:solidFill>
                <a:prstClr val="white"/>
              </a:solidFill>
            </a:endParaRPr>
          </a:p>
        </p:txBody>
      </p:sp>
      <p:sp>
        <p:nvSpPr>
          <p:cNvPr id="4" name="CuadroTexto 3"/>
          <p:cNvSpPr txBox="1"/>
          <p:nvPr/>
        </p:nvSpPr>
        <p:spPr>
          <a:xfrm>
            <a:off x="3462528" y="1553324"/>
            <a:ext cx="4213333" cy="369332"/>
          </a:xfrm>
          <a:prstGeom prst="rect">
            <a:avLst/>
          </a:prstGeom>
          <a:noFill/>
        </p:spPr>
        <p:txBody>
          <a:bodyPr wrap="none" rtlCol="0">
            <a:spAutoFit/>
          </a:bodyPr>
          <a:lstStyle/>
          <a:p>
            <a:r>
              <a:rPr lang="es-ES" dirty="0" smtClean="0">
                <a:solidFill>
                  <a:prstClr val="black"/>
                </a:solidFill>
              </a:rPr>
              <a:t>valor en pixeles del radio(s) de la esquina(s)</a:t>
            </a:r>
            <a:endParaRPr lang="es-ES" dirty="0">
              <a:solidFill>
                <a:prstClr val="black"/>
              </a:solidFill>
            </a:endParaRPr>
          </a:p>
        </p:txBody>
      </p:sp>
      <p:pic>
        <p:nvPicPr>
          <p:cNvPr id="5" name="Picture 2" descr="http://www.blog.pc-serveis.es/wp-content/uploads/2012/08/cs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2446592" y="2515282"/>
            <a:ext cx="1684561" cy="1684561"/>
          </a:xfrm>
          <a:prstGeom prst="rect">
            <a:avLst/>
          </a:prstGeom>
        </p:spPr>
      </p:pic>
      <p:sp>
        <p:nvSpPr>
          <p:cNvPr id="7" name="Rectángulo 6"/>
          <p:cNvSpPr/>
          <p:nvPr/>
        </p:nvSpPr>
        <p:spPr>
          <a:xfrm>
            <a:off x="946935" y="3167530"/>
            <a:ext cx="2332690"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a:solidFill>
                  <a:prstClr val="black"/>
                </a:solidFill>
                <a:latin typeface="Courier New" panose="02070309020205020404" pitchFamily="49" charset="0"/>
                <a:cs typeface="Courier New" panose="02070309020205020404" pitchFamily="49" charset="0"/>
              </a:rPr>
              <a:t>border-radius</a:t>
            </a:r>
            <a:r>
              <a:rPr lang="es-ES" sz="1400" dirty="0">
                <a:solidFill>
                  <a:prstClr val="black"/>
                </a:solidFill>
                <a:latin typeface="Courier New" panose="02070309020205020404" pitchFamily="49" charset="0"/>
                <a:cs typeface="Courier New" panose="02070309020205020404" pitchFamily="49" charset="0"/>
              </a:rPr>
              <a:t>: 20px;</a:t>
            </a:r>
          </a:p>
        </p:txBody>
      </p:sp>
      <p:pic>
        <p:nvPicPr>
          <p:cNvPr id="8" name="Imagen 7"/>
          <p:cNvPicPr>
            <a:picLocks noChangeAspect="1"/>
          </p:cNvPicPr>
          <p:nvPr/>
        </p:nvPicPr>
        <p:blipFill>
          <a:blip r:embed="rId4"/>
          <a:stretch>
            <a:fillRect/>
          </a:stretch>
        </p:blipFill>
        <p:spPr>
          <a:xfrm>
            <a:off x="6166491" y="2515282"/>
            <a:ext cx="1965322" cy="1684561"/>
          </a:xfrm>
          <a:prstGeom prst="rect">
            <a:avLst/>
          </a:prstGeom>
        </p:spPr>
      </p:pic>
      <p:sp>
        <p:nvSpPr>
          <p:cNvPr id="9" name="Rectángulo 8"/>
          <p:cNvSpPr/>
          <p:nvPr/>
        </p:nvSpPr>
        <p:spPr>
          <a:xfrm>
            <a:off x="4803852" y="3357562"/>
            <a:ext cx="2725276"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a:solidFill>
                  <a:prstClr val="black"/>
                </a:solidFill>
                <a:latin typeface="Courier New" panose="02070309020205020404" pitchFamily="49" charset="0"/>
                <a:cs typeface="Courier New" panose="02070309020205020404" pitchFamily="49" charset="0"/>
              </a:rPr>
              <a:t>border</a:t>
            </a:r>
            <a:r>
              <a:rPr lang="es-ES" sz="1400" dirty="0">
                <a:solidFill>
                  <a:prstClr val="black"/>
                </a:solidFill>
                <a:latin typeface="Courier New" panose="02070309020205020404" pitchFamily="49" charset="0"/>
                <a:cs typeface="Courier New" panose="02070309020205020404" pitchFamily="49" charset="0"/>
              </a:rPr>
              <a:t>-top-</a:t>
            </a:r>
            <a:r>
              <a:rPr lang="es-ES" sz="1400" dirty="0" err="1">
                <a:solidFill>
                  <a:prstClr val="black"/>
                </a:solidFill>
                <a:latin typeface="Courier New" panose="02070309020205020404" pitchFamily="49" charset="0"/>
                <a:cs typeface="Courier New" panose="02070309020205020404" pitchFamily="49" charset="0"/>
              </a:rPr>
              <a:t>left</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radius</a:t>
            </a:r>
            <a:r>
              <a:rPr lang="es-ES" sz="1400" dirty="0">
                <a:solidFill>
                  <a:prstClr val="black"/>
                </a:solidFill>
                <a:latin typeface="Courier New" panose="02070309020205020404" pitchFamily="49" charset="0"/>
                <a:cs typeface="Courier New" panose="02070309020205020404" pitchFamily="49" charset="0"/>
              </a:rPr>
              <a:t>: 80px 50px;;</a:t>
            </a:r>
          </a:p>
        </p:txBody>
      </p:sp>
      <p:pic>
        <p:nvPicPr>
          <p:cNvPr id="10" name="Imagen 9"/>
          <p:cNvPicPr>
            <a:picLocks noChangeAspect="1"/>
          </p:cNvPicPr>
          <p:nvPr/>
        </p:nvPicPr>
        <p:blipFill>
          <a:blip r:embed="rId5"/>
          <a:stretch>
            <a:fillRect/>
          </a:stretch>
        </p:blipFill>
        <p:spPr>
          <a:xfrm>
            <a:off x="2446591" y="4199843"/>
            <a:ext cx="1684561" cy="1620752"/>
          </a:xfrm>
          <a:prstGeom prst="rect">
            <a:avLst/>
          </a:prstGeom>
        </p:spPr>
      </p:pic>
      <p:pic>
        <p:nvPicPr>
          <p:cNvPr id="11" name="Imagen 10"/>
          <p:cNvPicPr>
            <a:picLocks noChangeAspect="1"/>
          </p:cNvPicPr>
          <p:nvPr/>
        </p:nvPicPr>
        <p:blipFill>
          <a:blip r:embed="rId6"/>
          <a:stretch>
            <a:fillRect/>
          </a:stretch>
        </p:blipFill>
        <p:spPr>
          <a:xfrm>
            <a:off x="6166490" y="4129285"/>
            <a:ext cx="1965323" cy="1965323"/>
          </a:xfrm>
          <a:prstGeom prst="rect">
            <a:avLst/>
          </a:prstGeom>
        </p:spPr>
      </p:pic>
      <p:sp>
        <p:nvSpPr>
          <p:cNvPr id="12" name="Rectángulo 11"/>
          <p:cNvSpPr/>
          <p:nvPr/>
        </p:nvSpPr>
        <p:spPr>
          <a:xfrm>
            <a:off x="4819438" y="4958057"/>
            <a:ext cx="2448157"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a:solidFill>
                  <a:prstClr val="black"/>
                </a:solidFill>
                <a:latin typeface="Courier New" panose="02070309020205020404" pitchFamily="49" charset="0"/>
                <a:cs typeface="Courier New" panose="02070309020205020404" pitchFamily="49" charset="0"/>
              </a:rPr>
              <a:t>border-radius</a:t>
            </a: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100px</a:t>
            </a:r>
            <a:r>
              <a:rPr lang="es-ES" sz="1400" dirty="0">
                <a:solidFill>
                  <a:prstClr val="black"/>
                </a:solidFill>
                <a:latin typeface="Courier New" panose="02070309020205020404" pitchFamily="49" charset="0"/>
                <a:cs typeface="Courier New" panose="02070309020205020404" pitchFamily="49" charset="0"/>
              </a:rPr>
              <a:t>;</a:t>
            </a:r>
          </a:p>
        </p:txBody>
      </p:sp>
      <p:sp>
        <p:nvSpPr>
          <p:cNvPr id="13" name="Rectángulo 12"/>
          <p:cNvSpPr/>
          <p:nvPr/>
        </p:nvSpPr>
        <p:spPr>
          <a:xfrm>
            <a:off x="636394" y="4748609"/>
            <a:ext cx="3008285"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pt-BR" sz="1400" dirty="0" err="1">
                <a:solidFill>
                  <a:prstClr val="black"/>
                </a:solidFill>
                <a:latin typeface="Courier New" panose="02070309020205020404" pitchFamily="49" charset="0"/>
                <a:cs typeface="Courier New" panose="02070309020205020404" pitchFamily="49" charset="0"/>
              </a:rPr>
              <a:t>border-radius</a:t>
            </a:r>
            <a:r>
              <a:rPr lang="pt-BR" sz="1400" dirty="0">
                <a:solidFill>
                  <a:prstClr val="black"/>
                </a:solidFill>
                <a:latin typeface="Courier New" panose="02070309020205020404" pitchFamily="49" charset="0"/>
                <a:cs typeface="Courier New" panose="02070309020205020404" pitchFamily="49" charset="0"/>
              </a:rPr>
              <a:t>: 1em 4em 1em 4em / 2em 1em 2em 1em;</a:t>
            </a:r>
            <a:endParaRPr lang="es-ES" sz="1400" dirty="0">
              <a:solidFill>
                <a:prstClr val="black"/>
              </a:solidFill>
              <a:latin typeface="Courier New" panose="02070309020205020404" pitchFamily="49" charset="0"/>
              <a:cs typeface="Courier New" panose="02070309020205020404" pitchFamily="49" charset="0"/>
            </a:endParaRPr>
          </a:p>
        </p:txBody>
      </p:sp>
      <p:cxnSp>
        <p:nvCxnSpPr>
          <p:cNvPr id="15" name="Conector recto de flecha 14"/>
          <p:cNvCxnSpPr>
            <a:stCxn id="3" idx="3"/>
            <a:endCxn id="4" idx="1"/>
          </p:cNvCxnSpPr>
          <p:nvPr/>
        </p:nvCxnSpPr>
        <p:spPr>
          <a:xfrm>
            <a:off x="2407761" y="1737990"/>
            <a:ext cx="1054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070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smtClean="0"/>
              <a:t>Ejemplos: bordes redondeados</a:t>
            </a:r>
            <a:endParaRPr lang="es-ES" dirty="0"/>
          </a:p>
        </p:txBody>
      </p:sp>
      <p:pic>
        <p:nvPicPr>
          <p:cNvPr id="6" name="Imagen 5"/>
          <p:cNvPicPr>
            <a:picLocks noChangeAspect="1"/>
          </p:cNvPicPr>
          <p:nvPr/>
        </p:nvPicPr>
        <p:blipFill>
          <a:blip r:embed="rId3"/>
          <a:stretch>
            <a:fillRect/>
          </a:stretch>
        </p:blipFill>
        <p:spPr>
          <a:xfrm>
            <a:off x="1593374" y="1559445"/>
            <a:ext cx="6543006" cy="4690188"/>
          </a:xfrm>
          <a:prstGeom prst="rect">
            <a:avLst/>
          </a:prstGeom>
        </p:spPr>
      </p:pic>
    </p:spTree>
    <p:extLst>
      <p:ext uri="{BB962C8B-B14F-4D97-AF65-F5344CB8AC3E}">
        <p14:creationId xmlns:p14="http://schemas.microsoft.com/office/powerpoint/2010/main" val="822283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smtClean="0"/>
              <a:t>Bordes y dibujo</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788308" y="2354819"/>
            <a:ext cx="2238375" cy="2981325"/>
          </a:xfrm>
          <a:prstGeom prst="rect">
            <a:avLst/>
          </a:prstGeom>
        </p:spPr>
      </p:pic>
      <p:sp>
        <p:nvSpPr>
          <p:cNvPr id="5" name="CuadroTexto 4"/>
          <p:cNvSpPr txBox="1"/>
          <p:nvPr/>
        </p:nvSpPr>
        <p:spPr>
          <a:xfrm>
            <a:off x="986971" y="1300073"/>
            <a:ext cx="6855279" cy="646331"/>
          </a:xfrm>
          <a:prstGeom prst="rect">
            <a:avLst/>
          </a:prstGeom>
          <a:noFill/>
        </p:spPr>
        <p:txBody>
          <a:bodyPr wrap="square" rtlCol="0">
            <a:spAutoFit/>
          </a:bodyPr>
          <a:lstStyle/>
          <a:p>
            <a:r>
              <a:rPr lang="es-ES" dirty="0" smtClean="0">
                <a:solidFill>
                  <a:prstClr val="black"/>
                </a:solidFill>
              </a:rPr>
              <a:t>El bisel de los bordes y la posibilidad de usar distintos colores o transparencias nos permite usarlos como elemento de dibujo</a:t>
            </a:r>
            <a:endParaRPr lang="es-ES" dirty="0">
              <a:solidFill>
                <a:prstClr val="black"/>
              </a:solidFill>
            </a:endParaRPr>
          </a:p>
        </p:txBody>
      </p:sp>
      <p:sp>
        <p:nvSpPr>
          <p:cNvPr id="6" name="CuadroTexto 5"/>
          <p:cNvSpPr txBox="1"/>
          <p:nvPr/>
        </p:nvSpPr>
        <p:spPr>
          <a:xfrm>
            <a:off x="3162300" y="2170153"/>
            <a:ext cx="3153940" cy="369332"/>
          </a:xfrm>
          <a:prstGeom prst="rect">
            <a:avLst/>
          </a:prstGeom>
          <a:noFill/>
        </p:spPr>
        <p:txBody>
          <a:bodyPr wrap="none" rtlCol="0">
            <a:spAutoFit/>
          </a:bodyPr>
          <a:lstStyle/>
          <a:p>
            <a:r>
              <a:rPr lang="es-ES" dirty="0" err="1" smtClean="0">
                <a:solidFill>
                  <a:prstClr val="black"/>
                </a:solidFill>
              </a:rPr>
              <a:t>Div</a:t>
            </a:r>
            <a:r>
              <a:rPr lang="es-ES" dirty="0" smtClean="0">
                <a:solidFill>
                  <a:prstClr val="black"/>
                </a:solidFill>
              </a:rPr>
              <a:t> con bordes de distinto color</a:t>
            </a:r>
            <a:endParaRPr lang="es-ES" dirty="0">
              <a:solidFill>
                <a:prstClr val="black"/>
              </a:solidFill>
            </a:endParaRPr>
          </a:p>
        </p:txBody>
      </p:sp>
      <p:sp>
        <p:nvSpPr>
          <p:cNvPr id="7" name="CuadroTexto 6"/>
          <p:cNvSpPr txBox="1"/>
          <p:nvPr/>
        </p:nvSpPr>
        <p:spPr>
          <a:xfrm>
            <a:off x="3321957" y="4689813"/>
            <a:ext cx="4864099" cy="646331"/>
          </a:xfrm>
          <a:prstGeom prst="rect">
            <a:avLst/>
          </a:prstGeom>
          <a:noFill/>
        </p:spPr>
        <p:txBody>
          <a:bodyPr wrap="square" rtlCol="0">
            <a:spAutoFit/>
          </a:bodyPr>
          <a:lstStyle/>
          <a:p>
            <a:r>
              <a:rPr lang="es-ES" dirty="0" smtClean="0">
                <a:solidFill>
                  <a:prstClr val="black"/>
                </a:solidFill>
              </a:rPr>
              <a:t>El mismo div con su ancho por defecto (0):  sólo se ven (“se colapsa”) los bordes de distinto color</a:t>
            </a:r>
            <a:endParaRPr lang="es-ES" dirty="0">
              <a:solidFill>
                <a:prstClr val="black"/>
              </a:solidFill>
            </a:endParaRPr>
          </a:p>
        </p:txBody>
      </p:sp>
      <p:sp>
        <p:nvSpPr>
          <p:cNvPr id="2" name="Rectángulo 1"/>
          <p:cNvSpPr/>
          <p:nvPr/>
        </p:nvSpPr>
        <p:spPr>
          <a:xfrm>
            <a:off x="4039052" y="2648799"/>
            <a:ext cx="3110593" cy="1754326"/>
          </a:xfrm>
          <a:prstGeom prst="rect">
            <a:avLst/>
          </a:prstGeom>
        </p:spPr>
        <p:txBody>
          <a:bodyPr wrap="square">
            <a:spAutoFit/>
          </a:bodyPr>
          <a:lstStyle/>
          <a:p>
            <a:r>
              <a:rPr lang="es-ES" dirty="0" err="1">
                <a:solidFill>
                  <a:prstClr val="black"/>
                </a:solidFill>
              </a:rPr>
              <a:t>width</a:t>
            </a:r>
            <a:r>
              <a:rPr lang="es-ES" dirty="0">
                <a:solidFill>
                  <a:prstClr val="black"/>
                </a:solidFill>
              </a:rPr>
              <a:t>: 50px;</a:t>
            </a:r>
          </a:p>
          <a:p>
            <a:r>
              <a:rPr lang="es-ES" dirty="0" err="1" smtClean="0">
                <a:solidFill>
                  <a:prstClr val="black"/>
                </a:solidFill>
              </a:rPr>
              <a:t>height</a:t>
            </a:r>
            <a:r>
              <a:rPr lang="es-ES" dirty="0">
                <a:solidFill>
                  <a:prstClr val="black"/>
                </a:solidFill>
              </a:rPr>
              <a:t>: 50px</a:t>
            </a:r>
            <a:r>
              <a:rPr lang="es-ES" dirty="0" smtClean="0">
                <a:solidFill>
                  <a:prstClr val="black"/>
                </a:solidFill>
              </a:rPr>
              <a:t>;</a:t>
            </a:r>
          </a:p>
          <a:p>
            <a:r>
              <a:rPr lang="es-ES" dirty="0" err="1" smtClean="0">
                <a:solidFill>
                  <a:prstClr val="black"/>
                </a:solidFill>
              </a:rPr>
              <a:t>border</a:t>
            </a:r>
            <a:r>
              <a:rPr lang="es-ES" dirty="0" smtClean="0">
                <a:solidFill>
                  <a:prstClr val="black"/>
                </a:solidFill>
              </a:rPr>
              <a:t>-top</a:t>
            </a:r>
            <a:r>
              <a:rPr lang="es-ES" dirty="0">
                <a:solidFill>
                  <a:prstClr val="black"/>
                </a:solidFill>
              </a:rPr>
              <a:t>: 30px </a:t>
            </a:r>
            <a:r>
              <a:rPr lang="es-ES" dirty="0" err="1">
                <a:solidFill>
                  <a:prstClr val="black"/>
                </a:solidFill>
              </a:rPr>
              <a:t>solid</a:t>
            </a:r>
            <a:r>
              <a:rPr lang="es-ES" dirty="0">
                <a:solidFill>
                  <a:prstClr val="black"/>
                </a:solidFill>
              </a:rPr>
              <a:t> </a:t>
            </a:r>
            <a:r>
              <a:rPr lang="es-ES" dirty="0" err="1">
                <a:solidFill>
                  <a:prstClr val="black"/>
                </a:solidFill>
              </a:rPr>
              <a:t>green</a:t>
            </a:r>
            <a:r>
              <a:rPr lang="es-ES" dirty="0">
                <a:solidFill>
                  <a:prstClr val="black"/>
                </a:solidFill>
              </a:rPr>
              <a:t>;</a:t>
            </a:r>
          </a:p>
          <a:p>
            <a:r>
              <a:rPr lang="es-ES" dirty="0" err="1" smtClean="0">
                <a:solidFill>
                  <a:prstClr val="black"/>
                </a:solidFill>
              </a:rPr>
              <a:t>border-right</a:t>
            </a:r>
            <a:r>
              <a:rPr lang="es-ES" dirty="0">
                <a:solidFill>
                  <a:prstClr val="black"/>
                </a:solidFill>
              </a:rPr>
              <a:t>: 30px </a:t>
            </a:r>
            <a:r>
              <a:rPr lang="es-ES" dirty="0" err="1">
                <a:solidFill>
                  <a:prstClr val="black"/>
                </a:solidFill>
              </a:rPr>
              <a:t>solid</a:t>
            </a:r>
            <a:r>
              <a:rPr lang="es-ES" dirty="0">
                <a:solidFill>
                  <a:prstClr val="black"/>
                </a:solidFill>
              </a:rPr>
              <a:t> blue;</a:t>
            </a:r>
          </a:p>
          <a:p>
            <a:r>
              <a:rPr lang="es-ES" dirty="0" err="1" smtClean="0">
                <a:solidFill>
                  <a:prstClr val="black"/>
                </a:solidFill>
              </a:rPr>
              <a:t>border-bottom</a:t>
            </a:r>
            <a:r>
              <a:rPr lang="es-ES" dirty="0">
                <a:solidFill>
                  <a:prstClr val="black"/>
                </a:solidFill>
              </a:rPr>
              <a:t>: 30px </a:t>
            </a:r>
            <a:r>
              <a:rPr lang="es-ES" dirty="0" err="1">
                <a:solidFill>
                  <a:prstClr val="black"/>
                </a:solidFill>
              </a:rPr>
              <a:t>solid</a:t>
            </a:r>
            <a:r>
              <a:rPr lang="es-ES" dirty="0">
                <a:solidFill>
                  <a:prstClr val="black"/>
                </a:solidFill>
              </a:rPr>
              <a:t> red;</a:t>
            </a:r>
          </a:p>
          <a:p>
            <a:r>
              <a:rPr lang="es-ES" dirty="0" err="1" smtClean="0">
                <a:solidFill>
                  <a:prstClr val="black"/>
                </a:solidFill>
              </a:rPr>
              <a:t>border-left</a:t>
            </a:r>
            <a:r>
              <a:rPr lang="es-ES" dirty="0">
                <a:solidFill>
                  <a:prstClr val="black"/>
                </a:solidFill>
              </a:rPr>
              <a:t>: 30px </a:t>
            </a:r>
            <a:r>
              <a:rPr lang="es-ES" dirty="0" err="1">
                <a:solidFill>
                  <a:prstClr val="black"/>
                </a:solidFill>
              </a:rPr>
              <a:t>solid</a:t>
            </a:r>
            <a:r>
              <a:rPr lang="es-ES" dirty="0">
                <a:solidFill>
                  <a:prstClr val="black"/>
                </a:solidFill>
              </a:rPr>
              <a:t> </a:t>
            </a:r>
            <a:r>
              <a:rPr lang="es-ES" dirty="0" err="1">
                <a:solidFill>
                  <a:prstClr val="black"/>
                </a:solidFill>
              </a:rPr>
              <a:t>purple</a:t>
            </a:r>
            <a:r>
              <a:rPr lang="es-ES" dirty="0">
                <a:solidFill>
                  <a:prstClr val="black"/>
                </a:solidFill>
              </a:rPr>
              <a:t>;</a:t>
            </a:r>
          </a:p>
        </p:txBody>
      </p:sp>
    </p:spTree>
    <p:extLst>
      <p:ext uri="{BB962C8B-B14F-4D97-AF65-F5344CB8AC3E}">
        <p14:creationId xmlns:p14="http://schemas.microsoft.com/office/powerpoint/2010/main" val="8900839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triángulos</a:t>
            </a:r>
            <a:endParaRPr lang="es-ES" dirty="0"/>
          </a:p>
        </p:txBody>
      </p:sp>
      <p:sp>
        <p:nvSpPr>
          <p:cNvPr id="4" name="CuadroTexto 3"/>
          <p:cNvSpPr txBox="1"/>
          <p:nvPr/>
        </p:nvSpPr>
        <p:spPr>
          <a:xfrm>
            <a:off x="957943" y="1402619"/>
            <a:ext cx="6642268" cy="646331"/>
          </a:xfrm>
          <a:prstGeom prst="rect">
            <a:avLst/>
          </a:prstGeom>
          <a:noFill/>
        </p:spPr>
        <p:txBody>
          <a:bodyPr wrap="none" rtlCol="0">
            <a:spAutoFit/>
          </a:bodyPr>
          <a:lstStyle/>
          <a:p>
            <a:r>
              <a:rPr lang="es-ES" dirty="0" smtClean="0">
                <a:solidFill>
                  <a:prstClr val="black"/>
                </a:solidFill>
              </a:rPr>
              <a:t>Un borde de un color</a:t>
            </a:r>
          </a:p>
          <a:p>
            <a:r>
              <a:rPr lang="es-ES" dirty="0" smtClean="0">
                <a:solidFill>
                  <a:prstClr val="black"/>
                </a:solidFill>
              </a:rPr>
              <a:t>Los 2 adyacentes transparentes (si son del mismo ancho, equilátero)</a:t>
            </a:r>
            <a:endParaRPr lang="es-ES" dirty="0">
              <a:solidFill>
                <a:prstClr val="black"/>
              </a:solidFill>
            </a:endParaRPr>
          </a:p>
        </p:txBody>
      </p:sp>
      <p:pic>
        <p:nvPicPr>
          <p:cNvPr id="5" name="Imagen 4"/>
          <p:cNvPicPr>
            <a:picLocks noChangeAspect="1"/>
          </p:cNvPicPr>
          <p:nvPr/>
        </p:nvPicPr>
        <p:blipFill>
          <a:blip r:embed="rId2">
            <a:clrChange>
              <a:clrFrom>
                <a:srgbClr val="FFFFFF"/>
              </a:clrFrom>
              <a:clrTo>
                <a:srgbClr val="FFFFFF">
                  <a:alpha val="0"/>
                </a:srgbClr>
              </a:clrTo>
            </a:clrChange>
          </a:blip>
          <a:stretch>
            <a:fillRect/>
          </a:stretch>
        </p:blipFill>
        <p:spPr>
          <a:xfrm>
            <a:off x="628650" y="1989117"/>
            <a:ext cx="7267575" cy="1771650"/>
          </a:xfrm>
          <a:prstGeom prst="rect">
            <a:avLst/>
          </a:prstGeom>
        </p:spPr>
      </p:pic>
      <p:sp>
        <p:nvSpPr>
          <p:cNvPr id="6" name="Rectángulo 5"/>
          <p:cNvSpPr/>
          <p:nvPr/>
        </p:nvSpPr>
        <p:spPr>
          <a:xfrm>
            <a:off x="2060906" y="3760767"/>
            <a:ext cx="5424776" cy="2616101"/>
          </a:xfrm>
          <a:prstGeom prst="rect">
            <a:avLst/>
          </a:prstGeom>
        </p:spPr>
        <p:txBody>
          <a:bodyPr wrap="square">
            <a:spAutoFit/>
          </a:bodyPr>
          <a:lstStyle/>
          <a:p>
            <a:r>
              <a:rPr lang="es-ES" sz="1600" dirty="0">
                <a:solidFill>
                  <a:prstClr val="black"/>
                </a:solidFill>
              </a:rPr>
              <a:t> </a:t>
            </a:r>
            <a:r>
              <a:rPr lang="es-ES" sz="1600" dirty="0" err="1">
                <a:solidFill>
                  <a:prstClr val="black"/>
                </a:solidFill>
              </a:rPr>
              <a:t>div.triangulo_left</a:t>
            </a:r>
            <a:r>
              <a:rPr lang="es-ES" sz="1600" dirty="0">
                <a:solidFill>
                  <a:prstClr val="black"/>
                </a:solidFill>
              </a:rPr>
              <a:t> {</a:t>
            </a:r>
          </a:p>
          <a:p>
            <a:r>
              <a:rPr lang="es-ES" sz="1600" dirty="0">
                <a:solidFill>
                  <a:prstClr val="black"/>
                </a:solidFill>
              </a:rPr>
              <a:t>            </a:t>
            </a:r>
            <a:r>
              <a:rPr lang="es-ES" sz="1600" dirty="0" err="1">
                <a:solidFill>
                  <a:prstClr val="black"/>
                </a:solidFill>
              </a:rPr>
              <a:t>border-left</a:t>
            </a:r>
            <a:r>
              <a:rPr lang="es-ES" sz="1600" dirty="0">
                <a:solidFill>
                  <a:prstClr val="black"/>
                </a:solidFill>
              </a:rPr>
              <a:t>: 100px </a:t>
            </a:r>
            <a:r>
              <a:rPr lang="es-ES" sz="1600" dirty="0" err="1">
                <a:solidFill>
                  <a:prstClr val="black"/>
                </a:solidFill>
              </a:rPr>
              <a:t>solid</a:t>
            </a:r>
            <a:r>
              <a:rPr lang="es-ES" sz="1600" dirty="0">
                <a:solidFill>
                  <a:prstClr val="black"/>
                </a:solidFill>
              </a:rPr>
              <a:t> </a:t>
            </a:r>
            <a:r>
              <a:rPr lang="es-ES" sz="1600" dirty="0" err="1">
                <a:solidFill>
                  <a:prstClr val="black"/>
                </a:solidFill>
              </a:rPr>
              <a:t>rgb</a:t>
            </a:r>
            <a:r>
              <a:rPr lang="es-ES" sz="1600" dirty="0">
                <a:solidFill>
                  <a:prstClr val="black"/>
                </a:solidFill>
              </a:rPr>
              <a:t>(240,173,78)</a:t>
            </a:r>
            <a:r>
              <a:rPr lang="es-ES" sz="1600" dirty="0" smtClean="0">
                <a:solidFill>
                  <a:prstClr val="black"/>
                </a:solidFill>
              </a:rPr>
              <a:t>;</a:t>
            </a:r>
            <a:endParaRPr lang="es-ES" sz="1600" dirty="0">
              <a:solidFill>
                <a:prstClr val="black"/>
              </a:solidFill>
            </a:endParaRPr>
          </a:p>
          <a:p>
            <a:r>
              <a:rPr lang="es-ES" sz="1600" dirty="0">
                <a:solidFill>
                  <a:prstClr val="black"/>
                </a:solidFill>
              </a:rPr>
              <a:t>            </a:t>
            </a:r>
            <a:r>
              <a:rPr lang="es-ES" sz="1600" dirty="0" err="1">
                <a:solidFill>
                  <a:prstClr val="black"/>
                </a:solidFill>
              </a:rPr>
              <a:t>border</a:t>
            </a:r>
            <a:r>
              <a:rPr lang="es-ES" sz="1600" dirty="0">
                <a:solidFill>
                  <a:prstClr val="black"/>
                </a:solidFill>
              </a:rPr>
              <a:t>-top: 50px </a:t>
            </a:r>
            <a:r>
              <a:rPr lang="es-ES" sz="1600" dirty="0" err="1">
                <a:solidFill>
                  <a:prstClr val="black"/>
                </a:solidFill>
              </a:rPr>
              <a:t>solid</a:t>
            </a:r>
            <a:r>
              <a:rPr lang="es-ES" sz="1600" dirty="0">
                <a:solidFill>
                  <a:prstClr val="black"/>
                </a:solidFill>
              </a:rPr>
              <a:t> </a:t>
            </a:r>
            <a:r>
              <a:rPr lang="es-ES" sz="1600" dirty="0" err="1">
                <a:solidFill>
                  <a:prstClr val="black"/>
                </a:solidFill>
              </a:rPr>
              <a:t>transparent</a:t>
            </a:r>
            <a:r>
              <a:rPr lang="es-ES" sz="1600" dirty="0">
                <a:solidFill>
                  <a:prstClr val="black"/>
                </a:solidFill>
              </a:rPr>
              <a:t>; /*Ancho 1/2*/</a:t>
            </a:r>
          </a:p>
          <a:p>
            <a:r>
              <a:rPr lang="es-ES" sz="1600" dirty="0">
                <a:solidFill>
                  <a:prstClr val="black"/>
                </a:solidFill>
              </a:rPr>
              <a:t>            </a:t>
            </a:r>
            <a:r>
              <a:rPr lang="es-ES" sz="1600" dirty="0" err="1">
                <a:solidFill>
                  <a:prstClr val="black"/>
                </a:solidFill>
              </a:rPr>
              <a:t>border-bottom</a:t>
            </a:r>
            <a:r>
              <a:rPr lang="es-ES" sz="1600" dirty="0">
                <a:solidFill>
                  <a:prstClr val="black"/>
                </a:solidFill>
              </a:rPr>
              <a:t>: 50px </a:t>
            </a:r>
            <a:r>
              <a:rPr lang="es-ES" sz="1600" dirty="0" err="1">
                <a:solidFill>
                  <a:prstClr val="black"/>
                </a:solidFill>
              </a:rPr>
              <a:t>solid</a:t>
            </a:r>
            <a:r>
              <a:rPr lang="es-ES" sz="1600" dirty="0">
                <a:solidFill>
                  <a:prstClr val="black"/>
                </a:solidFill>
              </a:rPr>
              <a:t> </a:t>
            </a:r>
            <a:r>
              <a:rPr lang="es-ES" sz="1600" dirty="0" err="1">
                <a:solidFill>
                  <a:prstClr val="black"/>
                </a:solidFill>
              </a:rPr>
              <a:t>transparent</a:t>
            </a:r>
            <a:r>
              <a:rPr lang="es-ES" sz="1600" dirty="0">
                <a:solidFill>
                  <a:prstClr val="black"/>
                </a:solidFill>
              </a:rPr>
              <a:t> /*Ancho 1/2*/;</a:t>
            </a:r>
          </a:p>
          <a:p>
            <a:r>
              <a:rPr lang="es-ES" sz="1600" dirty="0">
                <a:solidFill>
                  <a:prstClr val="black"/>
                </a:solidFill>
              </a:rPr>
              <a:t>        }</a:t>
            </a:r>
          </a:p>
          <a:p>
            <a:r>
              <a:rPr lang="es-ES" sz="1600" dirty="0">
                <a:solidFill>
                  <a:prstClr val="black"/>
                </a:solidFill>
              </a:rPr>
              <a:t>        </a:t>
            </a:r>
            <a:r>
              <a:rPr lang="es-ES" sz="1600" dirty="0" err="1">
                <a:solidFill>
                  <a:prstClr val="black"/>
                </a:solidFill>
              </a:rPr>
              <a:t>div.triangulo_top</a:t>
            </a:r>
            <a:r>
              <a:rPr lang="es-ES" sz="1600" dirty="0">
                <a:solidFill>
                  <a:prstClr val="black"/>
                </a:solidFill>
              </a:rPr>
              <a:t> {</a:t>
            </a:r>
          </a:p>
          <a:p>
            <a:r>
              <a:rPr lang="es-ES" sz="1600" dirty="0">
                <a:solidFill>
                  <a:prstClr val="black"/>
                </a:solidFill>
              </a:rPr>
              <a:t>            </a:t>
            </a:r>
            <a:r>
              <a:rPr lang="es-ES" sz="1600" dirty="0" err="1">
                <a:solidFill>
                  <a:prstClr val="black"/>
                </a:solidFill>
              </a:rPr>
              <a:t>border</a:t>
            </a:r>
            <a:r>
              <a:rPr lang="es-ES" sz="1600" dirty="0">
                <a:solidFill>
                  <a:prstClr val="black"/>
                </a:solidFill>
              </a:rPr>
              <a:t>-top: 100px </a:t>
            </a:r>
            <a:r>
              <a:rPr lang="es-ES" sz="1600" dirty="0" err="1">
                <a:solidFill>
                  <a:prstClr val="black"/>
                </a:solidFill>
              </a:rPr>
              <a:t>solid</a:t>
            </a:r>
            <a:r>
              <a:rPr lang="es-ES" sz="1600" dirty="0">
                <a:solidFill>
                  <a:prstClr val="black"/>
                </a:solidFill>
              </a:rPr>
              <a:t> </a:t>
            </a:r>
            <a:r>
              <a:rPr lang="es-ES" sz="1600" dirty="0" err="1">
                <a:solidFill>
                  <a:prstClr val="black"/>
                </a:solidFill>
              </a:rPr>
              <a:t>rgb</a:t>
            </a:r>
            <a:r>
              <a:rPr lang="es-ES" sz="1600" dirty="0">
                <a:solidFill>
                  <a:prstClr val="black"/>
                </a:solidFill>
              </a:rPr>
              <a:t>(240,173,78)</a:t>
            </a:r>
            <a:r>
              <a:rPr lang="es-ES" sz="1600" dirty="0" smtClean="0">
                <a:solidFill>
                  <a:prstClr val="black"/>
                </a:solidFill>
              </a:rPr>
              <a:t>;</a:t>
            </a:r>
            <a:endParaRPr lang="es-ES" sz="1600" dirty="0">
              <a:solidFill>
                <a:prstClr val="black"/>
              </a:solidFill>
            </a:endParaRPr>
          </a:p>
          <a:p>
            <a:r>
              <a:rPr lang="es-ES" sz="1600" dirty="0">
                <a:solidFill>
                  <a:prstClr val="black"/>
                </a:solidFill>
              </a:rPr>
              <a:t>            </a:t>
            </a:r>
            <a:r>
              <a:rPr lang="es-ES" sz="1600" dirty="0" err="1">
                <a:solidFill>
                  <a:prstClr val="black"/>
                </a:solidFill>
              </a:rPr>
              <a:t>border-left</a:t>
            </a:r>
            <a:r>
              <a:rPr lang="es-ES" sz="1600" dirty="0">
                <a:solidFill>
                  <a:prstClr val="black"/>
                </a:solidFill>
              </a:rPr>
              <a:t>: 50px </a:t>
            </a:r>
            <a:r>
              <a:rPr lang="es-ES" sz="1600" dirty="0" err="1">
                <a:solidFill>
                  <a:prstClr val="black"/>
                </a:solidFill>
              </a:rPr>
              <a:t>solid</a:t>
            </a:r>
            <a:r>
              <a:rPr lang="es-ES" sz="1600" dirty="0">
                <a:solidFill>
                  <a:prstClr val="black"/>
                </a:solidFill>
              </a:rPr>
              <a:t> </a:t>
            </a:r>
            <a:r>
              <a:rPr lang="es-ES" sz="1600" dirty="0" err="1">
                <a:solidFill>
                  <a:prstClr val="black"/>
                </a:solidFill>
              </a:rPr>
              <a:t>transparent</a:t>
            </a:r>
            <a:r>
              <a:rPr lang="es-ES" sz="1600" dirty="0">
                <a:solidFill>
                  <a:prstClr val="black"/>
                </a:solidFill>
              </a:rPr>
              <a:t>; /*Ancho 1/2*/</a:t>
            </a:r>
          </a:p>
          <a:p>
            <a:r>
              <a:rPr lang="es-ES" sz="1600" dirty="0">
                <a:solidFill>
                  <a:prstClr val="black"/>
                </a:solidFill>
              </a:rPr>
              <a:t>            </a:t>
            </a:r>
            <a:r>
              <a:rPr lang="es-ES" sz="1600" dirty="0" err="1">
                <a:solidFill>
                  <a:prstClr val="black"/>
                </a:solidFill>
              </a:rPr>
              <a:t>border-right</a:t>
            </a:r>
            <a:r>
              <a:rPr lang="es-ES" sz="1600" dirty="0">
                <a:solidFill>
                  <a:prstClr val="black"/>
                </a:solidFill>
              </a:rPr>
              <a:t>: 50px </a:t>
            </a:r>
            <a:r>
              <a:rPr lang="es-ES" sz="1600" dirty="0" err="1">
                <a:solidFill>
                  <a:prstClr val="black"/>
                </a:solidFill>
              </a:rPr>
              <a:t>solid</a:t>
            </a:r>
            <a:r>
              <a:rPr lang="es-ES" sz="1600" dirty="0">
                <a:solidFill>
                  <a:prstClr val="black"/>
                </a:solidFill>
              </a:rPr>
              <a:t> </a:t>
            </a:r>
            <a:r>
              <a:rPr lang="es-ES" sz="1600" dirty="0" err="1">
                <a:solidFill>
                  <a:prstClr val="black"/>
                </a:solidFill>
              </a:rPr>
              <a:t>transparent</a:t>
            </a:r>
            <a:r>
              <a:rPr lang="es-ES" sz="1600" dirty="0">
                <a:solidFill>
                  <a:prstClr val="black"/>
                </a:solidFill>
              </a:rPr>
              <a:t> /*Ancho 1/2*/;</a:t>
            </a:r>
          </a:p>
          <a:p>
            <a:r>
              <a:rPr lang="es-ES" sz="1600" dirty="0">
                <a:solidFill>
                  <a:prstClr val="black"/>
                </a:solidFill>
              </a:rPr>
              <a:t>        }</a:t>
            </a:r>
          </a:p>
        </p:txBody>
      </p:sp>
    </p:spTree>
    <p:extLst>
      <p:ext uri="{BB962C8B-B14F-4D97-AF65-F5344CB8AC3E}">
        <p14:creationId xmlns:p14="http://schemas.microsoft.com/office/powerpoint/2010/main" val="35554387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smtClean="0"/>
              <a:t>Ejemplo: otras formas</a:t>
            </a:r>
            <a:endParaRPr lang="es-ES" dirty="0"/>
          </a:p>
        </p:txBody>
      </p:sp>
      <p:grpSp>
        <p:nvGrpSpPr>
          <p:cNvPr id="10" name="Grupo 9"/>
          <p:cNvGrpSpPr/>
          <p:nvPr/>
        </p:nvGrpSpPr>
        <p:grpSpPr>
          <a:xfrm>
            <a:off x="923925" y="1759046"/>
            <a:ext cx="7296150" cy="4187973"/>
            <a:chOff x="628650" y="1740384"/>
            <a:chExt cx="7296150" cy="4187973"/>
          </a:xfrm>
        </p:grpSpPr>
        <p:sp>
          <p:nvSpPr>
            <p:cNvPr id="9" name="Rectángulo 8"/>
            <p:cNvSpPr/>
            <p:nvPr/>
          </p:nvSpPr>
          <p:spPr>
            <a:xfrm>
              <a:off x="628650" y="3935273"/>
              <a:ext cx="7296150" cy="1827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p:cNvPicPr>
              <a:picLocks noChangeAspect="1"/>
            </p:cNvPicPr>
            <p:nvPr/>
          </p:nvPicPr>
          <p:blipFill>
            <a:blip r:embed="rId3">
              <a:clrChange>
                <a:clrFrom>
                  <a:srgbClr val="FFFFFF"/>
                </a:clrFrom>
                <a:clrTo>
                  <a:srgbClr val="FFFFFF">
                    <a:alpha val="0"/>
                  </a:srgbClr>
                </a:clrTo>
              </a:clrChange>
            </a:blip>
            <a:stretch>
              <a:fillRect/>
            </a:stretch>
          </p:blipFill>
          <p:spPr>
            <a:xfrm>
              <a:off x="770710" y="2313617"/>
              <a:ext cx="7154090" cy="3322149"/>
            </a:xfrm>
            <a:prstGeom prst="rect">
              <a:avLst/>
            </a:prstGeom>
          </p:spPr>
        </p:pic>
        <p:sp>
          <p:nvSpPr>
            <p:cNvPr id="7" name="CuadroTexto 6"/>
            <p:cNvSpPr txBox="1"/>
            <p:nvPr/>
          </p:nvSpPr>
          <p:spPr>
            <a:xfrm>
              <a:off x="3391855" y="5559025"/>
              <a:ext cx="421570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es-ES"/>
              </a:defPPr>
              <a:lvl1pP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formas sencilla, basadas en </a:t>
              </a:r>
              <a:r>
                <a:rPr lang="es-ES" dirty="0" err="1"/>
                <a:t>border-radius</a:t>
              </a:r>
              <a:endParaRPr lang="es-ES" dirty="0"/>
            </a:p>
          </p:txBody>
        </p:sp>
        <p:sp>
          <p:nvSpPr>
            <p:cNvPr id="8" name="Rectángulo 7"/>
            <p:cNvSpPr/>
            <p:nvPr/>
          </p:nvSpPr>
          <p:spPr>
            <a:xfrm>
              <a:off x="628650" y="1925050"/>
              <a:ext cx="7296150" cy="20123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1016541" y="1740384"/>
              <a:ext cx="421549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dirty="0" smtClean="0">
                  <a:solidFill>
                    <a:schemeClr val="bg1"/>
                  </a:solidFill>
                </a:rPr>
                <a:t>formas sencillas, basadas en triángulos</a:t>
              </a:r>
              <a:endParaRPr lang="es-ES" dirty="0">
                <a:solidFill>
                  <a:schemeClr val="bg1"/>
                </a:solidFill>
              </a:endParaRPr>
            </a:p>
          </p:txBody>
        </p:sp>
      </p:grpSp>
    </p:spTree>
    <p:extLst>
      <p:ext uri="{BB962C8B-B14F-4D97-AF65-F5344CB8AC3E}">
        <p14:creationId xmlns:p14="http://schemas.microsoft.com/office/powerpoint/2010/main" val="30681549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 otras formas</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1001567" y="2348908"/>
            <a:ext cx="7140866" cy="3585007"/>
          </a:xfrm>
          <a:prstGeom prst="rect">
            <a:avLst/>
          </a:prstGeom>
        </p:spPr>
      </p:pic>
      <p:sp>
        <p:nvSpPr>
          <p:cNvPr id="6" name="CuadroTexto 5"/>
          <p:cNvSpPr txBox="1"/>
          <p:nvPr/>
        </p:nvSpPr>
        <p:spPr>
          <a:xfrm>
            <a:off x="1505727" y="1830098"/>
            <a:ext cx="49862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smtClean="0">
                <a:solidFill>
                  <a:schemeClr val="bg1"/>
                </a:solidFill>
              </a:rPr>
              <a:t>formas combinadas, basadas en :</a:t>
            </a:r>
            <a:r>
              <a:rPr lang="es-ES" dirty="0" err="1" smtClean="0">
                <a:solidFill>
                  <a:schemeClr val="bg1"/>
                </a:solidFill>
              </a:rPr>
              <a:t>after</a:t>
            </a:r>
            <a:r>
              <a:rPr lang="es-ES" dirty="0" smtClean="0">
                <a:solidFill>
                  <a:schemeClr val="bg1"/>
                </a:solidFill>
              </a:rPr>
              <a:t> y :</a:t>
            </a:r>
            <a:r>
              <a:rPr lang="es-ES" dirty="0" err="1" smtClean="0">
                <a:solidFill>
                  <a:schemeClr val="bg1"/>
                </a:solidFill>
              </a:rPr>
              <a:t>before</a:t>
            </a:r>
            <a:endParaRPr lang="es-ES" dirty="0">
              <a:solidFill>
                <a:schemeClr val="bg1"/>
              </a:solidFill>
            </a:endParaRPr>
          </a:p>
        </p:txBody>
      </p:sp>
    </p:spTree>
    <p:extLst>
      <p:ext uri="{BB962C8B-B14F-4D97-AF65-F5344CB8AC3E}">
        <p14:creationId xmlns:p14="http://schemas.microsoft.com/office/powerpoint/2010/main" val="4247801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78107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Estilos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4" name="CuadroTexto 3"/>
          <p:cNvSpPr txBox="1"/>
          <p:nvPr/>
        </p:nvSpPr>
        <p:spPr>
          <a:xfrm>
            <a:off x="3221995" y="1524791"/>
            <a:ext cx="5052822" cy="923330"/>
          </a:xfrm>
          <a:prstGeom prst="rect">
            <a:avLst/>
          </a:prstGeom>
          <a:noFill/>
        </p:spPr>
        <p:txBody>
          <a:bodyPr wrap="square" rtlCol="0">
            <a:spAutoFit/>
          </a:bodyPr>
          <a:lstStyle/>
          <a:p>
            <a:r>
              <a:rPr lang="es-ES" dirty="0" smtClean="0"/>
              <a:t>HTLM es un lenguaje descriptivo de la estructura del documento, en el que las etiquetas no dan formato al contenido</a:t>
            </a:r>
            <a:endParaRPr lang="es-ES" dirty="0"/>
          </a:p>
        </p:txBody>
      </p:sp>
      <p:sp>
        <p:nvSpPr>
          <p:cNvPr id="5" name="CuadroTexto 4"/>
          <p:cNvSpPr txBox="1"/>
          <p:nvPr/>
        </p:nvSpPr>
        <p:spPr>
          <a:xfrm>
            <a:off x="978666" y="1663290"/>
            <a:ext cx="1323119" cy="369332"/>
          </a:xfrm>
          <a:prstGeom prst="rect">
            <a:avLst/>
          </a:prstGeom>
          <a:noFill/>
        </p:spPr>
        <p:txBody>
          <a:bodyPr wrap="none" rtlCol="0">
            <a:spAutoFit/>
          </a:bodyPr>
          <a:lstStyle/>
          <a:p>
            <a:r>
              <a:rPr lang="es-ES" dirty="0"/>
              <a:t>Inicialmente</a:t>
            </a:r>
          </a:p>
        </p:txBody>
      </p:sp>
      <p:sp>
        <p:nvSpPr>
          <p:cNvPr id="6" name="CuadroTexto 5"/>
          <p:cNvSpPr txBox="1"/>
          <p:nvPr/>
        </p:nvSpPr>
        <p:spPr>
          <a:xfrm>
            <a:off x="978666" y="2815358"/>
            <a:ext cx="1496243" cy="369332"/>
          </a:xfrm>
          <a:prstGeom prst="rect">
            <a:avLst/>
          </a:prstGeom>
          <a:noFill/>
        </p:spPr>
        <p:txBody>
          <a:bodyPr wrap="none" rtlCol="0">
            <a:spAutoFit/>
          </a:bodyPr>
          <a:lstStyle/>
          <a:p>
            <a:r>
              <a:rPr lang="es-ES" dirty="0" smtClean="0"/>
              <a:t>Más adelante,</a:t>
            </a:r>
            <a:endParaRPr lang="es-ES" dirty="0"/>
          </a:p>
        </p:txBody>
      </p:sp>
      <p:sp>
        <p:nvSpPr>
          <p:cNvPr id="7" name="CuadroTexto 6"/>
          <p:cNvSpPr txBox="1"/>
          <p:nvPr/>
        </p:nvSpPr>
        <p:spPr>
          <a:xfrm>
            <a:off x="3221995" y="2676859"/>
            <a:ext cx="5205984" cy="646331"/>
          </a:xfrm>
          <a:prstGeom prst="rect">
            <a:avLst/>
          </a:prstGeom>
          <a:noFill/>
        </p:spPr>
        <p:txBody>
          <a:bodyPr wrap="square" rtlCol="0">
            <a:spAutoFit/>
          </a:bodyPr>
          <a:lstStyle/>
          <a:p>
            <a:r>
              <a:rPr lang="es-ES" dirty="0" smtClean="0"/>
              <a:t>HTLM 3.2 incorpora etiquetas como &lt;</a:t>
            </a:r>
            <a:r>
              <a:rPr lang="es-ES" dirty="0" err="1" smtClean="0"/>
              <a:t>font</a:t>
            </a:r>
            <a:r>
              <a:rPr lang="es-ES" dirty="0" smtClean="0"/>
              <a:t>&gt; y atributos de color que contradicen el planteamiento inicial</a:t>
            </a:r>
            <a:endParaRPr lang="es-ES" dirty="0"/>
          </a:p>
        </p:txBody>
      </p:sp>
      <p:sp>
        <p:nvSpPr>
          <p:cNvPr id="8" name="CuadroTexto 7"/>
          <p:cNvSpPr txBox="1"/>
          <p:nvPr/>
        </p:nvSpPr>
        <p:spPr>
          <a:xfrm>
            <a:off x="978666" y="3704681"/>
            <a:ext cx="1571071" cy="369332"/>
          </a:xfrm>
          <a:prstGeom prst="rect">
            <a:avLst/>
          </a:prstGeom>
          <a:noFill/>
        </p:spPr>
        <p:txBody>
          <a:bodyPr wrap="none" rtlCol="0">
            <a:spAutoFit/>
          </a:bodyPr>
          <a:lstStyle/>
          <a:p>
            <a:r>
              <a:rPr lang="es-ES" dirty="0" smtClean="0"/>
              <a:t>Como reacción</a:t>
            </a:r>
            <a:endParaRPr lang="es-ES" dirty="0"/>
          </a:p>
        </p:txBody>
      </p:sp>
      <p:sp>
        <p:nvSpPr>
          <p:cNvPr id="9" name="CuadroTexto 8"/>
          <p:cNvSpPr txBox="1"/>
          <p:nvPr/>
        </p:nvSpPr>
        <p:spPr>
          <a:xfrm>
            <a:off x="3221995" y="3604282"/>
            <a:ext cx="5052822" cy="646331"/>
          </a:xfrm>
          <a:prstGeom prst="rect">
            <a:avLst/>
          </a:prstGeom>
          <a:noFill/>
        </p:spPr>
        <p:txBody>
          <a:bodyPr wrap="square" rtlCol="0">
            <a:spAutoFit/>
          </a:bodyPr>
          <a:lstStyle/>
          <a:p>
            <a:r>
              <a:rPr lang="es-ES" dirty="0" smtClean="0"/>
              <a:t>En HTML 4.0, el W3C  incorpora las Hojas de Estilos en Cascada, (</a:t>
            </a:r>
            <a:r>
              <a:rPr lang="en-US" b="1" i="1" dirty="0" smtClean="0"/>
              <a:t>C</a:t>
            </a:r>
            <a:r>
              <a:rPr lang="en-US" i="1" dirty="0" smtClean="0"/>
              <a:t>ascading </a:t>
            </a:r>
            <a:r>
              <a:rPr lang="en-US" b="1" i="1" dirty="0" smtClean="0"/>
              <a:t>S</a:t>
            </a:r>
            <a:r>
              <a:rPr lang="en-US" i="1" dirty="0" smtClean="0"/>
              <a:t>tyle </a:t>
            </a:r>
            <a:r>
              <a:rPr lang="en-US" b="1" i="1" dirty="0" smtClean="0"/>
              <a:t>S</a:t>
            </a:r>
            <a:r>
              <a:rPr lang="en-US" i="1" dirty="0" smtClean="0"/>
              <a:t>heets</a:t>
            </a:r>
            <a:r>
              <a:rPr lang="es-ES" dirty="0" smtClean="0"/>
              <a:t>, CSS)</a:t>
            </a:r>
            <a:endParaRPr lang="es-ES" dirty="0"/>
          </a:p>
        </p:txBody>
      </p:sp>
      <p:sp>
        <p:nvSpPr>
          <p:cNvPr id="10" name="CuadroTexto 9"/>
          <p:cNvSpPr txBox="1"/>
          <p:nvPr/>
        </p:nvSpPr>
        <p:spPr>
          <a:xfrm>
            <a:off x="978666" y="4682904"/>
            <a:ext cx="1571071" cy="646331"/>
          </a:xfrm>
          <a:prstGeom prst="rect">
            <a:avLst/>
          </a:prstGeom>
          <a:noFill/>
        </p:spPr>
        <p:txBody>
          <a:bodyPr wrap="square" rtlCol="0">
            <a:spAutoFit/>
          </a:bodyPr>
          <a:lstStyle/>
          <a:p>
            <a:r>
              <a:rPr lang="es-ES" dirty="0" smtClean="0"/>
              <a:t>Regresamos así al inicio</a:t>
            </a:r>
            <a:endParaRPr lang="es-ES" dirty="0"/>
          </a:p>
        </p:txBody>
      </p:sp>
      <p:sp>
        <p:nvSpPr>
          <p:cNvPr id="11" name="CuadroTexto 10"/>
          <p:cNvSpPr txBox="1"/>
          <p:nvPr/>
        </p:nvSpPr>
        <p:spPr>
          <a:xfrm>
            <a:off x="3221995" y="4671681"/>
            <a:ext cx="5486400" cy="1200329"/>
          </a:xfrm>
          <a:prstGeom prst="rect">
            <a:avLst/>
          </a:prstGeom>
          <a:noFill/>
        </p:spPr>
        <p:txBody>
          <a:bodyPr wrap="square" rtlCol="0">
            <a:spAutoFit/>
          </a:bodyPr>
          <a:lstStyle/>
          <a:p>
            <a:r>
              <a:rPr lang="es-ES" dirty="0" smtClean="0"/>
              <a:t>Todos los elementos relativos al formato se retiran del cuerpo del documento HTML y se incorporan a los estilos, que en el mejor de los casos pasan a un fichero independiente; CSS</a:t>
            </a:r>
            <a:endParaRPr lang="es-ES" dirty="0"/>
          </a:p>
        </p:txBody>
      </p:sp>
    </p:spTree>
    <p:extLst>
      <p:ext uri="{BB962C8B-B14F-4D97-AF65-F5344CB8AC3E}">
        <p14:creationId xmlns:p14="http://schemas.microsoft.com/office/powerpoint/2010/main" val="1453000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r"/>
            <a:r>
              <a:rPr lang="es-ES" dirty="0" smtClean="0"/>
              <a:t>Ejemplo: comic</a:t>
            </a:r>
            <a:endParaRPr lang="es-ES" dirty="0"/>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b="41242"/>
          <a:stretch/>
        </p:blipFill>
        <p:spPr>
          <a:xfrm>
            <a:off x="4238705" y="1196679"/>
            <a:ext cx="4448175" cy="1639827"/>
          </a:xfrm>
          <a:prstGeom prst="rect">
            <a:avLst/>
          </a:prstGeom>
        </p:spPr>
      </p:pic>
      <p:pic>
        <p:nvPicPr>
          <p:cNvPr id="4" name="Imagen 3"/>
          <p:cNvPicPr>
            <a:picLocks noChangeAspect="1"/>
          </p:cNvPicPr>
          <p:nvPr/>
        </p:nvPicPr>
        <p:blipFill>
          <a:blip r:embed="rId3"/>
          <a:stretch>
            <a:fillRect/>
          </a:stretch>
        </p:blipFill>
        <p:spPr>
          <a:xfrm>
            <a:off x="2210388" y="3235157"/>
            <a:ext cx="4984481" cy="2825212"/>
          </a:xfrm>
          <a:prstGeom prst="rect">
            <a:avLst/>
          </a:prstGeom>
        </p:spPr>
      </p:pic>
    </p:spTree>
    <p:extLst>
      <p:ext uri="{BB962C8B-B14F-4D97-AF65-F5344CB8AC3E}">
        <p14:creationId xmlns:p14="http://schemas.microsoft.com/office/powerpoint/2010/main" val="132576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smtClean="0"/>
              <a:t>Formas en CSS: ayudas</a:t>
            </a:r>
            <a:endParaRPr lang="es-ES" dirty="0"/>
          </a:p>
        </p:txBody>
      </p:sp>
      <p:sp>
        <p:nvSpPr>
          <p:cNvPr id="4" name="Rectángulo 3"/>
          <p:cNvSpPr/>
          <p:nvPr/>
        </p:nvSpPr>
        <p:spPr>
          <a:xfrm>
            <a:off x="1631379" y="2400241"/>
            <a:ext cx="6281591" cy="369332"/>
          </a:xfrm>
          <a:prstGeom prst="rect">
            <a:avLst/>
          </a:prstGeom>
        </p:spPr>
        <p:txBody>
          <a:bodyPr wrap="none">
            <a:spAutoFit/>
          </a:bodyPr>
          <a:lstStyle/>
          <a:p>
            <a:r>
              <a:rPr lang="en-US" i="1" dirty="0" smtClean="0">
                <a:solidFill>
                  <a:prstClr val="black"/>
                </a:solidFill>
              </a:rPr>
              <a:t>The Shapes of CSS </a:t>
            </a:r>
            <a:r>
              <a:rPr lang="es-ES" dirty="0" smtClean="0">
                <a:solidFill>
                  <a:prstClr val="black"/>
                </a:solidFill>
                <a:hlinkClick r:id="rId2"/>
              </a:rPr>
              <a:t>https</a:t>
            </a:r>
            <a:r>
              <a:rPr lang="es-ES" dirty="0">
                <a:solidFill>
                  <a:prstClr val="black"/>
                </a:solidFill>
                <a:hlinkClick r:id="rId2"/>
              </a:rPr>
              <a:t>://css-tricks.com/examples/ShapesOfCSS</a:t>
            </a:r>
            <a:r>
              <a:rPr lang="es-ES" dirty="0" smtClean="0">
                <a:solidFill>
                  <a:prstClr val="black"/>
                </a:solidFill>
                <a:hlinkClick r:id="rId2"/>
              </a:rPr>
              <a:t>/</a:t>
            </a:r>
            <a:endParaRPr lang="es-ES" dirty="0">
              <a:solidFill>
                <a:prstClr val="black"/>
              </a:solidFill>
            </a:endParaRPr>
          </a:p>
        </p:txBody>
      </p:sp>
      <p:sp>
        <p:nvSpPr>
          <p:cNvPr id="5" name="Rectángulo 4"/>
          <p:cNvSpPr/>
          <p:nvPr/>
        </p:nvSpPr>
        <p:spPr>
          <a:xfrm>
            <a:off x="1646803" y="4897709"/>
            <a:ext cx="6574971" cy="369332"/>
          </a:xfrm>
          <a:prstGeom prst="rect">
            <a:avLst/>
          </a:prstGeom>
        </p:spPr>
        <p:txBody>
          <a:bodyPr wrap="square">
            <a:spAutoFit/>
          </a:bodyPr>
          <a:lstStyle/>
          <a:p>
            <a:r>
              <a:rPr lang="en-US" i="1" dirty="0" err="1" smtClean="0">
                <a:solidFill>
                  <a:prstClr val="black"/>
                </a:solidFill>
              </a:rPr>
              <a:t>Covelping</a:t>
            </a:r>
            <a:r>
              <a:rPr lang="en-US" i="1" dirty="0" smtClean="0">
                <a:solidFill>
                  <a:prstClr val="black"/>
                </a:solidFill>
              </a:rPr>
              <a:t> Tools </a:t>
            </a:r>
            <a:r>
              <a:rPr lang="es-ES" dirty="0" smtClean="0">
                <a:solidFill>
                  <a:prstClr val="black"/>
                </a:solidFill>
                <a:hlinkClick r:id="rId3"/>
              </a:rPr>
              <a:t>https</a:t>
            </a:r>
            <a:r>
              <a:rPr lang="es-ES" dirty="0">
                <a:solidFill>
                  <a:prstClr val="black"/>
                </a:solidFill>
                <a:hlinkClick r:id="rId3"/>
              </a:rPr>
              <a:t>://</a:t>
            </a:r>
            <a:r>
              <a:rPr lang="es-ES" dirty="0" smtClean="0">
                <a:solidFill>
                  <a:prstClr val="black"/>
                </a:solidFill>
                <a:hlinkClick r:id="rId3"/>
              </a:rPr>
              <a:t>coveloping.com/tools/css-shapes-generator</a:t>
            </a:r>
            <a:r>
              <a:rPr lang="es-ES" dirty="0" smtClean="0">
                <a:solidFill>
                  <a:prstClr val="black"/>
                </a:solidFill>
              </a:rPr>
              <a:t> </a:t>
            </a:r>
            <a:endParaRPr lang="es-ES" dirty="0">
              <a:solidFill>
                <a:prstClr val="black"/>
              </a:solidFill>
            </a:endParaRPr>
          </a:p>
        </p:txBody>
      </p:sp>
      <p:sp>
        <p:nvSpPr>
          <p:cNvPr id="6" name="CuadroTexto 5"/>
          <p:cNvSpPr txBox="1"/>
          <p:nvPr/>
        </p:nvSpPr>
        <p:spPr>
          <a:xfrm>
            <a:off x="1631379" y="1310432"/>
            <a:ext cx="2561920" cy="369332"/>
          </a:xfrm>
          <a:prstGeom prst="rect">
            <a:avLst/>
          </a:prstGeom>
          <a:noFill/>
        </p:spPr>
        <p:txBody>
          <a:bodyPr wrap="none" rtlCol="0">
            <a:spAutoFit/>
          </a:bodyPr>
          <a:lstStyle/>
          <a:p>
            <a:r>
              <a:rPr lang="es-ES" b="1" dirty="0" smtClean="0">
                <a:solidFill>
                  <a:prstClr val="black"/>
                </a:solidFill>
              </a:rPr>
              <a:t>Ejemplos y descripciones</a:t>
            </a:r>
            <a:endParaRPr lang="es-ES" b="1" dirty="0">
              <a:solidFill>
                <a:prstClr val="black"/>
              </a:solidFill>
            </a:endParaRPr>
          </a:p>
        </p:txBody>
      </p:sp>
      <p:sp>
        <p:nvSpPr>
          <p:cNvPr id="7" name="CuadroTexto 6"/>
          <p:cNvSpPr txBox="1"/>
          <p:nvPr/>
        </p:nvSpPr>
        <p:spPr>
          <a:xfrm>
            <a:off x="1558300" y="3342991"/>
            <a:ext cx="1409745" cy="369332"/>
          </a:xfrm>
          <a:prstGeom prst="rect">
            <a:avLst/>
          </a:prstGeom>
          <a:noFill/>
        </p:spPr>
        <p:txBody>
          <a:bodyPr wrap="none" rtlCol="0">
            <a:spAutoFit/>
          </a:bodyPr>
          <a:lstStyle/>
          <a:p>
            <a:r>
              <a:rPr lang="es-ES" b="1" dirty="0" smtClean="0">
                <a:solidFill>
                  <a:prstClr val="black"/>
                </a:solidFill>
              </a:rPr>
              <a:t>Generadores</a:t>
            </a:r>
            <a:endParaRPr lang="es-ES" b="1" dirty="0">
              <a:solidFill>
                <a:prstClr val="black"/>
              </a:solidFill>
            </a:endParaRPr>
          </a:p>
        </p:txBody>
      </p:sp>
      <p:sp>
        <p:nvSpPr>
          <p:cNvPr id="8" name="Rectángulo 7"/>
          <p:cNvSpPr/>
          <p:nvPr/>
        </p:nvSpPr>
        <p:spPr>
          <a:xfrm>
            <a:off x="1631379" y="1666611"/>
            <a:ext cx="5856514" cy="646331"/>
          </a:xfrm>
          <a:prstGeom prst="rect">
            <a:avLst/>
          </a:prstGeom>
        </p:spPr>
        <p:txBody>
          <a:bodyPr wrap="square">
            <a:spAutoFit/>
          </a:bodyPr>
          <a:lstStyle/>
          <a:p>
            <a:r>
              <a:rPr lang="es-ES" dirty="0">
                <a:solidFill>
                  <a:prstClr val="black"/>
                </a:solidFill>
                <a:hlinkClick r:id="rId4"/>
              </a:rPr>
              <a:t>http://cybmeta.com/formas-basicas-con-css-triangulos-circulos-trapecios-rectangulos-cuadrados</a:t>
            </a:r>
            <a:r>
              <a:rPr lang="es-ES" dirty="0" smtClean="0">
                <a:solidFill>
                  <a:prstClr val="black"/>
                </a:solidFill>
                <a:hlinkClick r:id="rId4"/>
              </a:rPr>
              <a:t>/</a:t>
            </a:r>
            <a:r>
              <a:rPr lang="es-ES" dirty="0" smtClean="0">
                <a:solidFill>
                  <a:prstClr val="black"/>
                </a:solidFill>
              </a:rPr>
              <a:t> </a:t>
            </a:r>
            <a:endParaRPr lang="es-ES" dirty="0">
              <a:solidFill>
                <a:prstClr val="black"/>
              </a:solidFill>
            </a:endParaRPr>
          </a:p>
        </p:txBody>
      </p:sp>
      <p:sp>
        <p:nvSpPr>
          <p:cNvPr id="9" name="Rectángulo 8"/>
          <p:cNvSpPr/>
          <p:nvPr/>
        </p:nvSpPr>
        <p:spPr>
          <a:xfrm>
            <a:off x="1620004" y="3787818"/>
            <a:ext cx="6832582" cy="646331"/>
          </a:xfrm>
          <a:prstGeom prst="rect">
            <a:avLst/>
          </a:prstGeom>
        </p:spPr>
        <p:txBody>
          <a:bodyPr wrap="square">
            <a:spAutoFit/>
          </a:bodyPr>
          <a:lstStyle/>
          <a:p>
            <a:r>
              <a:rPr lang="es-ES" dirty="0">
                <a:solidFill>
                  <a:prstClr val="black"/>
                </a:solidFill>
                <a:hlinkClick r:id="rId5"/>
              </a:rPr>
              <a:t>http://</a:t>
            </a:r>
            <a:r>
              <a:rPr lang="es-ES" dirty="0" smtClean="0">
                <a:solidFill>
                  <a:prstClr val="black"/>
                </a:solidFill>
                <a:hlinkClick r:id="rId5"/>
              </a:rPr>
              <a:t>www.nosolocss.com/blog/recursos/recopilacion-de-los-mejores-recursos-para-crear-formas-con-css</a:t>
            </a:r>
            <a:r>
              <a:rPr lang="es-ES" dirty="0" smtClean="0">
                <a:solidFill>
                  <a:prstClr val="black"/>
                </a:solidFill>
              </a:rPr>
              <a:t> </a:t>
            </a:r>
            <a:endParaRPr lang="es-ES" dirty="0">
              <a:solidFill>
                <a:prstClr val="black"/>
              </a:solidFill>
            </a:endParaRPr>
          </a:p>
        </p:txBody>
      </p:sp>
      <p:sp>
        <p:nvSpPr>
          <p:cNvPr id="10" name="Rectángulo 9"/>
          <p:cNvSpPr/>
          <p:nvPr/>
        </p:nvSpPr>
        <p:spPr>
          <a:xfrm>
            <a:off x="1631379" y="4481263"/>
            <a:ext cx="6256456" cy="369332"/>
          </a:xfrm>
          <a:prstGeom prst="rect">
            <a:avLst/>
          </a:prstGeom>
        </p:spPr>
        <p:txBody>
          <a:bodyPr wrap="none">
            <a:spAutoFit/>
          </a:bodyPr>
          <a:lstStyle/>
          <a:p>
            <a:r>
              <a:rPr lang="en-US" i="1" dirty="0" smtClean="0">
                <a:solidFill>
                  <a:prstClr val="black"/>
                </a:solidFill>
              </a:rPr>
              <a:t>CSS Shape Generator </a:t>
            </a:r>
            <a:r>
              <a:rPr lang="es-ES" dirty="0" smtClean="0">
                <a:solidFill>
                  <a:prstClr val="black"/>
                </a:solidFill>
                <a:hlinkClick r:id="rId6"/>
              </a:rPr>
              <a:t>http</a:t>
            </a:r>
            <a:r>
              <a:rPr lang="es-ES" dirty="0">
                <a:solidFill>
                  <a:prstClr val="black"/>
                </a:solidFill>
                <a:hlinkClick r:id="rId6"/>
              </a:rPr>
              <a:t>://www.samuelrossille.com/css-shape</a:t>
            </a:r>
            <a:r>
              <a:rPr lang="es-ES" dirty="0" smtClean="0">
                <a:solidFill>
                  <a:prstClr val="black"/>
                </a:solidFill>
                <a:hlinkClick r:id="rId6"/>
              </a:rPr>
              <a:t>/</a:t>
            </a:r>
            <a:r>
              <a:rPr lang="es-ES" dirty="0" smtClean="0">
                <a:solidFill>
                  <a:prstClr val="black"/>
                </a:solidFill>
              </a:rPr>
              <a:t> </a:t>
            </a:r>
            <a:endParaRPr lang="es-ES" dirty="0">
              <a:solidFill>
                <a:prstClr val="black"/>
              </a:solidFill>
            </a:endParaRPr>
          </a:p>
        </p:txBody>
      </p:sp>
      <p:sp>
        <p:nvSpPr>
          <p:cNvPr id="11" name="CuadroTexto 10"/>
          <p:cNvSpPr txBox="1"/>
          <p:nvPr/>
        </p:nvSpPr>
        <p:spPr>
          <a:xfrm>
            <a:off x="1631379" y="5369084"/>
            <a:ext cx="6418937" cy="369332"/>
          </a:xfrm>
          <a:prstGeom prst="rect">
            <a:avLst/>
          </a:prstGeom>
          <a:noFill/>
        </p:spPr>
        <p:txBody>
          <a:bodyPr wrap="none" rtlCol="0">
            <a:spAutoFit/>
          </a:bodyPr>
          <a:lstStyle/>
          <a:p>
            <a:r>
              <a:rPr lang="en-US" i="1" dirty="0" smtClean="0">
                <a:solidFill>
                  <a:prstClr val="black"/>
                </a:solidFill>
              </a:rPr>
              <a:t>Ribbon builder </a:t>
            </a:r>
            <a:r>
              <a:rPr lang="es-ES" dirty="0" smtClean="0">
                <a:solidFill>
                  <a:prstClr val="black"/>
                </a:solidFill>
                <a:hlinkClick r:id="rId7"/>
              </a:rPr>
              <a:t>http</a:t>
            </a:r>
            <a:r>
              <a:rPr lang="es-ES" dirty="0">
                <a:solidFill>
                  <a:prstClr val="black"/>
                </a:solidFill>
                <a:hlinkClick r:id="rId7"/>
              </a:rPr>
              <a:t>://livetools.uiparade.com/ribbon-builder.html</a:t>
            </a:r>
            <a:r>
              <a:rPr lang="es-ES" dirty="0" smtClean="0">
                <a:solidFill>
                  <a:prstClr val="black"/>
                </a:solidFill>
                <a:hlinkClick r:id="rId7"/>
              </a:rPr>
              <a:t>#</a:t>
            </a:r>
            <a:r>
              <a:rPr lang="es-ES" dirty="0" smtClean="0">
                <a:solidFill>
                  <a:prstClr val="black"/>
                </a:solidFill>
              </a:rPr>
              <a:t> </a:t>
            </a:r>
            <a:endParaRPr lang="es-ES" dirty="0">
              <a:solidFill>
                <a:prstClr val="black"/>
              </a:solidFill>
            </a:endParaRPr>
          </a:p>
        </p:txBody>
      </p:sp>
      <p:sp>
        <p:nvSpPr>
          <p:cNvPr id="12" name="CuadroTexto 11"/>
          <p:cNvSpPr txBox="1"/>
          <p:nvPr/>
        </p:nvSpPr>
        <p:spPr>
          <a:xfrm>
            <a:off x="1646803" y="2845943"/>
            <a:ext cx="6868547" cy="369332"/>
          </a:xfrm>
          <a:prstGeom prst="rect">
            <a:avLst/>
          </a:prstGeom>
          <a:noFill/>
        </p:spPr>
        <p:txBody>
          <a:bodyPr wrap="none" rtlCol="0">
            <a:spAutoFit/>
          </a:bodyPr>
          <a:lstStyle/>
          <a:p>
            <a:r>
              <a:rPr lang="en-US" i="1" dirty="0" smtClean="0">
                <a:solidFill>
                  <a:prstClr val="black"/>
                </a:solidFill>
              </a:rPr>
              <a:t>CSS Hexagon Tutorial </a:t>
            </a:r>
            <a:r>
              <a:rPr lang="es-ES" dirty="0" smtClean="0">
                <a:solidFill>
                  <a:prstClr val="black"/>
                </a:solidFill>
                <a:hlinkClick r:id="rId8"/>
              </a:rPr>
              <a:t>http</a:t>
            </a:r>
            <a:r>
              <a:rPr lang="es-ES" dirty="0">
                <a:solidFill>
                  <a:prstClr val="black"/>
                </a:solidFill>
                <a:hlinkClick r:id="rId8"/>
              </a:rPr>
              <a:t>://</a:t>
            </a:r>
            <a:r>
              <a:rPr lang="es-ES" dirty="0" smtClean="0">
                <a:solidFill>
                  <a:prstClr val="black"/>
                </a:solidFill>
                <a:hlinkClick r:id="rId8"/>
              </a:rPr>
              <a:t>jtauber.github.io/articles/css-hexagon.html</a:t>
            </a:r>
            <a:r>
              <a:rPr lang="es-ES" dirty="0" smtClean="0">
                <a:solidFill>
                  <a:prstClr val="black"/>
                </a:solidFill>
              </a:rPr>
              <a:t> </a:t>
            </a:r>
            <a:endParaRPr lang="es-ES" dirty="0">
              <a:solidFill>
                <a:prstClr val="black"/>
              </a:solidFill>
            </a:endParaRPr>
          </a:p>
        </p:txBody>
      </p:sp>
      <p:sp>
        <p:nvSpPr>
          <p:cNvPr id="13" name="CuadroTexto 12"/>
          <p:cNvSpPr txBox="1"/>
          <p:nvPr/>
        </p:nvSpPr>
        <p:spPr>
          <a:xfrm>
            <a:off x="1620004" y="5840459"/>
            <a:ext cx="5106847" cy="369332"/>
          </a:xfrm>
          <a:prstGeom prst="rect">
            <a:avLst/>
          </a:prstGeom>
          <a:noFill/>
        </p:spPr>
        <p:txBody>
          <a:bodyPr wrap="none" rtlCol="0">
            <a:spAutoFit/>
          </a:bodyPr>
          <a:lstStyle/>
          <a:p>
            <a:r>
              <a:rPr lang="en-US" i="1" dirty="0" smtClean="0">
                <a:solidFill>
                  <a:prstClr val="black"/>
                </a:solidFill>
              </a:rPr>
              <a:t>Bubbler</a:t>
            </a:r>
            <a:r>
              <a:rPr lang="es-ES" dirty="0" smtClean="0">
                <a:solidFill>
                  <a:prstClr val="black"/>
                </a:solidFill>
              </a:rPr>
              <a:t> </a:t>
            </a:r>
            <a:r>
              <a:rPr lang="es-ES" dirty="0">
                <a:solidFill>
                  <a:prstClr val="black"/>
                </a:solidFill>
                <a:hlinkClick r:id="rId9"/>
              </a:rPr>
              <a:t>http://www.ilikepixels.co.uk/drop/bubbler</a:t>
            </a:r>
            <a:r>
              <a:rPr lang="es-ES" dirty="0" smtClean="0">
                <a:solidFill>
                  <a:prstClr val="black"/>
                </a:solidFill>
                <a:hlinkClick r:id="rId9"/>
              </a:rPr>
              <a:t>/</a:t>
            </a:r>
            <a:r>
              <a:rPr lang="es-ES" dirty="0" smtClean="0">
                <a:solidFill>
                  <a:prstClr val="black"/>
                </a:solidFill>
              </a:rPr>
              <a:t> </a:t>
            </a:r>
            <a:endParaRPr lang="es-ES" dirty="0">
              <a:solidFill>
                <a:prstClr val="black"/>
              </a:solidFill>
            </a:endParaRPr>
          </a:p>
        </p:txBody>
      </p:sp>
      <p:pic>
        <p:nvPicPr>
          <p:cNvPr id="2" name="Imagen 1"/>
          <p:cNvPicPr>
            <a:picLocks noChangeAspect="1"/>
          </p:cNvPicPr>
          <p:nvPr/>
        </p:nvPicPr>
        <p:blipFill>
          <a:blip r:embed="rId10"/>
          <a:stretch>
            <a:fillRect/>
          </a:stretch>
        </p:blipFill>
        <p:spPr>
          <a:xfrm>
            <a:off x="628650" y="2919282"/>
            <a:ext cx="841321" cy="847417"/>
          </a:xfrm>
          <a:prstGeom prst="rect">
            <a:avLst/>
          </a:prstGeom>
        </p:spPr>
      </p:pic>
    </p:spTree>
    <p:extLst>
      <p:ext uri="{BB962C8B-B14F-4D97-AF65-F5344CB8AC3E}">
        <p14:creationId xmlns:p14="http://schemas.microsoft.com/office/powerpoint/2010/main" val="22968351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Colores definidos en los estilos</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4" name="Imagen 3"/>
          <p:cNvPicPr>
            <a:picLocks noChangeAspect="1"/>
          </p:cNvPicPr>
          <p:nvPr/>
        </p:nvPicPr>
        <p:blipFill>
          <a:blip r:embed="rId2"/>
          <a:stretch>
            <a:fillRect/>
          </a:stretch>
        </p:blipFill>
        <p:spPr>
          <a:xfrm>
            <a:off x="706802" y="1272641"/>
            <a:ext cx="1420491" cy="499915"/>
          </a:xfrm>
          <a:prstGeom prst="rect">
            <a:avLst/>
          </a:prstGeom>
        </p:spPr>
      </p:pic>
      <p:sp>
        <p:nvSpPr>
          <p:cNvPr id="5" name="Rectángulo 4"/>
          <p:cNvSpPr/>
          <p:nvPr/>
        </p:nvSpPr>
        <p:spPr>
          <a:xfrm>
            <a:off x="856151" y="1923398"/>
            <a:ext cx="197699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background</a:t>
            </a:r>
            <a:r>
              <a:rPr lang="es-ES" b="1" dirty="0">
                <a:solidFill>
                  <a:prstClr val="white"/>
                </a:solidFill>
              </a:rPr>
              <a:t>-color:</a:t>
            </a:r>
          </a:p>
        </p:txBody>
      </p:sp>
      <p:sp>
        <p:nvSpPr>
          <p:cNvPr id="6" name="CuadroTexto 5"/>
          <p:cNvSpPr txBox="1"/>
          <p:nvPr/>
        </p:nvSpPr>
        <p:spPr>
          <a:xfrm>
            <a:off x="3483108" y="2201876"/>
            <a:ext cx="1559851" cy="923330"/>
          </a:xfrm>
          <a:prstGeom prst="rect">
            <a:avLst/>
          </a:prstGeom>
          <a:noFill/>
        </p:spPr>
        <p:txBody>
          <a:bodyPr wrap="none" rtlCol="0">
            <a:spAutoFit/>
          </a:bodyPr>
          <a:lstStyle/>
          <a:p>
            <a:r>
              <a:rPr lang="en-US" dirty="0" smtClean="0">
                <a:solidFill>
                  <a:prstClr val="black"/>
                </a:solidFill>
              </a:rPr>
              <a:t>yellow</a:t>
            </a:r>
          </a:p>
          <a:p>
            <a:r>
              <a:rPr lang="es-ES" dirty="0" err="1" smtClean="0">
                <a:solidFill>
                  <a:prstClr val="black"/>
                </a:solidFill>
              </a:rPr>
              <a:t>rgb</a:t>
            </a:r>
            <a:r>
              <a:rPr lang="es-ES" dirty="0" smtClean="0">
                <a:solidFill>
                  <a:prstClr val="black"/>
                </a:solidFill>
              </a:rPr>
              <a:t>(255,255,0)</a:t>
            </a:r>
          </a:p>
          <a:p>
            <a:r>
              <a:rPr lang="es-ES" dirty="0">
                <a:solidFill>
                  <a:prstClr val="black"/>
                </a:solidFill>
              </a:rPr>
              <a:t>#FFFF00</a:t>
            </a:r>
            <a:endParaRPr lang="es-ES" dirty="0" smtClean="0">
              <a:solidFill>
                <a:prstClr val="black"/>
              </a:solidFill>
            </a:endParaRPr>
          </a:p>
        </p:txBody>
      </p:sp>
      <p:sp>
        <p:nvSpPr>
          <p:cNvPr id="8" name="CuadroTexto 7"/>
          <p:cNvSpPr txBox="1"/>
          <p:nvPr/>
        </p:nvSpPr>
        <p:spPr>
          <a:xfrm>
            <a:off x="1438201" y="2779164"/>
            <a:ext cx="71301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s-E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prstClr val="white"/>
                </a:solidFill>
              </a:rPr>
              <a:t>color:</a:t>
            </a:r>
          </a:p>
        </p:txBody>
      </p:sp>
      <p:sp>
        <p:nvSpPr>
          <p:cNvPr id="9" name="Rectángulo 8"/>
          <p:cNvSpPr/>
          <p:nvPr/>
        </p:nvSpPr>
        <p:spPr>
          <a:xfrm>
            <a:off x="920698" y="3297831"/>
            <a:ext cx="2375955" cy="923330"/>
          </a:xfrm>
          <a:prstGeom prst="rect">
            <a:avLst/>
          </a:prstGeom>
        </p:spPr>
        <p:txBody>
          <a:bodyPr wrap="square">
            <a:spAutoFit/>
          </a:bodyPr>
          <a:lstStyle/>
          <a:p>
            <a:r>
              <a:rPr lang="es-ES" dirty="0">
                <a:solidFill>
                  <a:prstClr val="black"/>
                </a:solidFill>
              </a:rPr>
              <a:t>(corresponde al </a:t>
            </a:r>
            <a:r>
              <a:rPr lang="en-US" i="1" dirty="0">
                <a:solidFill>
                  <a:prstClr val="black"/>
                </a:solidFill>
              </a:rPr>
              <a:t>foreground color</a:t>
            </a:r>
            <a:r>
              <a:rPr lang="es-ES" dirty="0">
                <a:solidFill>
                  <a:prstClr val="black"/>
                </a:solidFill>
              </a:rPr>
              <a:t>, o color </a:t>
            </a:r>
            <a:r>
              <a:rPr lang="es-ES" dirty="0" smtClean="0">
                <a:solidFill>
                  <a:prstClr val="black"/>
                </a:solidFill>
              </a:rPr>
              <a:t>del </a:t>
            </a:r>
            <a:r>
              <a:rPr lang="es-ES" dirty="0">
                <a:solidFill>
                  <a:prstClr val="black"/>
                </a:solidFill>
              </a:rPr>
              <a:t>texto)</a:t>
            </a:r>
          </a:p>
        </p:txBody>
      </p:sp>
      <p:cxnSp>
        <p:nvCxnSpPr>
          <p:cNvPr id="11" name="Conector recto de flecha 10"/>
          <p:cNvCxnSpPr>
            <a:stCxn id="8" idx="3"/>
            <a:endCxn id="6" idx="1"/>
          </p:cNvCxnSpPr>
          <p:nvPr/>
        </p:nvCxnSpPr>
        <p:spPr>
          <a:xfrm flipV="1">
            <a:off x="2151217" y="2663541"/>
            <a:ext cx="1331891" cy="300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a:stCxn id="5" idx="3"/>
            <a:endCxn id="6" idx="1"/>
          </p:cNvCxnSpPr>
          <p:nvPr/>
        </p:nvCxnSpPr>
        <p:spPr>
          <a:xfrm>
            <a:off x="2833141" y="2108064"/>
            <a:ext cx="649967" cy="55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2095397" y="5905906"/>
            <a:ext cx="5907235"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prstClr val="black"/>
                </a:solidFill>
                <a:latin typeface="Courier New" panose="02070309020205020404" pitchFamily="49" charset="0"/>
                <a:cs typeface="Courier New" panose="02070309020205020404" pitchFamily="49" charset="0"/>
              </a:rPr>
              <a:t>&lt;body style="color: green; background-color: beige"&gt;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15" name="CuadroTexto 14"/>
          <p:cNvSpPr txBox="1"/>
          <p:nvPr/>
        </p:nvSpPr>
        <p:spPr>
          <a:xfrm>
            <a:off x="778574" y="4484676"/>
            <a:ext cx="3964123" cy="1200329"/>
          </a:xfrm>
          <a:prstGeom prst="rect">
            <a:avLst/>
          </a:prstGeom>
          <a:noFill/>
        </p:spPr>
        <p:txBody>
          <a:bodyPr wrap="square" rtlCol="0">
            <a:spAutoFit/>
          </a:bodyPr>
          <a:lstStyle/>
          <a:p>
            <a:r>
              <a:rPr lang="es-ES" dirty="0" smtClean="0">
                <a:solidFill>
                  <a:prstClr val="black"/>
                </a:solidFill>
              </a:rPr>
              <a:t>Se pueden incluir estas propiedades en el estilo de muchas de las etiquetas;</a:t>
            </a:r>
          </a:p>
          <a:p>
            <a:r>
              <a:rPr lang="es-ES" dirty="0" smtClean="0">
                <a:solidFill>
                  <a:prstClr val="black"/>
                </a:solidFill>
              </a:rPr>
              <a:t>e.g. en la etiqueta </a:t>
            </a:r>
            <a:r>
              <a:rPr lang="en-US" dirty="0" smtClean="0">
                <a:solidFill>
                  <a:prstClr val="black"/>
                </a:solidFill>
              </a:rPr>
              <a:t>body</a:t>
            </a:r>
            <a:r>
              <a:rPr lang="es-ES" dirty="0" smtClean="0">
                <a:solidFill>
                  <a:prstClr val="black"/>
                </a:solidFill>
              </a:rPr>
              <a:t> estableceríamos colores por defecto del documento</a:t>
            </a:r>
            <a:endParaRPr lang="es-ES" dirty="0">
              <a:solidFill>
                <a:prstClr val="black"/>
              </a:solidFill>
            </a:endParaRPr>
          </a:p>
        </p:txBody>
      </p:sp>
      <p:pic>
        <p:nvPicPr>
          <p:cNvPr id="3" name="Imagen 2"/>
          <p:cNvPicPr>
            <a:picLocks noChangeAspect="1"/>
          </p:cNvPicPr>
          <p:nvPr/>
        </p:nvPicPr>
        <p:blipFill>
          <a:blip r:embed="rId3"/>
          <a:stretch>
            <a:fillRect/>
          </a:stretch>
        </p:blipFill>
        <p:spPr>
          <a:xfrm>
            <a:off x="5324748" y="1369018"/>
            <a:ext cx="3390900" cy="3857625"/>
          </a:xfrm>
          <a:prstGeom prst="rect">
            <a:avLst/>
          </a:prstGeom>
        </p:spPr>
      </p:pic>
      <p:sp>
        <p:nvSpPr>
          <p:cNvPr id="16" name="CuadroTexto 15"/>
          <p:cNvSpPr txBox="1"/>
          <p:nvPr/>
        </p:nvSpPr>
        <p:spPr>
          <a:xfrm>
            <a:off x="8002632" y="2016470"/>
            <a:ext cx="71301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s-E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smtClean="0">
                <a:solidFill>
                  <a:prstClr val="white"/>
                </a:solidFill>
              </a:rPr>
              <a:t>color</a:t>
            </a:r>
            <a:endParaRPr lang="es-ES" dirty="0">
              <a:solidFill>
                <a:prstClr val="white"/>
              </a:solidFill>
            </a:endParaRPr>
          </a:p>
        </p:txBody>
      </p:sp>
    </p:spTree>
    <p:extLst>
      <p:ext uri="{BB962C8B-B14F-4D97-AF65-F5344CB8AC3E}">
        <p14:creationId xmlns:p14="http://schemas.microsoft.com/office/powerpoint/2010/main" val="339641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CSS3: colores y transparencias</a:t>
            </a:r>
            <a:endParaRPr lang="es-ES" dirty="0"/>
          </a:p>
        </p:txBody>
      </p:sp>
      <p:sp>
        <p:nvSpPr>
          <p:cNvPr id="3" name="CuadroTexto 2"/>
          <p:cNvSpPr txBox="1"/>
          <p:nvPr/>
        </p:nvSpPr>
        <p:spPr>
          <a:xfrm>
            <a:off x="628650" y="1515979"/>
            <a:ext cx="5579645" cy="646331"/>
          </a:xfrm>
          <a:prstGeom prst="rect">
            <a:avLst/>
          </a:prstGeom>
          <a:noFill/>
        </p:spPr>
        <p:txBody>
          <a:bodyPr wrap="square" rtlCol="0">
            <a:spAutoFit/>
          </a:bodyPr>
          <a:lstStyle/>
          <a:p>
            <a:r>
              <a:rPr lang="es-ES" dirty="0" smtClean="0">
                <a:solidFill>
                  <a:prstClr val="black"/>
                </a:solidFill>
              </a:rPr>
              <a:t>CSS3 introduce la opacidad de los colores, que varia entre 0 (0% de opacidad) y 1 (100% de opacidad)</a:t>
            </a:r>
            <a:endParaRPr lang="es-ES" dirty="0">
              <a:solidFill>
                <a:prstClr val="black"/>
              </a:solidFill>
            </a:endParaRPr>
          </a:p>
        </p:txBody>
      </p:sp>
      <p:sp>
        <p:nvSpPr>
          <p:cNvPr id="4" name="Rectángulo 3"/>
          <p:cNvSpPr/>
          <p:nvPr/>
        </p:nvSpPr>
        <p:spPr>
          <a:xfrm>
            <a:off x="955314" y="2490322"/>
            <a:ext cx="921612"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opacity</a:t>
            </a:r>
            <a:endParaRPr lang="es-ES" b="1" dirty="0">
              <a:solidFill>
                <a:prstClr val="white"/>
              </a:solidFill>
            </a:endParaRPr>
          </a:p>
        </p:txBody>
      </p:sp>
      <p:sp>
        <p:nvSpPr>
          <p:cNvPr id="5" name="CuadroTexto 4"/>
          <p:cNvSpPr txBox="1"/>
          <p:nvPr/>
        </p:nvSpPr>
        <p:spPr>
          <a:xfrm>
            <a:off x="2803357" y="2351822"/>
            <a:ext cx="4848727" cy="646331"/>
          </a:xfrm>
          <a:prstGeom prst="rect">
            <a:avLst/>
          </a:prstGeom>
          <a:noFill/>
        </p:spPr>
        <p:txBody>
          <a:bodyPr wrap="square" rtlCol="0">
            <a:spAutoFit/>
          </a:bodyPr>
          <a:lstStyle/>
          <a:p>
            <a:r>
              <a:rPr lang="es-ES" dirty="0" smtClean="0">
                <a:solidFill>
                  <a:prstClr val="black"/>
                </a:solidFill>
              </a:rPr>
              <a:t>valor de opacidad del color incluido en el mismo elemento y en los elementos hijos</a:t>
            </a:r>
            <a:endParaRPr lang="es-ES" dirty="0">
              <a:solidFill>
                <a:prstClr val="black"/>
              </a:solidFill>
            </a:endParaRPr>
          </a:p>
        </p:txBody>
      </p:sp>
      <p:sp>
        <p:nvSpPr>
          <p:cNvPr id="6" name="CuadroTexto 5"/>
          <p:cNvSpPr txBox="1"/>
          <p:nvPr/>
        </p:nvSpPr>
        <p:spPr>
          <a:xfrm>
            <a:off x="3418472" y="3392488"/>
            <a:ext cx="4462574" cy="1477328"/>
          </a:xfrm>
          <a:prstGeom prst="rect">
            <a:avLst/>
          </a:prstGeom>
          <a:noFill/>
        </p:spPr>
        <p:txBody>
          <a:bodyPr wrap="square" rtlCol="0">
            <a:spAutoFit/>
          </a:bodyPr>
          <a:lstStyle/>
          <a:p>
            <a:r>
              <a:rPr lang="es-ES" dirty="0" smtClean="0">
                <a:solidFill>
                  <a:prstClr val="black"/>
                </a:solidFill>
              </a:rPr>
              <a:t>Se puede indicar directamente la opacidad mediante la notación </a:t>
            </a:r>
            <a:r>
              <a:rPr lang="es-ES" dirty="0" err="1" smtClean="0">
                <a:solidFill>
                  <a:prstClr val="black"/>
                </a:solidFill>
              </a:rPr>
              <a:t>rgba</a:t>
            </a:r>
            <a:r>
              <a:rPr lang="es-ES" dirty="0" smtClean="0">
                <a:solidFill>
                  <a:prstClr val="black"/>
                </a:solidFill>
              </a:rPr>
              <a:t>, donde un cuarto número corresponde al canal alfa, determinante de la opacidad del fondo.</a:t>
            </a:r>
          </a:p>
          <a:p>
            <a:r>
              <a:rPr lang="es-ES" dirty="0" smtClean="0">
                <a:solidFill>
                  <a:prstClr val="black"/>
                </a:solidFill>
              </a:rPr>
              <a:t>No afecta a los elementos hijos</a:t>
            </a:r>
            <a:endParaRPr lang="es-ES" dirty="0">
              <a:solidFill>
                <a:prstClr val="black"/>
              </a:solidFill>
            </a:endParaRPr>
          </a:p>
        </p:txBody>
      </p:sp>
      <p:sp>
        <p:nvSpPr>
          <p:cNvPr id="7" name="Rectángulo 6"/>
          <p:cNvSpPr/>
          <p:nvPr/>
        </p:nvSpPr>
        <p:spPr>
          <a:xfrm>
            <a:off x="889879" y="3510831"/>
            <a:ext cx="19134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background</a:t>
            </a:r>
            <a:r>
              <a:rPr lang="es-ES" b="1" dirty="0">
                <a:solidFill>
                  <a:prstClr val="white"/>
                </a:solidFill>
              </a:rPr>
              <a:t>-color:</a:t>
            </a:r>
          </a:p>
        </p:txBody>
      </p:sp>
      <p:sp>
        <p:nvSpPr>
          <p:cNvPr id="8" name="CuadroTexto 7"/>
          <p:cNvSpPr txBox="1"/>
          <p:nvPr/>
        </p:nvSpPr>
        <p:spPr>
          <a:xfrm>
            <a:off x="1206081" y="5264151"/>
            <a:ext cx="6925732" cy="646331"/>
          </a:xfrm>
          <a:prstGeom prst="rect">
            <a:avLst/>
          </a:prstGeom>
          <a:noFill/>
        </p:spPr>
        <p:txBody>
          <a:bodyPr wrap="square" rtlCol="0">
            <a:spAutoFit/>
          </a:bodyPr>
          <a:lstStyle/>
          <a:p>
            <a:r>
              <a:rPr lang="es-ES" dirty="0" smtClean="0">
                <a:solidFill>
                  <a:prstClr val="black"/>
                </a:solidFill>
              </a:rPr>
              <a:t>Por compatibilidad (algunos navegadores no soportan canal alfa, deben especificarse dos estilos, el primero sin canal alfa y el segundo en RGB</a:t>
            </a:r>
            <a:endParaRPr lang="es-ES" dirty="0">
              <a:solidFill>
                <a:prstClr val="black"/>
              </a:solidFill>
            </a:endParaRPr>
          </a:p>
        </p:txBody>
      </p:sp>
      <p:pic>
        <p:nvPicPr>
          <p:cNvPr id="9"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895504" y="4023509"/>
            <a:ext cx="90785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rgba</a:t>
            </a:r>
            <a:r>
              <a:rPr lang="es-ES" b="1" dirty="0" smtClean="0">
                <a:solidFill>
                  <a:prstClr val="white"/>
                </a:solidFill>
              </a:rPr>
              <a:t>()</a:t>
            </a:r>
            <a:endParaRPr lang="es-ES" b="1" dirty="0">
              <a:solidFill>
                <a:prstClr val="white"/>
              </a:solidFill>
            </a:endParaRPr>
          </a:p>
        </p:txBody>
      </p:sp>
    </p:spTree>
    <p:extLst>
      <p:ext uri="{BB962C8B-B14F-4D97-AF65-F5344CB8AC3E}">
        <p14:creationId xmlns:p14="http://schemas.microsoft.com/office/powerpoint/2010/main" val="283488954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 de transparencias</a:t>
            </a:r>
            <a:endParaRPr lang="es-ES" dirty="0"/>
          </a:p>
        </p:txBody>
      </p:sp>
      <p:sp>
        <p:nvSpPr>
          <p:cNvPr id="4" name="Rectángulo 3"/>
          <p:cNvSpPr/>
          <p:nvPr/>
        </p:nvSpPr>
        <p:spPr>
          <a:xfrm>
            <a:off x="628650" y="1520575"/>
            <a:ext cx="5110413"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smtClean="0">
                <a:solidFill>
                  <a:prstClr val="black"/>
                </a:solidFill>
                <a:latin typeface="Courier New" panose="02070309020205020404" pitchFamily="49" charset="0"/>
                <a:cs typeface="Courier New" panose="02070309020205020404" pitchFamily="49" charset="0"/>
              </a:rPr>
              <a:t>.uno {	</a:t>
            </a:r>
            <a:r>
              <a:rPr lang="es-ES" sz="1400" dirty="0" err="1" smtClean="0">
                <a:solidFill>
                  <a:prstClr val="black"/>
                </a:solidFill>
                <a:latin typeface="Courier New" panose="02070309020205020404" pitchFamily="49" charset="0"/>
                <a:cs typeface="Courier New" panose="02070309020205020404" pitchFamily="49" charset="0"/>
              </a:rPr>
              <a:t>width</a:t>
            </a:r>
            <a:r>
              <a:rPr lang="es-ES" sz="1400" dirty="0">
                <a:solidFill>
                  <a:prstClr val="black"/>
                </a:solidFill>
                <a:latin typeface="Courier New" panose="02070309020205020404" pitchFamily="49" charset="0"/>
                <a:cs typeface="Courier New" panose="02070309020205020404" pitchFamily="49" charset="0"/>
              </a:rPr>
              <a:t>: 100px;</a:t>
            </a:r>
          </a:p>
          <a:p>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height</a:t>
            </a:r>
            <a:r>
              <a:rPr lang="es-ES" sz="1400" dirty="0">
                <a:solidFill>
                  <a:prstClr val="black"/>
                </a:solidFill>
                <a:latin typeface="Courier New" panose="02070309020205020404" pitchFamily="49" charset="0"/>
                <a:cs typeface="Courier New" panose="02070309020205020404" pitchFamily="49" charset="0"/>
              </a:rPr>
              <a:t>: 100px;</a:t>
            </a:r>
          </a:p>
          <a:p>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smtClean="0">
                <a:solidFill>
                  <a:prstClr val="black"/>
                </a:solidFill>
                <a:latin typeface="Courier New" panose="02070309020205020404" pitchFamily="49" charset="0"/>
                <a:cs typeface="Courier New" panose="02070309020205020404" pitchFamily="49" charset="0"/>
              </a:rPr>
              <a:t>-color</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rgb</a:t>
            </a:r>
            <a:r>
              <a:rPr lang="es-ES" sz="1400" dirty="0">
                <a:solidFill>
                  <a:prstClr val="black"/>
                </a:solidFill>
                <a:latin typeface="Courier New" panose="02070309020205020404" pitchFamily="49" charset="0"/>
                <a:cs typeface="Courier New" panose="02070309020205020404" pitchFamily="49" charset="0"/>
              </a:rPr>
              <a:t>(255,0,0</a:t>
            </a:r>
            <a:r>
              <a:rPr lang="es-ES" sz="1400" dirty="0" smtClean="0">
                <a:solidFill>
                  <a:prstClr val="black"/>
                </a:solidFill>
                <a:latin typeface="Courier New" panose="02070309020205020404" pitchFamily="49" charset="0"/>
                <a:cs typeface="Courier New" panose="02070309020205020404" pitchFamily="49" charset="0"/>
              </a:rPr>
              <a:t>);</a:t>
            </a:r>
          </a:p>
          <a:p>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margin</a:t>
            </a:r>
            <a:r>
              <a:rPr lang="es-ES" sz="1400" dirty="0">
                <a:solidFill>
                  <a:prstClr val="black"/>
                </a:solidFill>
                <a:latin typeface="Courier New" panose="02070309020205020404" pitchFamily="49" charset="0"/>
                <a:cs typeface="Courier New" panose="02070309020205020404" pitchFamily="49" charset="0"/>
              </a:rPr>
              <a:t>: 40px;}            </a:t>
            </a:r>
          </a:p>
          <a:p>
            <a:r>
              <a:rPr lang="es-ES" sz="1400" dirty="0" smtClean="0">
                <a:solidFill>
                  <a:prstClr val="black"/>
                </a:solidFill>
                <a:latin typeface="Courier New" panose="02070309020205020404" pitchFamily="49" charset="0"/>
                <a:cs typeface="Courier New" panose="02070309020205020404" pitchFamily="49" charset="0"/>
              </a:rPr>
              <a:t>.dos {	</a:t>
            </a:r>
            <a:r>
              <a:rPr lang="es-ES" sz="1400" dirty="0" err="1" smtClean="0">
                <a:solidFill>
                  <a:prstClr val="black"/>
                </a:solidFill>
                <a:latin typeface="Courier New" panose="02070309020205020404" pitchFamily="49" charset="0"/>
                <a:cs typeface="Courier New" panose="02070309020205020404" pitchFamily="49" charset="0"/>
              </a:rPr>
              <a:t>width</a:t>
            </a:r>
            <a:r>
              <a:rPr lang="es-ES" sz="1400" dirty="0">
                <a:solidFill>
                  <a:prstClr val="black"/>
                </a:solidFill>
                <a:latin typeface="Courier New" panose="02070309020205020404" pitchFamily="49" charset="0"/>
                <a:cs typeface="Courier New" panose="02070309020205020404" pitchFamily="49" charset="0"/>
              </a:rPr>
              <a:t>: 100px;</a:t>
            </a:r>
          </a:p>
          <a:p>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height</a:t>
            </a:r>
            <a:r>
              <a:rPr lang="es-ES" sz="1400" dirty="0">
                <a:solidFill>
                  <a:prstClr val="black"/>
                </a:solidFill>
                <a:latin typeface="Courier New" panose="02070309020205020404" pitchFamily="49" charset="0"/>
                <a:cs typeface="Courier New" panose="02070309020205020404" pitchFamily="49" charset="0"/>
              </a:rPr>
              <a:t>: 100px;</a:t>
            </a:r>
          </a:p>
          <a:p>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smtClean="0">
                <a:solidFill>
                  <a:prstClr val="black"/>
                </a:solidFill>
                <a:latin typeface="Courier New" panose="02070309020205020404" pitchFamily="49" charset="0"/>
                <a:cs typeface="Courier New" panose="02070309020205020404" pitchFamily="49" charset="0"/>
              </a:rPr>
              <a:t>-color</a:t>
            </a: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rgba</a:t>
            </a:r>
            <a:r>
              <a:rPr lang="es-ES" sz="1400" dirty="0" smtClean="0">
                <a:solidFill>
                  <a:prstClr val="black"/>
                </a:solidFill>
                <a:latin typeface="Courier New" panose="02070309020205020404" pitchFamily="49" charset="0"/>
                <a:cs typeface="Courier New" panose="02070309020205020404" pitchFamily="49" charset="0"/>
              </a:rPr>
              <a:t>(0,255,0, 0.5);</a:t>
            </a:r>
            <a:endParaRPr lang="es-ES" sz="1400" dirty="0">
              <a:solidFill>
                <a:prstClr val="black"/>
              </a:solidFill>
              <a:latin typeface="Courier New" panose="02070309020205020404" pitchFamily="49" charset="0"/>
              <a:cs typeface="Courier New" panose="02070309020205020404" pitchFamily="49" charset="0"/>
            </a:endParaRPr>
          </a:p>
          <a:p>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position</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relative</a:t>
            </a:r>
            <a:r>
              <a:rPr lang="es-ES" sz="1400" dirty="0">
                <a:solidFill>
                  <a:prstClr val="black"/>
                </a:solidFill>
                <a:latin typeface="Courier New" panose="02070309020205020404" pitchFamily="49" charset="0"/>
                <a:cs typeface="Courier New" panose="02070309020205020404" pitchFamily="49" charset="0"/>
              </a:rPr>
              <a:t>;		</a:t>
            </a:r>
          </a:p>
          <a:p>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top</a:t>
            </a:r>
            <a:r>
              <a:rPr lang="es-ES" sz="1400" dirty="0">
                <a:solidFill>
                  <a:prstClr val="black"/>
                </a:solidFill>
                <a:latin typeface="Courier New" panose="02070309020205020404" pitchFamily="49" charset="0"/>
                <a:cs typeface="Courier New" panose="02070309020205020404" pitchFamily="49" charset="0"/>
              </a:rPr>
              <a:t>: 20px;</a:t>
            </a:r>
          </a:p>
          <a:p>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left</a:t>
            </a:r>
            <a:r>
              <a:rPr lang="es-ES" sz="1400" dirty="0">
                <a:solidFill>
                  <a:prstClr val="black"/>
                </a:solidFill>
                <a:latin typeface="Courier New" panose="02070309020205020404" pitchFamily="49" charset="0"/>
                <a:cs typeface="Courier New" panose="02070309020205020404" pitchFamily="49" charset="0"/>
              </a:rPr>
              <a:t>: 20px</a:t>
            </a:r>
            <a:r>
              <a:rPr lang="es-ES" sz="1400" dirty="0" smtClean="0">
                <a:solidFill>
                  <a:prstClr val="black"/>
                </a:solidFill>
                <a:latin typeface="Courier New" panose="02070309020205020404" pitchFamily="49" charset="0"/>
                <a:cs typeface="Courier New" panose="02070309020205020404" pitchFamily="49" charset="0"/>
              </a:rPr>
              <a:t>;}</a:t>
            </a:r>
            <a:endParaRPr lang="es-ES" sz="1400" dirty="0">
              <a:solidFill>
                <a:prstClr val="black"/>
              </a:solidFill>
              <a:latin typeface="Courier New" panose="02070309020205020404" pitchFamily="49" charset="0"/>
              <a:cs typeface="Courier New" panose="02070309020205020404" pitchFamily="49" charset="0"/>
            </a:endParaRPr>
          </a:p>
        </p:txBody>
      </p:sp>
      <p:pic>
        <p:nvPicPr>
          <p:cNvPr id="5" name="Imagen 4"/>
          <p:cNvPicPr>
            <a:picLocks noChangeAspect="1"/>
          </p:cNvPicPr>
          <p:nvPr/>
        </p:nvPicPr>
        <p:blipFill rotWithShape="1">
          <a:blip r:embed="rId2"/>
          <a:srcRect t="2713" b="4050"/>
          <a:stretch/>
        </p:blipFill>
        <p:spPr>
          <a:xfrm>
            <a:off x="6038182" y="4078704"/>
            <a:ext cx="2477168" cy="1950641"/>
          </a:xfrm>
          <a:prstGeom prst="rect">
            <a:avLst/>
          </a:prstGeom>
        </p:spPr>
      </p:pic>
      <p:sp>
        <p:nvSpPr>
          <p:cNvPr id="6" name="Rectángulo 5"/>
          <p:cNvSpPr/>
          <p:nvPr/>
        </p:nvSpPr>
        <p:spPr>
          <a:xfrm>
            <a:off x="628650" y="4489156"/>
            <a:ext cx="3906838"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en-US" sz="1400" dirty="0">
              <a:solidFill>
                <a:prstClr val="black"/>
              </a:solidFill>
              <a:latin typeface="Courier New" panose="02070309020205020404" pitchFamily="49" charset="0"/>
              <a:cs typeface="Courier New" panose="02070309020205020404" pitchFamily="49" charset="0"/>
            </a:endParaRPr>
          </a:p>
          <a:p>
            <a:r>
              <a:rPr lang="en-US" sz="1400" dirty="0" smtClean="0">
                <a:solidFill>
                  <a:prstClr val="black"/>
                </a:solidFill>
                <a:latin typeface="Courier New" panose="02070309020205020404" pitchFamily="49" charset="0"/>
                <a:cs typeface="Courier New" panose="02070309020205020404" pitchFamily="49" charset="0"/>
              </a:rPr>
              <a:t>&lt;</a:t>
            </a:r>
            <a:r>
              <a:rPr lang="en-US" sz="1400" dirty="0">
                <a:solidFill>
                  <a:prstClr val="black"/>
                </a:solidFill>
                <a:latin typeface="Courier New" panose="02070309020205020404" pitchFamily="49" charset="0"/>
                <a:cs typeface="Courier New" panose="02070309020205020404" pitchFamily="49" charset="0"/>
              </a:rPr>
              <a:t>div class</a:t>
            </a:r>
            <a:r>
              <a:rPr lang="en-US" sz="1400" dirty="0" smtClean="0">
                <a:solidFill>
                  <a:prstClr val="black"/>
                </a:solidFill>
                <a:latin typeface="Courier New" panose="02070309020205020404" pitchFamily="49" charset="0"/>
                <a:cs typeface="Courier New" panose="02070309020205020404" pitchFamily="49" charset="0"/>
              </a:rPr>
              <a:t>=“</a:t>
            </a:r>
            <a:r>
              <a:rPr lang="en-US" sz="1400" dirty="0" err="1" smtClean="0">
                <a:solidFill>
                  <a:prstClr val="black"/>
                </a:solidFill>
                <a:latin typeface="Courier New" panose="02070309020205020404" pitchFamily="49" charset="0"/>
                <a:cs typeface="Courier New" panose="02070309020205020404" pitchFamily="49" charset="0"/>
              </a:rPr>
              <a:t>uno</a:t>
            </a:r>
            <a:r>
              <a:rPr lang="en-US" sz="1400" dirty="0" smtClean="0">
                <a:solidFill>
                  <a:prstClr val="black"/>
                </a:solidFill>
                <a:latin typeface="Courier New" panose="02070309020205020404" pitchFamily="49" charset="0"/>
                <a:cs typeface="Courier New" panose="02070309020205020404" pitchFamily="49" charset="0"/>
              </a:rPr>
              <a:t>"&gt;</a:t>
            </a:r>
            <a:endParaRPr lang="en-US" sz="1400" dirty="0">
              <a:solidFill>
                <a:prstClr val="black"/>
              </a:solidFill>
              <a:latin typeface="Courier New" panose="02070309020205020404" pitchFamily="49" charset="0"/>
              <a:cs typeface="Courier New" panose="02070309020205020404" pitchFamily="49" charset="0"/>
            </a:endParaRPr>
          </a:p>
          <a:p>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p class</a:t>
            </a:r>
            <a:r>
              <a:rPr lang="en-US" sz="1400" dirty="0" smtClean="0">
                <a:solidFill>
                  <a:prstClr val="black"/>
                </a:solidFill>
                <a:latin typeface="Courier New" panose="02070309020205020404" pitchFamily="49" charset="0"/>
                <a:cs typeface="Courier New" panose="02070309020205020404" pitchFamily="49" charset="0"/>
              </a:rPr>
              <a:t>=“dos"&gt;&lt;/</a:t>
            </a:r>
            <a:r>
              <a:rPr lang="en-US" sz="1400" dirty="0">
                <a:solidFill>
                  <a:prstClr val="black"/>
                </a:solidFill>
                <a:latin typeface="Courier New" panose="02070309020205020404" pitchFamily="49" charset="0"/>
                <a:cs typeface="Courier New" panose="02070309020205020404" pitchFamily="49" charset="0"/>
              </a:rPr>
              <a:t>p&gt;	 </a:t>
            </a:r>
          </a:p>
          <a:p>
            <a:r>
              <a:rPr lang="en-US" sz="1400" dirty="0" smtClean="0">
                <a:solidFill>
                  <a:prstClr val="black"/>
                </a:solidFill>
                <a:latin typeface="Courier New" panose="02070309020205020404" pitchFamily="49" charset="0"/>
                <a:cs typeface="Courier New" panose="02070309020205020404" pitchFamily="49" charset="0"/>
              </a:rPr>
              <a:t>&lt;/</a:t>
            </a:r>
            <a:r>
              <a:rPr lang="en-US" sz="1400" dirty="0">
                <a:solidFill>
                  <a:prstClr val="black"/>
                </a:solidFill>
                <a:latin typeface="Courier New" panose="02070309020205020404" pitchFamily="49" charset="0"/>
                <a:cs typeface="Courier New" panose="02070309020205020404" pitchFamily="49" charset="0"/>
              </a:rPr>
              <a:t>div&gt;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7" name="Flecha derecha 6"/>
          <p:cNvSpPr/>
          <p:nvPr/>
        </p:nvSpPr>
        <p:spPr>
          <a:xfrm>
            <a:off x="4871745" y="4837455"/>
            <a:ext cx="830179"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8"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113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Colores HSV - HSL</a:t>
            </a:r>
            <a:endParaRPr lang="es-ES" dirty="0"/>
          </a:p>
        </p:txBody>
      </p:sp>
      <p:sp>
        <p:nvSpPr>
          <p:cNvPr id="3" name="CuadroTexto 2"/>
          <p:cNvSpPr txBox="1"/>
          <p:nvPr/>
        </p:nvSpPr>
        <p:spPr>
          <a:xfrm>
            <a:off x="729414" y="1431759"/>
            <a:ext cx="7685171" cy="646331"/>
          </a:xfrm>
          <a:prstGeom prst="rect">
            <a:avLst/>
          </a:prstGeom>
          <a:noFill/>
        </p:spPr>
        <p:txBody>
          <a:bodyPr wrap="square" rtlCol="0">
            <a:spAutoFit/>
          </a:bodyPr>
          <a:lstStyle/>
          <a:p>
            <a:r>
              <a:rPr lang="es-ES" dirty="0" smtClean="0">
                <a:solidFill>
                  <a:prstClr val="black"/>
                </a:solidFill>
              </a:rPr>
              <a:t>Al margen del RGB existe otro modelo de definición del color en términos de sus </a:t>
            </a:r>
            <a:r>
              <a:rPr lang="es-ES" b="1" dirty="0" smtClean="0">
                <a:solidFill>
                  <a:prstClr val="black"/>
                </a:solidFill>
              </a:rPr>
              <a:t>componentes</a:t>
            </a:r>
            <a:r>
              <a:rPr lang="es-ES" dirty="0" smtClean="0">
                <a:solidFill>
                  <a:prstClr val="black"/>
                </a:solidFill>
              </a:rPr>
              <a:t>, conocido como </a:t>
            </a:r>
            <a:endParaRPr lang="es-ES" dirty="0">
              <a:solidFill>
                <a:prstClr val="black"/>
              </a:solidFill>
            </a:endParaRPr>
          </a:p>
        </p:txBody>
      </p:sp>
      <p:sp>
        <p:nvSpPr>
          <p:cNvPr id="4" name="Rectángulo 3"/>
          <p:cNvSpPr/>
          <p:nvPr/>
        </p:nvSpPr>
        <p:spPr>
          <a:xfrm>
            <a:off x="919347" y="2244989"/>
            <a:ext cx="3195453" cy="646331"/>
          </a:xfrm>
          <a:prstGeom prst="rect">
            <a:avLst/>
          </a:prstGeom>
        </p:spPr>
        <p:txBody>
          <a:bodyPr wrap="square">
            <a:spAutoFit/>
          </a:bodyPr>
          <a:lstStyle/>
          <a:p>
            <a:pPr algn="ctr"/>
            <a:r>
              <a:rPr lang="es-ES" dirty="0" smtClean="0">
                <a:solidFill>
                  <a:prstClr val="black"/>
                </a:solidFill>
              </a:rPr>
              <a:t>HSV: </a:t>
            </a:r>
            <a:r>
              <a:rPr lang="en-US" i="1" dirty="0" smtClean="0">
                <a:solidFill>
                  <a:prstClr val="black"/>
                </a:solidFill>
              </a:rPr>
              <a:t>Hue, Saturation, Value </a:t>
            </a:r>
            <a:br>
              <a:rPr lang="en-US" i="1" dirty="0" smtClean="0">
                <a:solidFill>
                  <a:prstClr val="black"/>
                </a:solidFill>
              </a:rPr>
            </a:br>
            <a:r>
              <a:rPr lang="en-US" i="1" dirty="0" smtClean="0">
                <a:solidFill>
                  <a:prstClr val="black"/>
                </a:solidFill>
              </a:rPr>
              <a:t>(</a:t>
            </a:r>
            <a:r>
              <a:rPr lang="es-ES" b="1" dirty="0" smtClean="0">
                <a:solidFill>
                  <a:prstClr val="black"/>
                </a:solidFill>
              </a:rPr>
              <a:t>Matiz</a:t>
            </a:r>
            <a:r>
              <a:rPr lang="es-ES" b="1" dirty="0">
                <a:solidFill>
                  <a:prstClr val="black"/>
                </a:solidFill>
              </a:rPr>
              <a:t>, </a:t>
            </a:r>
            <a:r>
              <a:rPr lang="es-ES" b="1" dirty="0" smtClean="0">
                <a:solidFill>
                  <a:prstClr val="black"/>
                </a:solidFill>
              </a:rPr>
              <a:t>Saturación</a:t>
            </a:r>
            <a:r>
              <a:rPr lang="es-ES" b="1" dirty="0">
                <a:solidFill>
                  <a:prstClr val="black"/>
                </a:solidFill>
              </a:rPr>
              <a:t>, Valor</a:t>
            </a:r>
            <a:r>
              <a:rPr lang="es-ES" dirty="0" smtClean="0">
                <a:solidFill>
                  <a:prstClr val="black"/>
                </a:solidFill>
              </a:rPr>
              <a:t>)</a:t>
            </a:r>
            <a:endParaRPr lang="es-ES" dirty="0">
              <a:solidFill>
                <a:prstClr val="black"/>
              </a:solidFill>
            </a:endParaRPr>
          </a:p>
        </p:txBody>
      </p:sp>
      <p:sp>
        <p:nvSpPr>
          <p:cNvPr id="5" name="Rectángulo 4"/>
          <p:cNvSpPr/>
          <p:nvPr/>
        </p:nvSpPr>
        <p:spPr>
          <a:xfrm>
            <a:off x="919348" y="2853301"/>
            <a:ext cx="3289133" cy="646331"/>
          </a:xfrm>
          <a:prstGeom prst="rect">
            <a:avLst/>
          </a:prstGeom>
        </p:spPr>
        <p:txBody>
          <a:bodyPr wrap="square">
            <a:spAutoFit/>
          </a:bodyPr>
          <a:lstStyle/>
          <a:p>
            <a:pPr algn="ctr"/>
            <a:r>
              <a:rPr lang="es-ES" dirty="0" smtClean="0">
                <a:solidFill>
                  <a:prstClr val="black"/>
                </a:solidFill>
              </a:rPr>
              <a:t>HSB: </a:t>
            </a:r>
            <a:r>
              <a:rPr lang="en-US" i="1" dirty="0" smtClean="0">
                <a:solidFill>
                  <a:prstClr val="black"/>
                </a:solidFill>
              </a:rPr>
              <a:t>Hue, Saturation, Brightness </a:t>
            </a:r>
            <a:br>
              <a:rPr lang="en-US" i="1" dirty="0" smtClean="0">
                <a:solidFill>
                  <a:prstClr val="black"/>
                </a:solidFill>
              </a:rPr>
            </a:br>
            <a:r>
              <a:rPr lang="en-US" i="1" dirty="0" smtClean="0">
                <a:solidFill>
                  <a:prstClr val="black"/>
                </a:solidFill>
              </a:rPr>
              <a:t>(</a:t>
            </a:r>
            <a:r>
              <a:rPr lang="es-ES" b="1" dirty="0" smtClean="0">
                <a:solidFill>
                  <a:prstClr val="black"/>
                </a:solidFill>
              </a:rPr>
              <a:t>Matiz</a:t>
            </a:r>
            <a:r>
              <a:rPr lang="es-ES" b="1" dirty="0">
                <a:solidFill>
                  <a:prstClr val="black"/>
                </a:solidFill>
              </a:rPr>
              <a:t>, Saturación, Brillo</a:t>
            </a:r>
            <a:r>
              <a:rPr lang="es-ES" dirty="0" smtClean="0">
                <a:solidFill>
                  <a:prstClr val="black"/>
                </a:solidFill>
              </a:rPr>
              <a:t>)</a:t>
            </a:r>
            <a:endParaRPr lang="es-ES" dirty="0">
              <a:solidFill>
                <a:prstClr val="black"/>
              </a:solidFill>
            </a:endParaRPr>
          </a:p>
        </p:txBody>
      </p:sp>
      <p:sp>
        <p:nvSpPr>
          <p:cNvPr id="6" name="Rectángulo 5"/>
          <p:cNvSpPr/>
          <p:nvPr/>
        </p:nvSpPr>
        <p:spPr>
          <a:xfrm>
            <a:off x="776253" y="3691189"/>
            <a:ext cx="3481639" cy="1477328"/>
          </a:xfrm>
          <a:prstGeom prst="rect">
            <a:avLst/>
          </a:prstGeom>
        </p:spPr>
        <p:txBody>
          <a:bodyPr wrap="square">
            <a:spAutoFit/>
          </a:bodyPr>
          <a:lstStyle/>
          <a:p>
            <a:r>
              <a:rPr lang="es-ES" dirty="0" smtClean="0">
                <a:solidFill>
                  <a:prstClr val="black"/>
                </a:solidFill>
              </a:rPr>
              <a:t>fue </a:t>
            </a:r>
            <a:r>
              <a:rPr lang="es-ES" dirty="0">
                <a:solidFill>
                  <a:prstClr val="black"/>
                </a:solidFill>
              </a:rPr>
              <a:t>creado en 1978 por </a:t>
            </a:r>
            <a:r>
              <a:rPr lang="en-US" i="1" dirty="0" err="1" smtClean="0">
                <a:solidFill>
                  <a:prstClr val="black"/>
                </a:solidFill>
              </a:rPr>
              <a:t>Alvy</a:t>
            </a:r>
            <a:r>
              <a:rPr lang="en-US" i="1" dirty="0" smtClean="0">
                <a:solidFill>
                  <a:prstClr val="black"/>
                </a:solidFill>
              </a:rPr>
              <a:t> Ray Smith </a:t>
            </a:r>
            <a:r>
              <a:rPr lang="es-ES" dirty="0" smtClean="0">
                <a:solidFill>
                  <a:prstClr val="black"/>
                </a:solidFill>
              </a:rPr>
              <a:t>y es </a:t>
            </a:r>
            <a:r>
              <a:rPr lang="es-ES" dirty="0">
                <a:solidFill>
                  <a:prstClr val="black"/>
                </a:solidFill>
              </a:rPr>
              <a:t>una transformación no lineal del espacio de color RGB, </a:t>
            </a:r>
            <a:r>
              <a:rPr lang="es-ES" dirty="0" smtClean="0">
                <a:solidFill>
                  <a:prstClr val="black"/>
                </a:solidFill>
              </a:rPr>
              <a:t>que se puede expresar como progresiones </a:t>
            </a:r>
            <a:r>
              <a:rPr lang="es-ES" dirty="0">
                <a:solidFill>
                  <a:prstClr val="black"/>
                </a:solidFill>
              </a:rPr>
              <a:t>de color</a:t>
            </a:r>
          </a:p>
        </p:txBody>
      </p:sp>
      <p:pic>
        <p:nvPicPr>
          <p:cNvPr id="1026" name="Picture 2" descr="http://www.codeproject.com/KB/recipes/colorspace1/hs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295" y="2078090"/>
            <a:ext cx="4061490" cy="324919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1251283" y="5518839"/>
            <a:ext cx="4029949" cy="369332"/>
          </a:xfrm>
          <a:prstGeom prst="rect">
            <a:avLst/>
          </a:prstGeom>
          <a:noFill/>
        </p:spPr>
        <p:txBody>
          <a:bodyPr wrap="none" rtlCol="0">
            <a:spAutoFit/>
          </a:bodyPr>
          <a:lstStyle/>
          <a:p>
            <a:r>
              <a:rPr lang="es-ES" dirty="0" smtClean="0">
                <a:solidFill>
                  <a:prstClr val="black"/>
                </a:solidFill>
              </a:rPr>
              <a:t>En la misma línea se encuentra el modelo</a:t>
            </a:r>
            <a:endParaRPr lang="es-ES" dirty="0">
              <a:solidFill>
                <a:prstClr val="black"/>
              </a:solidFill>
            </a:endParaRPr>
          </a:p>
        </p:txBody>
      </p:sp>
      <p:sp>
        <p:nvSpPr>
          <p:cNvPr id="8" name="Rectángulo 7"/>
          <p:cNvSpPr/>
          <p:nvPr/>
        </p:nvSpPr>
        <p:spPr>
          <a:xfrm>
            <a:off x="1886909" y="5888171"/>
            <a:ext cx="6527676" cy="369332"/>
          </a:xfrm>
          <a:prstGeom prst="rect">
            <a:avLst/>
          </a:prstGeom>
        </p:spPr>
        <p:txBody>
          <a:bodyPr wrap="square">
            <a:spAutoFit/>
          </a:bodyPr>
          <a:lstStyle/>
          <a:p>
            <a:r>
              <a:rPr lang="es-ES" dirty="0" smtClean="0">
                <a:solidFill>
                  <a:prstClr val="black"/>
                </a:solidFill>
              </a:rPr>
              <a:t>HSL (</a:t>
            </a:r>
            <a:r>
              <a:rPr lang="en-US" i="1" dirty="0" smtClean="0">
                <a:solidFill>
                  <a:prstClr val="black"/>
                </a:solidFill>
              </a:rPr>
              <a:t>Hue Saturation, Lightness </a:t>
            </a:r>
            <a:r>
              <a:rPr lang="es-ES" dirty="0" smtClean="0">
                <a:solidFill>
                  <a:prstClr val="black"/>
                </a:solidFill>
              </a:rPr>
              <a:t>– </a:t>
            </a:r>
            <a:r>
              <a:rPr lang="es-ES" b="1" dirty="0">
                <a:solidFill>
                  <a:prstClr val="black"/>
                </a:solidFill>
              </a:rPr>
              <a:t>Matiz, Saturación, </a:t>
            </a:r>
            <a:r>
              <a:rPr lang="es-ES" b="1" dirty="0" smtClean="0">
                <a:solidFill>
                  <a:prstClr val="black"/>
                </a:solidFill>
              </a:rPr>
              <a:t>Luminosidad</a:t>
            </a:r>
            <a:r>
              <a:rPr lang="es-ES" dirty="0" smtClean="0">
                <a:solidFill>
                  <a:prstClr val="black"/>
                </a:solidFill>
              </a:rPr>
              <a:t>)</a:t>
            </a:r>
            <a:endParaRPr lang="es-ES" dirty="0">
              <a:solidFill>
                <a:prstClr val="black"/>
              </a:solidFill>
            </a:endParaRPr>
          </a:p>
        </p:txBody>
      </p:sp>
    </p:spTree>
    <p:extLst>
      <p:ext uri="{BB962C8B-B14F-4D97-AF65-F5344CB8AC3E}">
        <p14:creationId xmlns:p14="http://schemas.microsoft.com/office/powerpoint/2010/main" val="2625114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Colores HSL</a:t>
            </a:r>
            <a:endParaRPr lang="es-ES" dirty="0"/>
          </a:p>
        </p:txBody>
      </p:sp>
      <p:pic>
        <p:nvPicPr>
          <p:cNvPr id="3" name="Picture 4" descr="http://www.erinsowards.com/articles/2011/01/graphics/hsl-colo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455" y="1322528"/>
            <a:ext cx="4391219" cy="38153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28650" y="1522429"/>
            <a:ext cx="2884571" cy="3139321"/>
          </a:xfrm>
          <a:prstGeom prst="rect">
            <a:avLst/>
          </a:prstGeom>
        </p:spPr>
        <p:txBody>
          <a:bodyPr wrap="square">
            <a:spAutoFit/>
          </a:bodyPr>
          <a:lstStyle/>
          <a:p>
            <a:r>
              <a:rPr lang="es-ES" dirty="0" smtClean="0">
                <a:solidFill>
                  <a:prstClr val="black"/>
                </a:solidFill>
              </a:rPr>
              <a:t>En CSS3 se puede definir un color en términos de</a:t>
            </a:r>
          </a:p>
          <a:p>
            <a:pPr marL="285750" indent="-285750">
              <a:buFont typeface="Arial" panose="020B0604020202020204" pitchFamily="34" charset="0"/>
              <a:buChar char="•"/>
            </a:pPr>
            <a:r>
              <a:rPr lang="es-ES" b="1" dirty="0" smtClean="0">
                <a:solidFill>
                  <a:prstClr val="black"/>
                </a:solidFill>
              </a:rPr>
              <a:t>Matiz (H) </a:t>
            </a:r>
            <a:r>
              <a:rPr lang="es-ES" dirty="0" smtClean="0">
                <a:solidFill>
                  <a:prstClr val="black"/>
                </a:solidFill>
              </a:rPr>
              <a:t>medida como ángulo entre 0 y 360</a:t>
            </a:r>
          </a:p>
          <a:p>
            <a:pPr marL="285750" indent="-285750">
              <a:buFont typeface="Arial" panose="020B0604020202020204" pitchFamily="34" charset="0"/>
              <a:buChar char="•"/>
            </a:pPr>
            <a:r>
              <a:rPr lang="es-ES" b="1" dirty="0" smtClean="0">
                <a:solidFill>
                  <a:prstClr val="black"/>
                </a:solidFill>
              </a:rPr>
              <a:t>Saturación (S)</a:t>
            </a:r>
            <a:r>
              <a:rPr lang="es-ES" dirty="0">
                <a:solidFill>
                  <a:prstClr val="black"/>
                </a:solidFill>
              </a:rPr>
              <a:t> expresada en %</a:t>
            </a:r>
            <a:endParaRPr lang="es-ES" dirty="0" smtClean="0">
              <a:solidFill>
                <a:prstClr val="black"/>
              </a:solidFill>
            </a:endParaRPr>
          </a:p>
          <a:p>
            <a:pPr marL="285750" indent="-285750">
              <a:buFont typeface="Arial" panose="020B0604020202020204" pitchFamily="34" charset="0"/>
              <a:buChar char="•"/>
            </a:pPr>
            <a:r>
              <a:rPr lang="es-ES" b="1" dirty="0" smtClean="0">
                <a:solidFill>
                  <a:prstClr val="black"/>
                </a:solidFill>
              </a:rPr>
              <a:t>Luminosidad (L)</a:t>
            </a:r>
            <a:r>
              <a:rPr lang="es-ES" dirty="0">
                <a:solidFill>
                  <a:prstClr val="black"/>
                </a:solidFill>
              </a:rPr>
              <a:t> </a:t>
            </a:r>
            <a:r>
              <a:rPr lang="es-ES" dirty="0" smtClean="0">
                <a:solidFill>
                  <a:prstClr val="black"/>
                </a:solidFill>
              </a:rPr>
              <a:t>también </a:t>
            </a:r>
            <a:r>
              <a:rPr lang="es-ES" dirty="0">
                <a:solidFill>
                  <a:prstClr val="black"/>
                </a:solidFill>
              </a:rPr>
              <a:t>en </a:t>
            </a:r>
            <a:r>
              <a:rPr lang="es-ES" dirty="0" smtClean="0">
                <a:solidFill>
                  <a:prstClr val="black"/>
                </a:solidFill>
              </a:rPr>
              <a:t>%, entre el 0% (</a:t>
            </a:r>
            <a:r>
              <a:rPr lang="es-ES" dirty="0">
                <a:solidFill>
                  <a:prstClr val="black"/>
                </a:solidFill>
              </a:rPr>
              <a:t>negro</a:t>
            </a:r>
            <a:r>
              <a:rPr lang="es-ES" dirty="0" smtClean="0">
                <a:solidFill>
                  <a:prstClr val="black"/>
                </a:solidFill>
              </a:rPr>
              <a:t>) y el 100% (blanco)</a:t>
            </a:r>
          </a:p>
          <a:p>
            <a:pPr marL="285750" indent="-285750">
              <a:buFont typeface="Arial" panose="020B0604020202020204" pitchFamily="34" charset="0"/>
              <a:buChar char="•"/>
            </a:pPr>
            <a:r>
              <a:rPr lang="es-ES" dirty="0" smtClean="0">
                <a:solidFill>
                  <a:prstClr val="black"/>
                </a:solidFill>
              </a:rPr>
              <a:t>y opcionalmente, el valor del canal </a:t>
            </a:r>
            <a:r>
              <a:rPr lang="es-ES" b="1" dirty="0" smtClean="0">
                <a:solidFill>
                  <a:prstClr val="black"/>
                </a:solidFill>
              </a:rPr>
              <a:t>alfa</a:t>
            </a:r>
            <a:endParaRPr lang="es-ES" b="1" dirty="0">
              <a:solidFill>
                <a:prstClr val="black"/>
              </a:solidFill>
            </a:endParaRPr>
          </a:p>
        </p:txBody>
      </p:sp>
      <p:sp>
        <p:nvSpPr>
          <p:cNvPr id="5" name="Rectángulo 4"/>
          <p:cNvSpPr/>
          <p:nvPr/>
        </p:nvSpPr>
        <p:spPr>
          <a:xfrm>
            <a:off x="3807455" y="5715406"/>
            <a:ext cx="4257495"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-color: </a:t>
            </a:r>
            <a:r>
              <a:rPr lang="es-ES" sz="1400" dirty="0" err="1">
                <a:solidFill>
                  <a:prstClr val="black"/>
                </a:solidFill>
                <a:latin typeface="Courier New" panose="02070309020205020404" pitchFamily="49" charset="0"/>
                <a:cs typeface="Courier New" panose="02070309020205020404" pitchFamily="49" charset="0"/>
              </a:rPr>
              <a:t>hsl</a:t>
            </a:r>
            <a:r>
              <a:rPr lang="es-ES" sz="1400" dirty="0">
                <a:solidFill>
                  <a:prstClr val="black"/>
                </a:solidFill>
                <a:latin typeface="Courier New" panose="02070309020205020404" pitchFamily="49" charset="0"/>
                <a:cs typeface="Courier New" panose="02070309020205020404" pitchFamily="49" charset="0"/>
              </a:rPr>
              <a:t>(0,0%,78</a:t>
            </a:r>
            <a:r>
              <a:rPr lang="es-ES" sz="1400" dirty="0" smtClean="0">
                <a:solidFill>
                  <a:prstClr val="black"/>
                </a:solidFill>
                <a:latin typeface="Courier New" panose="02070309020205020404" pitchFamily="49" charset="0"/>
                <a:cs typeface="Courier New" panose="02070309020205020404" pitchFamily="49" charset="0"/>
              </a:rPr>
              <a:t>%)</a:t>
            </a:r>
          </a:p>
          <a:p>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-color: </a:t>
            </a:r>
            <a:r>
              <a:rPr lang="es-ES" sz="1400" dirty="0" err="1" smtClean="0">
                <a:solidFill>
                  <a:prstClr val="black"/>
                </a:solidFill>
                <a:latin typeface="Courier New" panose="02070309020205020404" pitchFamily="49" charset="0"/>
                <a:cs typeface="Courier New" panose="02070309020205020404" pitchFamily="49" charset="0"/>
              </a:rPr>
              <a:t>hsla</a:t>
            </a:r>
            <a:r>
              <a:rPr lang="es-ES" sz="1400" dirty="0" smtClean="0">
                <a:solidFill>
                  <a:prstClr val="black"/>
                </a:solidFill>
                <a:latin typeface="Courier New" panose="02070309020205020404" pitchFamily="49" charset="0"/>
                <a:cs typeface="Courier New" panose="02070309020205020404" pitchFamily="49" charset="0"/>
              </a:rPr>
              <a:t>(0,0</a:t>
            </a:r>
            <a:r>
              <a:rPr lang="es-ES" sz="1400" dirty="0">
                <a:solidFill>
                  <a:prstClr val="black"/>
                </a:solidFill>
                <a:latin typeface="Courier New" panose="02070309020205020404" pitchFamily="49" charset="0"/>
                <a:cs typeface="Courier New" panose="02070309020205020404" pitchFamily="49" charset="0"/>
              </a:rPr>
              <a:t>%,78</a:t>
            </a:r>
            <a:r>
              <a:rPr lang="es-ES" sz="1400" dirty="0" smtClean="0">
                <a:solidFill>
                  <a:prstClr val="black"/>
                </a:solidFill>
                <a:latin typeface="Courier New" panose="02070309020205020404" pitchFamily="49" charset="0"/>
                <a:cs typeface="Courier New" panose="02070309020205020404" pitchFamily="49" charset="0"/>
              </a:rPr>
              <a:t>%,0.5)</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6" name="Rectángulo 5"/>
          <p:cNvSpPr/>
          <p:nvPr/>
        </p:nvSpPr>
        <p:spPr>
          <a:xfrm>
            <a:off x="1376145" y="4814683"/>
            <a:ext cx="1585690" cy="646331"/>
          </a:xfrm>
          <a:prstGeom prst="rect">
            <a:avLst/>
          </a:prstGeom>
        </p:spPr>
        <p:txBody>
          <a:bodyPr wrap="none">
            <a:spAutoFit/>
          </a:bodyPr>
          <a:lstStyle/>
          <a:p>
            <a:r>
              <a:rPr lang="es-ES" b="1" dirty="0" err="1" smtClean="0">
                <a:solidFill>
                  <a:prstClr val="black"/>
                </a:solidFill>
              </a:rPr>
              <a:t>hsl</a:t>
            </a:r>
            <a:r>
              <a:rPr lang="es-ES" b="1" dirty="0" smtClean="0">
                <a:solidFill>
                  <a:prstClr val="black"/>
                </a:solidFill>
              </a:rPr>
              <a:t>(</a:t>
            </a:r>
            <a:r>
              <a:rPr lang="es-ES" b="1" dirty="0" err="1" smtClean="0">
                <a:solidFill>
                  <a:prstClr val="black"/>
                </a:solidFill>
              </a:rPr>
              <a:t>x,y%,z</a:t>
            </a:r>
            <a:r>
              <a:rPr lang="es-ES" b="1" dirty="0" smtClean="0">
                <a:solidFill>
                  <a:prstClr val="black"/>
                </a:solidFill>
              </a:rPr>
              <a:t>%)</a:t>
            </a:r>
          </a:p>
          <a:p>
            <a:r>
              <a:rPr lang="es-ES" b="1" dirty="0" err="1" smtClean="0">
                <a:solidFill>
                  <a:prstClr val="black"/>
                </a:solidFill>
              </a:rPr>
              <a:t>hsla</a:t>
            </a:r>
            <a:r>
              <a:rPr lang="es-ES" b="1" dirty="0" smtClean="0">
                <a:solidFill>
                  <a:prstClr val="black"/>
                </a:solidFill>
              </a:rPr>
              <a:t>(</a:t>
            </a:r>
            <a:r>
              <a:rPr lang="es-ES" b="1" dirty="0" err="1" smtClean="0">
                <a:solidFill>
                  <a:prstClr val="black"/>
                </a:solidFill>
              </a:rPr>
              <a:t>x,y</a:t>
            </a:r>
            <a:r>
              <a:rPr lang="es-ES" b="1" dirty="0" err="1">
                <a:solidFill>
                  <a:prstClr val="black"/>
                </a:solidFill>
              </a:rPr>
              <a:t>%,z</a:t>
            </a:r>
            <a:r>
              <a:rPr lang="es-ES" b="1" dirty="0" err="1" smtClean="0">
                <a:solidFill>
                  <a:prstClr val="black"/>
                </a:solidFill>
              </a:rPr>
              <a:t>%,a</a:t>
            </a:r>
            <a:r>
              <a:rPr lang="es-ES" b="1" dirty="0" smtClean="0">
                <a:solidFill>
                  <a:prstClr val="black"/>
                </a:solidFill>
              </a:rPr>
              <a:t>)</a:t>
            </a:r>
            <a:endParaRPr lang="es-ES" b="1" dirty="0">
              <a:solidFill>
                <a:prstClr val="black"/>
              </a:solidFill>
            </a:endParaRPr>
          </a:p>
        </p:txBody>
      </p:sp>
      <p:pic>
        <p:nvPicPr>
          <p:cNvPr id="7" name="Picture 2" descr="http://www.blog.pc-serveis.es/wp-content/uploads/2012/08/css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829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dirty="0" smtClean="0"/>
              <a:t>Selección de colores</a:t>
            </a:r>
            <a:endParaRPr lang="es-ES" dirty="0"/>
          </a:p>
        </p:txBody>
      </p:sp>
      <p:sp>
        <p:nvSpPr>
          <p:cNvPr id="3" name="2 Rectángulo"/>
          <p:cNvSpPr/>
          <p:nvPr/>
        </p:nvSpPr>
        <p:spPr>
          <a:xfrm>
            <a:off x="4383463" y="5948087"/>
            <a:ext cx="2174506" cy="369332"/>
          </a:xfrm>
          <a:prstGeom prst="rect">
            <a:avLst/>
          </a:prstGeom>
        </p:spPr>
        <p:txBody>
          <a:bodyPr wrap="none">
            <a:spAutoFit/>
          </a:bodyPr>
          <a:lstStyle/>
          <a:p>
            <a:r>
              <a:rPr lang="es-ES" dirty="0">
                <a:solidFill>
                  <a:prstClr val="black"/>
                </a:solidFill>
                <a:hlinkClick r:id="rId2"/>
              </a:rPr>
              <a:t>http://hslpicker.com</a:t>
            </a:r>
            <a:r>
              <a:rPr lang="es-ES" dirty="0" smtClean="0">
                <a:solidFill>
                  <a:prstClr val="black"/>
                </a:solidFill>
                <a:hlinkClick r:id="rId2"/>
              </a:rPr>
              <a:t>/</a:t>
            </a:r>
            <a:endParaRPr lang="es-ES" dirty="0">
              <a:solidFill>
                <a:prstClr val="black"/>
              </a:solidFill>
            </a:endParaRPr>
          </a:p>
        </p:txBody>
      </p:sp>
      <p:pic>
        <p:nvPicPr>
          <p:cNvPr id="4" name="Imagen 3"/>
          <p:cNvPicPr>
            <a:picLocks noChangeAspect="1"/>
          </p:cNvPicPr>
          <p:nvPr/>
        </p:nvPicPr>
        <p:blipFill>
          <a:blip r:embed="rId3"/>
          <a:stretch>
            <a:fillRect/>
          </a:stretch>
        </p:blipFill>
        <p:spPr>
          <a:xfrm>
            <a:off x="2296226" y="2310713"/>
            <a:ext cx="6000511" cy="3507287"/>
          </a:xfrm>
          <a:prstGeom prst="rect">
            <a:avLst/>
          </a:prstGeom>
          <a:ln>
            <a:solidFill>
              <a:srgbClr val="FF6600"/>
            </a:solidFill>
          </a:ln>
        </p:spPr>
      </p:pic>
      <p:sp>
        <p:nvSpPr>
          <p:cNvPr id="5" name="CuadroTexto 4"/>
          <p:cNvSpPr txBox="1"/>
          <p:nvPr/>
        </p:nvSpPr>
        <p:spPr>
          <a:xfrm>
            <a:off x="1014799" y="1534295"/>
            <a:ext cx="7500551" cy="646331"/>
          </a:xfrm>
          <a:prstGeom prst="rect">
            <a:avLst/>
          </a:prstGeom>
          <a:noFill/>
        </p:spPr>
        <p:txBody>
          <a:bodyPr wrap="square" rtlCol="0">
            <a:spAutoFit/>
          </a:bodyPr>
          <a:lstStyle/>
          <a:p>
            <a:r>
              <a:rPr lang="en-US" b="1" i="1" dirty="0" smtClean="0">
                <a:solidFill>
                  <a:prstClr val="black"/>
                </a:solidFill>
              </a:rPr>
              <a:t>Color pickers</a:t>
            </a:r>
            <a:r>
              <a:rPr lang="es-ES" dirty="0" smtClean="0">
                <a:solidFill>
                  <a:prstClr val="black"/>
                </a:solidFill>
              </a:rPr>
              <a:t>: Herramientas on-line que permiten seleccionar un color y conocer el valor correspondiente en los distintos formatos de representación</a:t>
            </a:r>
            <a:endParaRPr lang="es-ES" dirty="0">
              <a:solidFill>
                <a:prstClr val="black"/>
              </a:solidFill>
            </a:endParaRPr>
          </a:p>
        </p:txBody>
      </p:sp>
      <p:sp>
        <p:nvSpPr>
          <p:cNvPr id="6" name="Rectángulo 5"/>
          <p:cNvSpPr/>
          <p:nvPr/>
        </p:nvSpPr>
        <p:spPr>
          <a:xfrm>
            <a:off x="2977978" y="4695568"/>
            <a:ext cx="4436076" cy="444843"/>
          </a:xfrm>
          <a:prstGeom prst="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7" name="CuadroTexto 6"/>
          <p:cNvSpPr txBox="1"/>
          <p:nvPr/>
        </p:nvSpPr>
        <p:spPr>
          <a:xfrm>
            <a:off x="1014799" y="5330957"/>
            <a:ext cx="238485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s-ES" dirty="0" smtClean="0">
                <a:solidFill>
                  <a:prstClr val="white"/>
                </a:solidFill>
              </a:rPr>
              <a:t>valores hexadecimal, </a:t>
            </a:r>
            <a:r>
              <a:rPr lang="es-ES" dirty="0" err="1" smtClean="0">
                <a:solidFill>
                  <a:prstClr val="white"/>
                </a:solidFill>
              </a:rPr>
              <a:t>rgba</a:t>
            </a:r>
            <a:r>
              <a:rPr lang="es-ES" dirty="0" smtClean="0">
                <a:solidFill>
                  <a:prstClr val="white"/>
                </a:solidFill>
              </a:rPr>
              <a:t> y </a:t>
            </a:r>
            <a:r>
              <a:rPr lang="es-ES" dirty="0" err="1" smtClean="0">
                <a:solidFill>
                  <a:prstClr val="white"/>
                </a:solidFill>
              </a:rPr>
              <a:t>hsla</a:t>
            </a:r>
            <a:endParaRPr lang="es-ES" dirty="0">
              <a:solidFill>
                <a:prstClr val="white"/>
              </a:solidFill>
            </a:endParaRPr>
          </a:p>
        </p:txBody>
      </p:sp>
      <p:cxnSp>
        <p:nvCxnSpPr>
          <p:cNvPr id="9" name="Conector recto de flecha 8"/>
          <p:cNvCxnSpPr>
            <a:stCxn id="7" idx="0"/>
          </p:cNvCxnSpPr>
          <p:nvPr/>
        </p:nvCxnSpPr>
        <p:spPr>
          <a:xfrm flipV="1">
            <a:off x="2207226" y="4917989"/>
            <a:ext cx="770752" cy="4129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 name="Picture 2" descr="https://cdn2.iconfinder.com/data/icons/ourea-icons/256/Administrative_Tools_256x256-3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001" y="2323963"/>
            <a:ext cx="843166" cy="84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85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a:t>CSS3: </a:t>
            </a:r>
            <a:r>
              <a:rPr lang="es-ES" dirty="0" smtClean="0"/>
              <a:t>gradientes lineales</a:t>
            </a:r>
            <a:endParaRPr lang="es-ES" dirty="0"/>
          </a:p>
        </p:txBody>
      </p:sp>
      <p:pic>
        <p:nvPicPr>
          <p:cNvPr id="3"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174102" y="1334313"/>
            <a:ext cx="6292364" cy="369332"/>
          </a:xfrm>
          <a:prstGeom prst="rect">
            <a:avLst/>
          </a:prstGeom>
          <a:noFill/>
        </p:spPr>
        <p:txBody>
          <a:bodyPr wrap="none" rtlCol="0">
            <a:spAutoFit/>
          </a:bodyPr>
          <a:lstStyle/>
          <a:p>
            <a:r>
              <a:rPr lang="es-ES" dirty="0" smtClean="0">
                <a:solidFill>
                  <a:prstClr val="black"/>
                </a:solidFill>
              </a:rPr>
              <a:t>Propuesta de CSS3 aún no homogeneizada entre los navegadores</a:t>
            </a:r>
            <a:endParaRPr lang="es-ES" dirty="0">
              <a:solidFill>
                <a:prstClr val="black"/>
              </a:solidFill>
            </a:endParaRPr>
          </a:p>
        </p:txBody>
      </p:sp>
      <p:sp>
        <p:nvSpPr>
          <p:cNvPr id="5" name="Rectángulo 4"/>
          <p:cNvSpPr/>
          <p:nvPr/>
        </p:nvSpPr>
        <p:spPr>
          <a:xfrm>
            <a:off x="2197331" y="2832958"/>
            <a:ext cx="6192653"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webkit-gradient</a:t>
            </a:r>
            <a:r>
              <a:rPr lang="es-ES" sz="1400" dirty="0">
                <a:solidFill>
                  <a:prstClr val="black"/>
                </a:solidFill>
                <a:latin typeface="Courier New" panose="02070309020205020404" pitchFamily="49" charset="0"/>
                <a:cs typeface="Courier New" panose="02070309020205020404" pitchFamily="49" charset="0"/>
              </a:rPr>
              <a:t>(linear, 0% 0%, </a:t>
            </a:r>
          </a:p>
          <a:p>
            <a:r>
              <a:rPr lang="es-ES" sz="1400" dirty="0" smtClean="0">
                <a:solidFill>
                  <a:prstClr val="black"/>
                </a:solidFill>
                <a:latin typeface="Courier New" panose="02070309020205020404" pitchFamily="49" charset="0"/>
                <a:cs typeface="Courier New" panose="02070309020205020404" pitchFamily="49" charset="0"/>
              </a:rPr>
              <a:t>0</a:t>
            </a:r>
            <a:r>
              <a:rPr lang="es-ES" sz="1400" dirty="0">
                <a:solidFill>
                  <a:prstClr val="black"/>
                </a:solidFill>
                <a:latin typeface="Courier New" panose="02070309020205020404" pitchFamily="49" charset="0"/>
                <a:cs typeface="Courier New" panose="02070309020205020404" pitchFamily="49" charset="0"/>
              </a:rPr>
              <a:t>% 100%, </a:t>
            </a:r>
            <a:r>
              <a:rPr lang="es-ES" sz="1400" dirty="0" err="1">
                <a:solidFill>
                  <a:prstClr val="black"/>
                </a:solidFill>
                <a:latin typeface="Courier New" panose="02070309020205020404" pitchFamily="49" charset="0"/>
                <a:cs typeface="Courier New" panose="02070309020205020404" pitchFamily="49" charset="0"/>
              </a:rPr>
              <a:t>from</a:t>
            </a:r>
            <a:r>
              <a:rPr lang="es-ES" sz="1400" dirty="0">
                <a:solidFill>
                  <a:prstClr val="black"/>
                </a:solidFill>
                <a:latin typeface="Courier New" panose="02070309020205020404" pitchFamily="49" charset="0"/>
                <a:cs typeface="Courier New" panose="02070309020205020404" pitchFamily="49" charset="0"/>
              </a:rPr>
              <a:t>(#66cccc), to(#336666));</a:t>
            </a:r>
          </a:p>
          <a:p>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a:t>
            </a:r>
            <a:r>
              <a:rPr lang="es-ES" sz="1400" dirty="0">
                <a:solidFill>
                  <a:prstClr val="black"/>
                </a:solidFill>
                <a:latin typeface="Courier New" panose="02070309020205020404" pitchFamily="49" charset="0"/>
                <a:cs typeface="Courier New" panose="02070309020205020404" pitchFamily="49" charset="0"/>
              </a:rPr>
              <a:t>-linear-</a:t>
            </a:r>
            <a:r>
              <a:rPr lang="es-ES" sz="1400" dirty="0" err="1">
                <a:solidFill>
                  <a:prstClr val="black"/>
                </a:solidFill>
                <a:latin typeface="Courier New" panose="02070309020205020404" pitchFamily="49" charset="0"/>
                <a:cs typeface="Courier New" panose="02070309020205020404" pitchFamily="49" charset="0"/>
              </a:rPr>
              <a:t>gradient</a:t>
            </a:r>
            <a:r>
              <a:rPr lang="es-ES" sz="1400" dirty="0">
                <a:solidFill>
                  <a:prstClr val="black"/>
                </a:solidFill>
                <a:latin typeface="Courier New" panose="02070309020205020404" pitchFamily="49" charset="0"/>
                <a:cs typeface="Courier New" panose="02070309020205020404" pitchFamily="49" charset="0"/>
              </a:rPr>
              <a:t>(#336666, </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66cccc); </a:t>
            </a:r>
          </a:p>
          <a:p>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-o-linear-</a:t>
            </a:r>
            <a:r>
              <a:rPr lang="es-ES" sz="1400" dirty="0" err="1">
                <a:solidFill>
                  <a:prstClr val="black"/>
                </a:solidFill>
                <a:latin typeface="Courier New" panose="02070309020205020404" pitchFamily="49" charset="0"/>
                <a:cs typeface="Courier New" panose="02070309020205020404" pitchFamily="49" charset="0"/>
              </a:rPr>
              <a:t>gradient</a:t>
            </a:r>
            <a:r>
              <a:rPr lang="es-ES" sz="1400" dirty="0">
                <a:solidFill>
                  <a:prstClr val="black"/>
                </a:solidFill>
                <a:latin typeface="Courier New" panose="02070309020205020404" pitchFamily="49" charset="0"/>
                <a:cs typeface="Courier New" panose="02070309020205020404" pitchFamily="49" charset="0"/>
              </a:rPr>
              <a:t>(#336666, </a:t>
            </a:r>
            <a:r>
              <a:rPr lang="es-ES" sz="1400" dirty="0" smtClean="0">
                <a:solidFill>
                  <a:prstClr val="black"/>
                </a:solidFill>
                <a:latin typeface="Courier New" panose="02070309020205020404" pitchFamily="49" charset="0"/>
                <a:cs typeface="Courier New" panose="02070309020205020404" pitchFamily="49" charset="0"/>
              </a:rPr>
              <a:t>#</a:t>
            </a:r>
            <a:r>
              <a:rPr lang="es-ES" sz="1400" dirty="0">
                <a:solidFill>
                  <a:prstClr val="black"/>
                </a:solidFill>
                <a:latin typeface="Courier New" panose="02070309020205020404" pitchFamily="49" charset="0"/>
                <a:cs typeface="Courier New" panose="02070309020205020404" pitchFamily="49" charset="0"/>
              </a:rPr>
              <a:t>66cccc);</a:t>
            </a:r>
          </a:p>
          <a:p>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moz</a:t>
            </a:r>
            <a:r>
              <a:rPr lang="es-ES" sz="1400" dirty="0">
                <a:solidFill>
                  <a:prstClr val="black"/>
                </a:solidFill>
                <a:latin typeface="Courier New" panose="02070309020205020404" pitchFamily="49" charset="0"/>
                <a:cs typeface="Courier New" panose="02070309020205020404" pitchFamily="49" charset="0"/>
              </a:rPr>
              <a:t>-linear-</a:t>
            </a:r>
            <a:r>
              <a:rPr lang="es-ES" sz="1400" dirty="0" err="1">
                <a:solidFill>
                  <a:prstClr val="black"/>
                </a:solidFill>
                <a:latin typeface="Courier New" panose="02070309020205020404" pitchFamily="49" charset="0"/>
                <a:cs typeface="Courier New" panose="02070309020205020404" pitchFamily="49" charset="0"/>
              </a:rPr>
              <a:t>gradient</a:t>
            </a:r>
            <a:r>
              <a:rPr lang="es-ES" sz="1400" dirty="0">
                <a:solidFill>
                  <a:prstClr val="black"/>
                </a:solidFill>
                <a:latin typeface="Courier New" panose="02070309020205020404" pitchFamily="49" charset="0"/>
                <a:cs typeface="Courier New" panose="02070309020205020404" pitchFamily="49" charset="0"/>
              </a:rPr>
              <a:t>(#336666, #66cccc</a:t>
            </a:r>
            <a:r>
              <a:rPr lang="es-ES" sz="1400" dirty="0" smtClean="0">
                <a:solidFill>
                  <a:prstClr val="black"/>
                </a:solidFill>
                <a:latin typeface="Courier New" panose="02070309020205020404" pitchFamily="49" charset="0"/>
                <a:cs typeface="Courier New" panose="02070309020205020404" pitchFamily="49" charset="0"/>
              </a:rPr>
              <a:t>);</a:t>
            </a:r>
          </a:p>
          <a:p>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linear-</a:t>
            </a:r>
            <a:r>
              <a:rPr lang="es-ES" sz="1400" dirty="0" err="1" smtClean="0">
                <a:solidFill>
                  <a:prstClr val="black"/>
                </a:solidFill>
                <a:latin typeface="Courier New" panose="02070309020205020404" pitchFamily="49" charset="0"/>
                <a:cs typeface="Courier New" panose="02070309020205020404" pitchFamily="49" charset="0"/>
              </a:rPr>
              <a:t>gradient</a:t>
            </a:r>
            <a:r>
              <a:rPr lang="es-ES" sz="1400" dirty="0" smtClean="0">
                <a:solidFill>
                  <a:prstClr val="black"/>
                </a:solidFill>
                <a:latin typeface="Courier New" panose="02070309020205020404" pitchFamily="49" charset="0"/>
                <a:cs typeface="Courier New" panose="02070309020205020404" pitchFamily="49" charset="0"/>
              </a:rPr>
              <a:t>(#</a:t>
            </a:r>
            <a:r>
              <a:rPr lang="es-ES" sz="1400" dirty="0">
                <a:solidFill>
                  <a:prstClr val="black"/>
                </a:solidFill>
                <a:latin typeface="Courier New" panose="02070309020205020404" pitchFamily="49" charset="0"/>
                <a:cs typeface="Courier New" panose="02070309020205020404" pitchFamily="49" charset="0"/>
              </a:rPr>
              <a:t>336666, #66cccc</a:t>
            </a:r>
            <a:r>
              <a:rPr lang="es-ES" sz="1400" dirty="0" smtClean="0">
                <a:solidFill>
                  <a:prstClr val="black"/>
                </a:solidFill>
                <a:latin typeface="Courier New" panose="02070309020205020404" pitchFamily="49" charset="0"/>
                <a:cs typeface="Courier New" panose="02070309020205020404" pitchFamily="49" charset="0"/>
              </a:rPr>
              <a: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6" name="Rectángulo 5"/>
          <p:cNvSpPr/>
          <p:nvPr/>
        </p:nvSpPr>
        <p:spPr>
          <a:xfrm>
            <a:off x="1144177" y="2046718"/>
            <a:ext cx="151104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background</a:t>
            </a:r>
            <a:r>
              <a:rPr lang="es-ES" b="1" dirty="0" smtClean="0">
                <a:solidFill>
                  <a:prstClr val="white"/>
                </a:solidFill>
              </a:rPr>
              <a:t>:</a:t>
            </a:r>
            <a:endParaRPr lang="es-ES" b="1" dirty="0">
              <a:solidFill>
                <a:prstClr val="white"/>
              </a:solidFill>
            </a:endParaRPr>
          </a:p>
        </p:txBody>
      </p:sp>
      <p:sp>
        <p:nvSpPr>
          <p:cNvPr id="7" name="Rectángulo 6"/>
          <p:cNvSpPr/>
          <p:nvPr/>
        </p:nvSpPr>
        <p:spPr>
          <a:xfrm>
            <a:off x="2864541" y="2046718"/>
            <a:ext cx="45720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a:solidFill>
                  <a:prstClr val="white"/>
                </a:solidFill>
              </a:rPr>
              <a:t>linear-</a:t>
            </a:r>
            <a:r>
              <a:rPr lang="es-ES" b="1" dirty="0" err="1">
                <a:solidFill>
                  <a:prstClr val="white"/>
                </a:solidFill>
              </a:rPr>
              <a:t>gradient</a:t>
            </a:r>
            <a:r>
              <a:rPr lang="es-ES" b="1" dirty="0">
                <a:solidFill>
                  <a:prstClr val="white"/>
                </a:solidFill>
              </a:rPr>
              <a:t>(</a:t>
            </a:r>
            <a:r>
              <a:rPr lang="es-ES" b="1" dirty="0" err="1">
                <a:solidFill>
                  <a:prstClr val="white"/>
                </a:solidFill>
              </a:rPr>
              <a:t>direction</a:t>
            </a:r>
            <a:r>
              <a:rPr lang="es-ES" b="1" dirty="0">
                <a:solidFill>
                  <a:prstClr val="white"/>
                </a:solidFill>
              </a:rPr>
              <a:t>, color-1, color-2, ...);</a:t>
            </a:r>
          </a:p>
        </p:txBody>
      </p:sp>
      <p:sp>
        <p:nvSpPr>
          <p:cNvPr id="10" name="CuadroTexto 9"/>
          <p:cNvSpPr txBox="1"/>
          <p:nvPr/>
        </p:nvSpPr>
        <p:spPr>
          <a:xfrm>
            <a:off x="1174102" y="5268686"/>
            <a:ext cx="1023229" cy="369332"/>
          </a:xfrm>
          <a:prstGeom prst="rect">
            <a:avLst/>
          </a:prstGeom>
          <a:noFill/>
        </p:spPr>
        <p:txBody>
          <a:bodyPr wrap="none" rtlCol="0">
            <a:spAutoFit/>
          </a:bodyPr>
          <a:lstStyle/>
          <a:p>
            <a:r>
              <a:rPr lang="es-ES" dirty="0" err="1" smtClean="0">
                <a:solidFill>
                  <a:prstClr val="black"/>
                </a:solidFill>
              </a:rPr>
              <a:t>direction</a:t>
            </a:r>
            <a:endParaRPr lang="es-ES" dirty="0">
              <a:solidFill>
                <a:prstClr val="black"/>
              </a:solidFill>
            </a:endParaRPr>
          </a:p>
        </p:txBody>
      </p:sp>
      <p:sp>
        <p:nvSpPr>
          <p:cNvPr id="11" name="CuadroTexto 10"/>
          <p:cNvSpPr txBox="1"/>
          <p:nvPr/>
        </p:nvSpPr>
        <p:spPr>
          <a:xfrm>
            <a:off x="2894466" y="5011456"/>
            <a:ext cx="2006768" cy="1200329"/>
          </a:xfrm>
          <a:prstGeom prst="rect">
            <a:avLst/>
          </a:prstGeom>
          <a:noFill/>
        </p:spPr>
        <p:txBody>
          <a:bodyPr wrap="none" rtlCol="0">
            <a:spAutoFit/>
          </a:bodyPr>
          <a:lstStyle/>
          <a:p>
            <a:r>
              <a:rPr lang="es-ES" dirty="0" smtClean="0">
                <a:solidFill>
                  <a:prstClr val="black"/>
                </a:solidFill>
              </a:rPr>
              <a:t>To </a:t>
            </a:r>
            <a:r>
              <a:rPr lang="es-ES" dirty="0" err="1" smtClean="0">
                <a:solidFill>
                  <a:prstClr val="black"/>
                </a:solidFill>
              </a:rPr>
              <a:t>bottom</a:t>
            </a:r>
            <a:r>
              <a:rPr lang="es-ES" dirty="0" smtClean="0">
                <a:solidFill>
                  <a:prstClr val="black"/>
                </a:solidFill>
              </a:rPr>
              <a:t> (default)</a:t>
            </a:r>
          </a:p>
          <a:p>
            <a:r>
              <a:rPr lang="es-ES" dirty="0" smtClean="0">
                <a:solidFill>
                  <a:prstClr val="black"/>
                </a:solidFill>
              </a:rPr>
              <a:t>To top</a:t>
            </a:r>
          </a:p>
          <a:p>
            <a:r>
              <a:rPr lang="es-ES" dirty="0" smtClean="0">
                <a:solidFill>
                  <a:prstClr val="black"/>
                </a:solidFill>
              </a:rPr>
              <a:t>To </a:t>
            </a:r>
            <a:r>
              <a:rPr lang="es-ES" dirty="0" err="1" smtClean="0">
                <a:solidFill>
                  <a:prstClr val="black"/>
                </a:solidFill>
              </a:rPr>
              <a:t>right</a:t>
            </a:r>
            <a:endParaRPr lang="es-ES" dirty="0" smtClean="0">
              <a:solidFill>
                <a:prstClr val="black"/>
              </a:solidFill>
            </a:endParaRPr>
          </a:p>
          <a:p>
            <a:r>
              <a:rPr lang="es-ES" dirty="0" smtClean="0">
                <a:solidFill>
                  <a:prstClr val="black"/>
                </a:solidFill>
              </a:rPr>
              <a:t>To </a:t>
            </a:r>
            <a:r>
              <a:rPr lang="es-ES" dirty="0" err="1" smtClean="0">
                <a:solidFill>
                  <a:prstClr val="black"/>
                </a:solidFill>
              </a:rPr>
              <a:t>left</a:t>
            </a:r>
            <a:endParaRPr lang="es-ES" dirty="0">
              <a:solidFill>
                <a:prstClr val="black"/>
              </a:solidFill>
            </a:endParaRPr>
          </a:p>
        </p:txBody>
      </p:sp>
      <p:sp>
        <p:nvSpPr>
          <p:cNvPr id="12" name="CuadroTexto 11"/>
          <p:cNvSpPr txBox="1"/>
          <p:nvPr/>
        </p:nvSpPr>
        <p:spPr>
          <a:xfrm>
            <a:off x="1235352" y="4556281"/>
            <a:ext cx="974819" cy="369332"/>
          </a:xfrm>
          <a:prstGeom prst="rect">
            <a:avLst/>
          </a:prstGeom>
          <a:noFill/>
        </p:spPr>
        <p:txBody>
          <a:bodyPr wrap="none" rtlCol="0">
            <a:spAutoFit/>
          </a:bodyPr>
          <a:lstStyle/>
          <a:p>
            <a:r>
              <a:rPr lang="es-ES" dirty="0" smtClean="0">
                <a:solidFill>
                  <a:prstClr val="black"/>
                </a:solidFill>
              </a:rPr>
              <a:t>colores: </a:t>
            </a:r>
            <a:endParaRPr lang="es-ES" dirty="0">
              <a:solidFill>
                <a:prstClr val="black"/>
              </a:solidFill>
            </a:endParaRPr>
          </a:p>
        </p:txBody>
      </p:sp>
      <p:sp>
        <p:nvSpPr>
          <p:cNvPr id="13" name="CuadroTexto 12"/>
          <p:cNvSpPr txBox="1"/>
          <p:nvPr/>
        </p:nvSpPr>
        <p:spPr>
          <a:xfrm>
            <a:off x="2894466" y="4558653"/>
            <a:ext cx="5626925" cy="369332"/>
          </a:xfrm>
          <a:prstGeom prst="rect">
            <a:avLst/>
          </a:prstGeom>
          <a:noFill/>
        </p:spPr>
        <p:txBody>
          <a:bodyPr wrap="none" rtlCol="0">
            <a:spAutoFit/>
          </a:bodyPr>
          <a:lstStyle/>
          <a:p>
            <a:r>
              <a:rPr lang="es-ES" dirty="0" smtClean="0">
                <a:solidFill>
                  <a:prstClr val="black"/>
                </a:solidFill>
              </a:rPr>
              <a:t>Cualquiera de los sistemas (pueden incluir transparencias)</a:t>
            </a:r>
            <a:endParaRPr lang="es-ES" dirty="0">
              <a:solidFill>
                <a:prstClr val="black"/>
              </a:solidFill>
            </a:endParaRPr>
          </a:p>
        </p:txBody>
      </p:sp>
      <p:sp>
        <p:nvSpPr>
          <p:cNvPr id="14" name="CuadroTexto 13"/>
          <p:cNvSpPr txBox="1"/>
          <p:nvPr/>
        </p:nvSpPr>
        <p:spPr>
          <a:xfrm>
            <a:off x="5293657" y="5037853"/>
            <a:ext cx="1741952" cy="1200329"/>
          </a:xfrm>
          <a:prstGeom prst="rect">
            <a:avLst/>
          </a:prstGeom>
          <a:noFill/>
        </p:spPr>
        <p:txBody>
          <a:bodyPr wrap="none" rtlCol="0">
            <a:spAutoFit/>
          </a:bodyPr>
          <a:lstStyle/>
          <a:p>
            <a:r>
              <a:rPr lang="es-ES" dirty="0" smtClean="0">
                <a:solidFill>
                  <a:prstClr val="black"/>
                </a:solidFill>
              </a:rPr>
              <a:t>To </a:t>
            </a:r>
            <a:r>
              <a:rPr lang="es-ES" dirty="0" err="1" smtClean="0">
                <a:solidFill>
                  <a:prstClr val="black"/>
                </a:solidFill>
              </a:rPr>
              <a:t>bottom</a:t>
            </a:r>
            <a:r>
              <a:rPr lang="es-ES" dirty="0" smtClean="0">
                <a:solidFill>
                  <a:prstClr val="black"/>
                </a:solidFill>
              </a:rPr>
              <a:t> </a:t>
            </a:r>
            <a:r>
              <a:rPr lang="es-ES" dirty="0" err="1" smtClean="0">
                <a:solidFill>
                  <a:prstClr val="black"/>
                </a:solidFill>
              </a:rPr>
              <a:t>right</a:t>
            </a:r>
            <a:endParaRPr lang="es-ES" dirty="0" smtClean="0">
              <a:solidFill>
                <a:prstClr val="black"/>
              </a:solidFill>
            </a:endParaRPr>
          </a:p>
          <a:p>
            <a:r>
              <a:rPr lang="es-ES" dirty="0" smtClean="0">
                <a:solidFill>
                  <a:prstClr val="black"/>
                </a:solidFill>
              </a:rPr>
              <a:t>To top </a:t>
            </a:r>
            <a:r>
              <a:rPr lang="es-ES" dirty="0" err="1" smtClean="0">
                <a:solidFill>
                  <a:prstClr val="black"/>
                </a:solidFill>
              </a:rPr>
              <a:t>right</a:t>
            </a:r>
            <a:endParaRPr lang="es-ES" dirty="0" smtClean="0">
              <a:solidFill>
                <a:prstClr val="black"/>
              </a:solidFill>
            </a:endParaRPr>
          </a:p>
          <a:p>
            <a:r>
              <a:rPr lang="es-ES" dirty="0" smtClean="0">
                <a:solidFill>
                  <a:prstClr val="black"/>
                </a:solidFill>
              </a:rPr>
              <a:t>To </a:t>
            </a:r>
            <a:r>
              <a:rPr lang="es-ES" dirty="0" err="1" smtClean="0">
                <a:solidFill>
                  <a:prstClr val="black"/>
                </a:solidFill>
              </a:rPr>
              <a:t>right</a:t>
            </a:r>
            <a:r>
              <a:rPr lang="es-ES" dirty="0" smtClean="0">
                <a:solidFill>
                  <a:prstClr val="black"/>
                </a:solidFill>
              </a:rPr>
              <a:t> top</a:t>
            </a:r>
          </a:p>
          <a:p>
            <a:r>
              <a:rPr lang="es-ES" dirty="0" smtClean="0">
                <a:solidFill>
                  <a:prstClr val="black"/>
                </a:solidFill>
              </a:rPr>
              <a:t>To </a:t>
            </a:r>
            <a:r>
              <a:rPr lang="es-ES" dirty="0" err="1" smtClean="0">
                <a:solidFill>
                  <a:prstClr val="black"/>
                </a:solidFill>
              </a:rPr>
              <a:t>left</a:t>
            </a:r>
            <a:r>
              <a:rPr lang="es-ES" dirty="0" smtClean="0">
                <a:solidFill>
                  <a:prstClr val="black"/>
                </a:solidFill>
              </a:rPr>
              <a:t> </a:t>
            </a:r>
            <a:r>
              <a:rPr lang="es-ES" dirty="0" err="1" smtClean="0">
                <a:solidFill>
                  <a:prstClr val="black"/>
                </a:solidFill>
              </a:rPr>
              <a:t>bottom</a:t>
            </a:r>
            <a:r>
              <a:rPr lang="es-ES" dirty="0" smtClean="0">
                <a:solidFill>
                  <a:prstClr val="black"/>
                </a:solidFill>
              </a:rPr>
              <a:t> …</a:t>
            </a:r>
            <a:endParaRPr lang="es-ES" dirty="0">
              <a:solidFill>
                <a:prstClr val="black"/>
              </a:solidFill>
            </a:endParaRPr>
          </a:p>
        </p:txBody>
      </p:sp>
    </p:spTree>
    <p:extLst>
      <p:ext uri="{BB962C8B-B14F-4D97-AF65-F5344CB8AC3E}">
        <p14:creationId xmlns:p14="http://schemas.microsoft.com/office/powerpoint/2010/main" val="291806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ES" dirty="0" smtClean="0"/>
              <a:t>Ejemplo: gradiente lineal</a:t>
            </a:r>
            <a:endParaRPr lang="es-ES" dirty="0"/>
          </a:p>
        </p:txBody>
      </p:sp>
      <p:pic>
        <p:nvPicPr>
          <p:cNvPr id="3"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174102" y="1420209"/>
            <a:ext cx="6292364" cy="369332"/>
          </a:xfrm>
          <a:prstGeom prst="rect">
            <a:avLst/>
          </a:prstGeom>
          <a:noFill/>
        </p:spPr>
        <p:txBody>
          <a:bodyPr wrap="none" rtlCol="0">
            <a:spAutoFit/>
          </a:bodyPr>
          <a:lstStyle/>
          <a:p>
            <a:r>
              <a:rPr lang="es-ES" dirty="0" smtClean="0">
                <a:solidFill>
                  <a:prstClr val="black"/>
                </a:solidFill>
              </a:rPr>
              <a:t>Propuesta de CSS3 aún no homogeneizada entre los navegadores</a:t>
            </a:r>
            <a:endParaRPr lang="es-ES" dirty="0">
              <a:solidFill>
                <a:prstClr val="black"/>
              </a:solidFill>
            </a:endParaRPr>
          </a:p>
        </p:txBody>
      </p:sp>
      <p:sp>
        <p:nvSpPr>
          <p:cNvPr id="5" name="Rectángulo 4"/>
          <p:cNvSpPr/>
          <p:nvPr/>
        </p:nvSpPr>
        <p:spPr>
          <a:xfrm>
            <a:off x="766763" y="2247720"/>
            <a:ext cx="6858000" cy="37548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gradient</a:t>
            </a:r>
            <a:r>
              <a:rPr lang="es-ES" sz="1400" dirty="0">
                <a:solidFill>
                  <a:prstClr val="black"/>
                </a:solidFill>
                <a:latin typeface="Courier New" panose="02070309020205020404" pitchFamily="49" charset="0"/>
                <a:cs typeface="Courier New" panose="02070309020205020404" pitchFamily="49" charset="0"/>
              </a:rPr>
              <a:t> {</a:t>
            </a:r>
          </a:p>
          <a:p>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fallback</a:t>
            </a:r>
            <a:r>
              <a:rPr lang="es-ES" sz="1400" dirty="0">
                <a:solidFill>
                  <a:prstClr val="black"/>
                </a:solidFill>
                <a:latin typeface="Courier New" panose="02070309020205020404" pitchFamily="49" charset="0"/>
                <a:cs typeface="Courier New" panose="02070309020205020404" pitchFamily="49" charset="0"/>
              </a:rPr>
              <a:t> color */</a:t>
            </a:r>
          </a:p>
          <a:p>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-color: #66cccc;</a:t>
            </a:r>
          </a:p>
          <a:p>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fallback</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image</a:t>
            </a:r>
            <a:r>
              <a:rPr lang="es-ES" sz="1400" dirty="0">
                <a:solidFill>
                  <a:prstClr val="black"/>
                </a:solidFill>
                <a:latin typeface="Courier New" panose="02070309020205020404" pitchFamily="49" charset="0"/>
                <a:cs typeface="Courier New" panose="02070309020205020404" pitchFamily="49" charset="0"/>
              </a:rPr>
              <a:t> */</a:t>
            </a:r>
          </a:p>
          <a:p>
            <a:r>
              <a:rPr lang="es-ES" sz="1400" dirty="0" err="1">
                <a:solidFill>
                  <a:prstClr val="black"/>
                </a:solidFill>
                <a:latin typeface="Courier New" panose="02070309020205020404" pitchFamily="49" charset="0"/>
                <a:cs typeface="Courier New" panose="02070309020205020404" pitchFamily="49" charset="0"/>
              </a:rPr>
              <a:t>background-image</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url</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images</a:t>
            </a:r>
            <a:r>
              <a:rPr lang="es-ES" sz="1400" dirty="0">
                <a:solidFill>
                  <a:prstClr val="black"/>
                </a:solidFill>
                <a:latin typeface="Courier New" panose="02070309020205020404" pitchFamily="49" charset="0"/>
                <a:cs typeface="Courier New" panose="02070309020205020404" pitchFamily="49" charset="0"/>
              </a:rPr>
              <a:t>/fallback-image.png);</a:t>
            </a:r>
          </a:p>
          <a:p>
            <a:r>
              <a:rPr lang="es-ES" sz="1400" dirty="0">
                <a:solidFill>
                  <a:prstClr val="black"/>
                </a:solidFill>
                <a:latin typeface="Courier New" panose="02070309020205020404" pitchFamily="49" charset="0"/>
                <a:cs typeface="Courier New" panose="02070309020205020404" pitchFamily="49" charset="0"/>
              </a:rPr>
              <a:t>/* Firefox 3.6+ */</a:t>
            </a:r>
          </a:p>
          <a:p>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a:t>
            </a:r>
            <a:r>
              <a:rPr lang="es-ES" sz="1400" dirty="0">
                <a:solidFill>
                  <a:prstClr val="black"/>
                </a:solidFill>
                <a:latin typeface="Courier New" panose="02070309020205020404" pitchFamily="49" charset="0"/>
                <a:cs typeface="Courier New" panose="02070309020205020404" pitchFamily="49" charset="0"/>
              </a:rPr>
              <a:t>-linear-</a:t>
            </a:r>
            <a:r>
              <a:rPr lang="es-ES" sz="1400" dirty="0" err="1">
                <a:solidFill>
                  <a:prstClr val="black"/>
                </a:solidFill>
                <a:latin typeface="Courier New" panose="02070309020205020404" pitchFamily="49" charset="0"/>
                <a:cs typeface="Courier New" panose="02070309020205020404" pitchFamily="49" charset="0"/>
              </a:rPr>
              <a:t>gradient</a:t>
            </a:r>
            <a:r>
              <a:rPr lang="es-ES" sz="1400" dirty="0">
                <a:solidFill>
                  <a:prstClr val="black"/>
                </a:solidFill>
                <a:latin typeface="Courier New" panose="02070309020205020404" pitchFamily="49" charset="0"/>
                <a:cs typeface="Courier New" panose="02070309020205020404" pitchFamily="49" charset="0"/>
              </a:rPr>
              <a:t>(#336666</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66cccc);</a:t>
            </a:r>
          </a:p>
          <a:p>
            <a:r>
              <a:rPr lang="es-ES" sz="1400" dirty="0">
                <a:solidFill>
                  <a:prstClr val="black"/>
                </a:solidFill>
                <a:latin typeface="Courier New" panose="02070309020205020404" pitchFamily="49" charset="0"/>
                <a:cs typeface="Courier New" panose="02070309020205020404" pitchFamily="49" charset="0"/>
              </a:rPr>
              <a:t>/* Safari 4+, </a:t>
            </a:r>
            <a:r>
              <a:rPr lang="es-ES" sz="1400" dirty="0" err="1">
                <a:solidFill>
                  <a:prstClr val="black"/>
                </a:solidFill>
                <a:latin typeface="Courier New" panose="02070309020205020404" pitchFamily="49" charset="0"/>
                <a:cs typeface="Courier New" panose="02070309020205020404" pitchFamily="49" charset="0"/>
              </a:rPr>
              <a:t>Chrome</a:t>
            </a:r>
            <a:r>
              <a:rPr lang="es-ES" sz="1400" dirty="0">
                <a:solidFill>
                  <a:prstClr val="black"/>
                </a:solidFill>
                <a:latin typeface="Courier New" panose="02070309020205020404" pitchFamily="49" charset="0"/>
                <a:cs typeface="Courier New" panose="02070309020205020404" pitchFamily="49" charset="0"/>
              </a:rPr>
              <a:t> 1+ */</a:t>
            </a:r>
          </a:p>
          <a:p>
            <a:r>
              <a:rPr lang="es-ES" sz="1400" dirty="0" err="1">
                <a:solidFill>
                  <a:prstClr val="black"/>
                </a:solidFill>
                <a:latin typeface="Courier New" panose="02070309020205020404" pitchFamily="49" charset="0"/>
                <a:cs typeface="Courier New" panose="02070309020205020404" pitchFamily="49" charset="0"/>
              </a:rPr>
              <a:t>background-image</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webkit-gradient</a:t>
            </a:r>
            <a:r>
              <a:rPr lang="es-ES" sz="1400" dirty="0">
                <a:solidFill>
                  <a:prstClr val="black"/>
                </a:solidFill>
                <a:latin typeface="Courier New" panose="02070309020205020404" pitchFamily="49" charset="0"/>
                <a:cs typeface="Courier New" panose="02070309020205020404" pitchFamily="49" charset="0"/>
              </a:rPr>
              <a:t>(linear, 0% 0%, </a:t>
            </a:r>
            <a:r>
              <a:rPr lang="es-ES" sz="1400" dirty="0" smtClean="0">
                <a:solidFill>
                  <a:prstClr val="black"/>
                </a:solidFill>
                <a:latin typeface="Courier New" panose="02070309020205020404" pitchFamily="49" charset="0"/>
                <a:cs typeface="Courier New" panose="02070309020205020404" pitchFamily="49" charset="0"/>
              </a:rPr>
              <a:t>0</a:t>
            </a:r>
            <a:r>
              <a:rPr lang="es-ES" sz="1400" dirty="0">
                <a:solidFill>
                  <a:prstClr val="black"/>
                </a:solidFill>
                <a:latin typeface="Courier New" panose="02070309020205020404" pitchFamily="49" charset="0"/>
                <a:cs typeface="Courier New" panose="02070309020205020404" pitchFamily="49" charset="0"/>
              </a:rPr>
              <a:t>% 100%, </a:t>
            </a:r>
            <a:r>
              <a:rPr lang="es-ES" sz="1400" dirty="0" err="1">
                <a:solidFill>
                  <a:prstClr val="black"/>
                </a:solidFill>
                <a:latin typeface="Courier New" panose="02070309020205020404" pitchFamily="49" charset="0"/>
                <a:cs typeface="Courier New" panose="02070309020205020404" pitchFamily="49" charset="0"/>
              </a:rPr>
              <a:t>from</a:t>
            </a:r>
            <a:r>
              <a:rPr lang="es-ES" sz="1400" dirty="0">
                <a:solidFill>
                  <a:prstClr val="black"/>
                </a:solidFill>
                <a:latin typeface="Courier New" panose="02070309020205020404" pitchFamily="49" charset="0"/>
                <a:cs typeface="Courier New" panose="02070309020205020404" pitchFamily="49" charset="0"/>
              </a:rPr>
              <a:t>(#66cccc), to(#336666));</a:t>
            </a:r>
          </a:p>
          <a:p>
            <a:r>
              <a:rPr lang="es-ES" sz="1400" dirty="0">
                <a:solidFill>
                  <a:prstClr val="black"/>
                </a:solidFill>
                <a:latin typeface="Courier New" panose="02070309020205020404" pitchFamily="49" charset="0"/>
                <a:cs typeface="Courier New" panose="02070309020205020404" pitchFamily="49" charset="0"/>
              </a:rPr>
              <a:t>/* Safari 5.1+, </a:t>
            </a:r>
            <a:r>
              <a:rPr lang="es-ES" sz="1400" dirty="0" err="1">
                <a:solidFill>
                  <a:prstClr val="black"/>
                </a:solidFill>
                <a:latin typeface="Courier New" panose="02070309020205020404" pitchFamily="49" charset="0"/>
                <a:cs typeface="Courier New" panose="02070309020205020404" pitchFamily="49" charset="0"/>
              </a:rPr>
              <a:t>Chrome</a:t>
            </a:r>
            <a:r>
              <a:rPr lang="es-ES" sz="1400" dirty="0">
                <a:solidFill>
                  <a:prstClr val="black"/>
                </a:solidFill>
                <a:latin typeface="Courier New" panose="02070309020205020404" pitchFamily="49" charset="0"/>
                <a:cs typeface="Courier New" panose="02070309020205020404" pitchFamily="49" charset="0"/>
              </a:rPr>
              <a:t> 10+ */</a:t>
            </a:r>
          </a:p>
          <a:p>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a:t>
            </a:r>
            <a:r>
              <a:rPr lang="es-ES" sz="1400" dirty="0">
                <a:solidFill>
                  <a:prstClr val="black"/>
                </a:solidFill>
                <a:latin typeface="Courier New" panose="02070309020205020404" pitchFamily="49" charset="0"/>
                <a:cs typeface="Courier New" panose="02070309020205020404" pitchFamily="49" charset="0"/>
              </a:rPr>
              <a:t>-linear-</a:t>
            </a:r>
            <a:r>
              <a:rPr lang="es-ES" sz="1400" dirty="0" err="1">
                <a:solidFill>
                  <a:prstClr val="black"/>
                </a:solidFill>
                <a:latin typeface="Courier New" panose="02070309020205020404" pitchFamily="49" charset="0"/>
                <a:cs typeface="Courier New" panose="02070309020205020404" pitchFamily="49" charset="0"/>
              </a:rPr>
              <a:t>gradient</a:t>
            </a:r>
            <a:r>
              <a:rPr lang="es-ES" sz="1400" dirty="0">
                <a:solidFill>
                  <a:prstClr val="black"/>
                </a:solidFill>
                <a:latin typeface="Courier New" panose="02070309020205020404" pitchFamily="49" charset="0"/>
                <a:cs typeface="Courier New" panose="02070309020205020404" pitchFamily="49" charset="0"/>
              </a:rPr>
              <a:t>(#336666</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66cccc); </a:t>
            </a:r>
          </a:p>
          <a:p>
            <a:r>
              <a:rPr lang="es-ES" sz="1400" dirty="0">
                <a:solidFill>
                  <a:prstClr val="black"/>
                </a:solidFill>
                <a:latin typeface="Courier New" panose="02070309020205020404" pitchFamily="49" charset="0"/>
                <a:cs typeface="Courier New" panose="02070309020205020404" pitchFamily="49" charset="0"/>
              </a:rPr>
              <a:t>/* Opera 11.10+ */</a:t>
            </a:r>
          </a:p>
          <a:p>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-o-linear-</a:t>
            </a:r>
            <a:r>
              <a:rPr lang="es-ES" sz="1400" dirty="0" err="1">
                <a:solidFill>
                  <a:prstClr val="black"/>
                </a:solidFill>
                <a:latin typeface="Courier New" panose="02070309020205020404" pitchFamily="49" charset="0"/>
                <a:cs typeface="Courier New" panose="02070309020205020404" pitchFamily="49" charset="0"/>
              </a:rPr>
              <a:t>gradient</a:t>
            </a:r>
            <a:r>
              <a:rPr lang="es-ES" sz="1400" dirty="0">
                <a:solidFill>
                  <a:prstClr val="black"/>
                </a:solidFill>
                <a:latin typeface="Courier New" panose="02070309020205020404" pitchFamily="49" charset="0"/>
                <a:cs typeface="Courier New" panose="02070309020205020404" pitchFamily="49" charset="0"/>
              </a:rPr>
              <a:t>(#336666</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66cccc</a:t>
            </a:r>
            <a:r>
              <a:rPr lang="es-ES" sz="1400" dirty="0" smtClean="0">
                <a:solidFill>
                  <a:prstClr val="black"/>
                </a:solidFill>
                <a:latin typeface="Courier New" panose="02070309020205020404" pitchFamily="49" charset="0"/>
                <a:cs typeface="Courier New" panose="02070309020205020404" pitchFamily="49" charset="0"/>
              </a:rPr>
              <a:t>);</a:t>
            </a:r>
          </a:p>
          <a:p>
            <a:r>
              <a:rPr lang="es-ES" sz="1400" dirty="0" err="1">
                <a:solidFill>
                  <a:srgbClr val="FF0000"/>
                </a:solidFill>
                <a:latin typeface="Courier New" panose="02070309020205020404" pitchFamily="49" charset="0"/>
                <a:cs typeface="Courier New" panose="02070309020205020404" pitchFamily="49" charset="0"/>
              </a:rPr>
              <a:t>background</a:t>
            </a:r>
            <a:r>
              <a:rPr lang="es-ES" sz="1400" dirty="0">
                <a:solidFill>
                  <a:srgbClr val="FF0000"/>
                </a:solidFill>
                <a:latin typeface="Courier New" panose="02070309020205020404" pitchFamily="49" charset="0"/>
                <a:cs typeface="Courier New" panose="02070309020205020404" pitchFamily="49" charset="0"/>
              </a:rPr>
              <a:t>: </a:t>
            </a:r>
            <a:r>
              <a:rPr lang="es-ES" sz="1400" dirty="0" smtClean="0">
                <a:solidFill>
                  <a:srgbClr val="FF0000"/>
                </a:solidFill>
                <a:latin typeface="Courier New" panose="02070309020205020404" pitchFamily="49" charset="0"/>
                <a:cs typeface="Courier New" panose="02070309020205020404" pitchFamily="49" charset="0"/>
              </a:rPr>
              <a:t>linear-</a:t>
            </a:r>
            <a:r>
              <a:rPr lang="es-ES" sz="1400" dirty="0" err="1" smtClean="0">
                <a:solidFill>
                  <a:srgbClr val="FF0000"/>
                </a:solidFill>
                <a:latin typeface="Courier New" panose="02070309020205020404" pitchFamily="49" charset="0"/>
                <a:cs typeface="Courier New" panose="02070309020205020404" pitchFamily="49" charset="0"/>
              </a:rPr>
              <a:t>gradient</a:t>
            </a:r>
            <a:r>
              <a:rPr lang="es-ES" sz="1400" dirty="0">
                <a:solidFill>
                  <a:srgbClr val="FF0000"/>
                </a:solidFill>
                <a:latin typeface="Courier New" panose="02070309020205020404" pitchFamily="49" charset="0"/>
                <a:cs typeface="Courier New" panose="02070309020205020404" pitchFamily="49" charset="0"/>
              </a:rPr>
              <a:t>(#336666, #66cccc</a:t>
            </a:r>
            <a:r>
              <a:rPr lang="es-ES" sz="1400" dirty="0" smtClean="0">
                <a:solidFill>
                  <a:srgbClr val="FF0000"/>
                </a:solidFill>
                <a:latin typeface="Courier New" panose="02070309020205020404" pitchFamily="49" charset="0"/>
                <a:cs typeface="Courier New" panose="02070309020205020404" pitchFamily="49" charset="0"/>
              </a:rPr>
              <a:t>)</a:t>
            </a:r>
            <a:r>
              <a:rPr lang="es-ES" sz="1400" dirty="0" smtClean="0">
                <a:solidFill>
                  <a:prstClr val="black"/>
                </a:solidFill>
                <a:latin typeface="Courier New" panose="02070309020205020404" pitchFamily="49" charset="0"/>
                <a:cs typeface="Courier New" panose="02070309020205020404" pitchFamily="49" charset="0"/>
              </a:rPr>
              <a:t>;</a:t>
            </a:r>
            <a:endParaRPr lang="es-ES" sz="1400" dirty="0">
              <a:solidFill>
                <a:prstClr val="black"/>
              </a:solidFill>
              <a:latin typeface="Courier New" panose="02070309020205020404" pitchFamily="49" charset="0"/>
              <a:cs typeface="Courier New" panose="02070309020205020404" pitchFamily="49" charset="0"/>
            </a:endParaRPr>
          </a:p>
          <a:p>
            <a:r>
              <a:rPr lang="es-ES" sz="1400" dirty="0" err="1">
                <a:solidFill>
                  <a:prstClr val="black"/>
                </a:solidFill>
                <a:latin typeface="Courier New" panose="02070309020205020404" pitchFamily="49" charset="0"/>
                <a:cs typeface="Courier New" panose="02070309020205020404" pitchFamily="49" charset="0"/>
              </a:rPr>
              <a:t>height</a:t>
            </a:r>
            <a:r>
              <a:rPr lang="es-ES" sz="1400" dirty="0">
                <a:solidFill>
                  <a:prstClr val="black"/>
                </a:solidFill>
                <a:latin typeface="Courier New" panose="02070309020205020404" pitchFamily="49" charset="0"/>
                <a:cs typeface="Courier New" panose="02070309020205020404" pitchFamily="49" charset="0"/>
              </a:rPr>
              <a:t>: 150px;</a:t>
            </a:r>
          </a:p>
          <a:p>
            <a:r>
              <a:rPr lang="es-ES" sz="1400" dirty="0" err="1">
                <a:solidFill>
                  <a:prstClr val="black"/>
                </a:solidFill>
                <a:latin typeface="Courier New" panose="02070309020205020404" pitchFamily="49" charset="0"/>
                <a:cs typeface="Courier New" panose="02070309020205020404" pitchFamily="49" charset="0"/>
              </a:rPr>
              <a:t>width</a:t>
            </a:r>
            <a:r>
              <a:rPr lang="es-ES" sz="1400" dirty="0">
                <a:solidFill>
                  <a:prstClr val="black"/>
                </a:solidFill>
                <a:latin typeface="Courier New" panose="02070309020205020404" pitchFamily="49" charset="0"/>
                <a:cs typeface="Courier New" panose="02070309020205020404" pitchFamily="49" charset="0"/>
              </a:rPr>
              <a:t>: 300px;}</a:t>
            </a:r>
          </a:p>
        </p:txBody>
      </p:sp>
      <p:sp>
        <p:nvSpPr>
          <p:cNvPr id="6" name="CuadroTexto 5"/>
          <p:cNvSpPr txBox="1"/>
          <p:nvPr/>
        </p:nvSpPr>
        <p:spPr>
          <a:xfrm>
            <a:off x="5510893" y="2082310"/>
            <a:ext cx="3004457"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dirty="0" smtClean="0">
                <a:solidFill>
                  <a:prstClr val="black"/>
                </a:solidFill>
              </a:rPr>
              <a:t>Primero fijamos valores de fondo por si no hay gradientes o no se puede cargar imagen</a:t>
            </a:r>
            <a:endParaRPr lang="es-ES" dirty="0">
              <a:solidFill>
                <a:prstClr val="black"/>
              </a:solidFill>
            </a:endParaRPr>
          </a:p>
        </p:txBody>
      </p:sp>
      <p:pic>
        <p:nvPicPr>
          <p:cNvPr id="7" name="Imagen 6"/>
          <p:cNvPicPr>
            <a:picLocks noChangeAspect="1"/>
          </p:cNvPicPr>
          <p:nvPr/>
        </p:nvPicPr>
        <p:blipFill>
          <a:blip r:embed="rId4"/>
          <a:stretch>
            <a:fillRect/>
          </a:stretch>
        </p:blipFill>
        <p:spPr>
          <a:xfrm>
            <a:off x="6155552" y="5104626"/>
            <a:ext cx="2422618" cy="1356147"/>
          </a:xfrm>
          <a:prstGeom prst="rect">
            <a:avLst/>
          </a:prstGeom>
        </p:spPr>
      </p:pic>
    </p:spTree>
    <p:extLst>
      <p:ext uri="{BB962C8B-B14F-4D97-AF65-F5344CB8AC3E}">
        <p14:creationId xmlns:p14="http://schemas.microsoft.com/office/powerpoint/2010/main" val="546221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317370"/>
          </a:xfrm>
        </p:spPr>
        <p:txBody>
          <a:bodyPr vert="horz" lIns="91440" tIns="45720" rIns="91440" bIns="45720" rtlCol="0" anchor="ctr">
            <a:normAutofit/>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DOM (</a:t>
            </a:r>
            <a:r>
              <a:rPr lang="es-ES" sz="3600" b="1" i="1" dirty="0" err="1">
                <a:solidFill>
                  <a:srgbClr val="04617B"/>
                </a:solidFill>
                <a:effectLst>
                  <a:outerShdw blurRad="38100" dist="38100" dir="2700000" algn="tl">
                    <a:srgbClr val="C0C0C0"/>
                  </a:outerShdw>
                </a:effectLst>
                <a:latin typeface="Constantia"/>
                <a:cs typeface="+mn-cs"/>
              </a:rPr>
              <a:t>Document</a:t>
            </a:r>
            <a:r>
              <a:rPr lang="es-ES" sz="3600" b="1" i="1" dirty="0">
                <a:solidFill>
                  <a:srgbClr val="04617B"/>
                </a:solidFill>
                <a:effectLst>
                  <a:outerShdw blurRad="38100" dist="38100" dir="2700000" algn="tl">
                    <a:srgbClr val="C0C0C0"/>
                  </a:outerShdw>
                </a:effectLst>
                <a:latin typeface="Constantia"/>
                <a:cs typeface="+mn-cs"/>
              </a:rPr>
              <a:t> </a:t>
            </a:r>
            <a:r>
              <a:rPr lang="es-ES" sz="3600" b="1" i="1" dirty="0" err="1">
                <a:solidFill>
                  <a:srgbClr val="04617B"/>
                </a:solidFill>
                <a:effectLst>
                  <a:outerShdw blurRad="38100" dist="38100" dir="2700000" algn="tl">
                    <a:srgbClr val="C0C0C0"/>
                  </a:outerShdw>
                </a:effectLst>
                <a:latin typeface="Constantia"/>
                <a:cs typeface="+mn-cs"/>
              </a:rPr>
              <a:t>Object</a:t>
            </a:r>
            <a:r>
              <a:rPr lang="es-ES" sz="3600" b="1" i="1" dirty="0">
                <a:solidFill>
                  <a:srgbClr val="04617B"/>
                </a:solidFill>
                <a:effectLst>
                  <a:outerShdw blurRad="38100" dist="38100" dir="2700000" algn="tl">
                    <a:srgbClr val="C0C0C0"/>
                  </a:outerShdw>
                </a:effectLst>
                <a:latin typeface="Constantia"/>
                <a:cs typeface="+mn-cs"/>
              </a:rPr>
              <a:t> </a:t>
            </a:r>
            <a:r>
              <a:rPr lang="es-ES" sz="3600" b="1" i="1" dirty="0" err="1">
                <a:solidFill>
                  <a:srgbClr val="04617B"/>
                </a:solidFill>
                <a:effectLst>
                  <a:outerShdw blurRad="38100" dist="38100" dir="2700000" algn="tl">
                    <a:srgbClr val="C0C0C0"/>
                  </a:outerShdw>
                </a:effectLst>
                <a:latin typeface="Constantia"/>
                <a:cs typeface="+mn-cs"/>
              </a:rPr>
              <a:t>Model</a:t>
            </a:r>
            <a:r>
              <a:rPr lang="es-ES" sz="3600" b="1" i="1" dirty="0">
                <a:solidFill>
                  <a:srgbClr val="04617B"/>
                </a:solidFill>
                <a:effectLst>
                  <a:outerShdw blurRad="38100" dist="38100" dir="2700000" algn="tl">
                    <a:srgbClr val="C0C0C0"/>
                  </a:outerShdw>
                </a:effectLst>
                <a:latin typeface="Constantia"/>
                <a:cs typeface="+mn-cs"/>
              </a:rPr>
              <a:t>)</a:t>
            </a:r>
          </a:p>
        </p:txBody>
      </p:sp>
      <p:sp>
        <p:nvSpPr>
          <p:cNvPr id="4" name="Rectángulo 3"/>
          <p:cNvSpPr/>
          <p:nvPr/>
        </p:nvSpPr>
        <p:spPr>
          <a:xfrm>
            <a:off x="1594565" y="5701293"/>
            <a:ext cx="6712308" cy="646331"/>
          </a:xfrm>
          <a:prstGeom prst="rect">
            <a:avLst/>
          </a:prstGeom>
        </p:spPr>
        <p:txBody>
          <a:bodyPr wrap="square">
            <a:spAutoFit/>
          </a:bodyPr>
          <a:lstStyle/>
          <a:p>
            <a:r>
              <a:rPr lang="es-ES" dirty="0" smtClean="0"/>
              <a:t>El </a:t>
            </a:r>
            <a:r>
              <a:rPr lang="es-ES" dirty="0"/>
              <a:t>árbol de salida ("árbol de análisis") </a:t>
            </a:r>
            <a:r>
              <a:rPr lang="es-ES" dirty="0" smtClean="0"/>
              <a:t>de un motor de renderización está </a:t>
            </a:r>
            <a:r>
              <a:rPr lang="es-ES" dirty="0"/>
              <a:t>formado por </a:t>
            </a:r>
            <a:r>
              <a:rPr lang="es-ES" dirty="0" smtClean="0"/>
              <a:t>nodos: </a:t>
            </a:r>
            <a:r>
              <a:rPr lang="es-ES" dirty="0"/>
              <a:t>elementos y atributos del </a:t>
            </a:r>
            <a:r>
              <a:rPr lang="es-ES" dirty="0" smtClean="0"/>
              <a:t>DOM. </a:t>
            </a:r>
            <a:endParaRPr lang="es-ES" dirty="0"/>
          </a:p>
        </p:txBody>
      </p:sp>
      <p:sp>
        <p:nvSpPr>
          <p:cNvPr id="5" name="Rectángulo 4"/>
          <p:cNvSpPr/>
          <p:nvPr/>
        </p:nvSpPr>
        <p:spPr>
          <a:xfrm>
            <a:off x="494495" y="1682497"/>
            <a:ext cx="7812378" cy="923330"/>
          </a:xfrm>
          <a:prstGeom prst="rect">
            <a:avLst/>
          </a:prstGeom>
        </p:spPr>
        <p:txBody>
          <a:bodyPr wrap="square">
            <a:spAutoFit/>
          </a:bodyPr>
          <a:lstStyle/>
          <a:p>
            <a:r>
              <a:rPr lang="es-ES" dirty="0" smtClean="0"/>
              <a:t>DOM (</a:t>
            </a:r>
            <a:r>
              <a:rPr lang="es-ES" b="1" dirty="0"/>
              <a:t>modelo de objetos del documento</a:t>
            </a:r>
            <a:r>
              <a:rPr lang="es-ES" dirty="0" smtClean="0"/>
              <a:t>) es </a:t>
            </a:r>
            <a:r>
              <a:rPr lang="es-ES" dirty="0"/>
              <a:t>la </a:t>
            </a:r>
            <a:r>
              <a:rPr lang="es-ES" dirty="0" smtClean="0"/>
              <a:t>representación estándar de los objetos </a:t>
            </a:r>
            <a:r>
              <a:rPr lang="es-ES" dirty="0"/>
              <a:t>del documento HTML y la </a:t>
            </a:r>
            <a:r>
              <a:rPr lang="es-ES" dirty="0" smtClean="0"/>
              <a:t>interfaz (API) </a:t>
            </a:r>
            <a:r>
              <a:rPr lang="es-ES" dirty="0"/>
              <a:t>de los elementos HTML para el mundo exterior, como JavaScript</a:t>
            </a:r>
          </a:p>
        </p:txBody>
      </p:sp>
      <p:sp>
        <p:nvSpPr>
          <p:cNvPr id="6" name="Rectángulo redondeado 5"/>
          <p:cNvSpPr/>
          <p:nvPr/>
        </p:nvSpPr>
        <p:spPr>
          <a:xfrm>
            <a:off x="564255" y="2793014"/>
            <a:ext cx="3801683" cy="2485787"/>
          </a:xfrm>
          <a:prstGeom prst="round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srgbClr val="0070C0"/>
                </a:solidFill>
                <a:latin typeface="Courier"/>
              </a:rPr>
              <a:t>&lt;html&gt;</a:t>
            </a:r>
          </a:p>
          <a:p>
            <a:r>
              <a:rPr lang="en-US" sz="1400" dirty="0">
                <a:solidFill>
                  <a:srgbClr val="0070C0"/>
                </a:solidFill>
                <a:latin typeface="Courier"/>
              </a:rPr>
              <a:t>  &lt;body&gt;</a:t>
            </a:r>
          </a:p>
          <a:p>
            <a:r>
              <a:rPr lang="en-US" sz="1400" dirty="0">
                <a:solidFill>
                  <a:srgbClr val="0070C0"/>
                </a:solidFill>
                <a:latin typeface="Courier"/>
              </a:rPr>
              <a:t>    &lt;p&gt;</a:t>
            </a:r>
          </a:p>
          <a:p>
            <a:r>
              <a:rPr lang="en-US" sz="1400" dirty="0">
                <a:latin typeface="Courier"/>
              </a:rPr>
              <a:t>      Hello World</a:t>
            </a:r>
          </a:p>
          <a:p>
            <a:r>
              <a:rPr lang="en-US" sz="1400" dirty="0">
                <a:solidFill>
                  <a:srgbClr val="0070C0"/>
                </a:solidFill>
                <a:latin typeface="Courier"/>
              </a:rPr>
              <a:t>    &lt;/p&gt;</a:t>
            </a:r>
          </a:p>
          <a:p>
            <a:r>
              <a:rPr lang="en-US" sz="1400" dirty="0">
                <a:solidFill>
                  <a:srgbClr val="0070C0"/>
                </a:solidFill>
                <a:latin typeface="Courier"/>
              </a:rPr>
              <a:t>    &lt;div&gt; </a:t>
            </a:r>
            <a:endParaRPr lang="en-US" sz="1400" dirty="0" smtClean="0">
              <a:solidFill>
                <a:srgbClr val="0070C0"/>
              </a:solidFill>
              <a:latin typeface="Courier"/>
            </a:endParaRPr>
          </a:p>
          <a:p>
            <a:r>
              <a:rPr lang="en-US" sz="1400" dirty="0">
                <a:solidFill>
                  <a:srgbClr val="0070C0"/>
                </a:solidFill>
                <a:latin typeface="Courier"/>
              </a:rPr>
              <a:t> </a:t>
            </a:r>
            <a:r>
              <a:rPr lang="en-US" sz="1400" dirty="0" smtClean="0">
                <a:solidFill>
                  <a:srgbClr val="0070C0"/>
                </a:solidFill>
                <a:latin typeface="Courier"/>
              </a:rPr>
              <a:t>      &lt;</a:t>
            </a:r>
            <a:r>
              <a:rPr lang="en-US" sz="1400" dirty="0" err="1">
                <a:solidFill>
                  <a:srgbClr val="0070C0"/>
                </a:solidFill>
                <a:latin typeface="Courier"/>
              </a:rPr>
              <a:t>img</a:t>
            </a:r>
            <a:r>
              <a:rPr lang="en-US" sz="1400" dirty="0">
                <a:solidFill>
                  <a:srgbClr val="0070C0"/>
                </a:solidFill>
                <a:latin typeface="Courier"/>
              </a:rPr>
              <a:t> </a:t>
            </a:r>
            <a:r>
              <a:rPr lang="en-US" sz="1400" dirty="0" err="1">
                <a:solidFill>
                  <a:schemeClr val="accent4">
                    <a:lumMod val="75000"/>
                  </a:schemeClr>
                </a:solidFill>
                <a:latin typeface="Courier"/>
              </a:rPr>
              <a:t>src</a:t>
            </a:r>
            <a:r>
              <a:rPr lang="en-US" sz="1400" dirty="0">
                <a:latin typeface="Courier"/>
              </a:rPr>
              <a:t>=</a:t>
            </a:r>
            <a:r>
              <a:rPr lang="en-US" sz="1400" dirty="0">
                <a:solidFill>
                  <a:srgbClr val="00B050"/>
                </a:solidFill>
                <a:latin typeface="Courier"/>
              </a:rPr>
              <a:t>"example.png</a:t>
            </a:r>
            <a:r>
              <a:rPr lang="en-US" sz="1400" dirty="0" smtClean="0">
                <a:solidFill>
                  <a:srgbClr val="00B050"/>
                </a:solidFill>
                <a:latin typeface="Courier"/>
              </a:rPr>
              <a:t>"</a:t>
            </a:r>
            <a:r>
              <a:rPr lang="en-US" sz="1400" dirty="0" smtClean="0">
                <a:solidFill>
                  <a:srgbClr val="0070C0"/>
                </a:solidFill>
                <a:latin typeface="Courier"/>
              </a:rPr>
              <a:t>/&gt;</a:t>
            </a:r>
          </a:p>
          <a:p>
            <a:r>
              <a:rPr lang="en-US" sz="1400" dirty="0">
                <a:solidFill>
                  <a:srgbClr val="0070C0"/>
                </a:solidFill>
                <a:latin typeface="Courier"/>
              </a:rPr>
              <a:t> </a:t>
            </a:r>
            <a:r>
              <a:rPr lang="en-US" sz="1400" dirty="0" smtClean="0">
                <a:solidFill>
                  <a:srgbClr val="0070C0"/>
                </a:solidFill>
                <a:latin typeface="Courier"/>
              </a:rPr>
              <a:t>   &lt;/</a:t>
            </a:r>
            <a:r>
              <a:rPr lang="en-US" sz="1400" dirty="0">
                <a:solidFill>
                  <a:srgbClr val="0070C0"/>
                </a:solidFill>
                <a:latin typeface="Courier"/>
              </a:rPr>
              <a:t>div&gt;</a:t>
            </a:r>
          </a:p>
          <a:p>
            <a:r>
              <a:rPr lang="en-US" sz="1400" dirty="0">
                <a:latin typeface="Courier"/>
              </a:rPr>
              <a:t>  </a:t>
            </a:r>
            <a:r>
              <a:rPr lang="en-US" sz="1400" dirty="0">
                <a:solidFill>
                  <a:srgbClr val="0070C0"/>
                </a:solidFill>
                <a:latin typeface="Courier"/>
              </a:rPr>
              <a:t>&lt;/body&gt;</a:t>
            </a:r>
          </a:p>
          <a:p>
            <a:r>
              <a:rPr lang="en-US" sz="1400" dirty="0">
                <a:solidFill>
                  <a:srgbClr val="0070C0"/>
                </a:solidFill>
                <a:latin typeface="Courier"/>
              </a:rPr>
              <a:t>&lt;/html&gt;</a:t>
            </a:r>
            <a:endParaRPr lang="es-ES" sz="1400" dirty="0">
              <a:solidFill>
                <a:srgbClr val="0070C0"/>
              </a:solidFill>
              <a:latin typeface="Courier"/>
            </a:endParaRPr>
          </a:p>
        </p:txBody>
      </p:sp>
      <p:sp>
        <p:nvSpPr>
          <p:cNvPr id="7" name="AutoShape 6" descr="http://1-ps.googleusercontent.com/x/s.html5rocks-hrd.appspot.com/www.html5rocks.com/es/tutorials/internals/howbrowserswork/400x219ximage015.png.pagespeed.ic.nnIhOpY3Mq.webp"/>
          <p:cNvSpPr>
            <a:spLocks noChangeAspect="1" noChangeArrowheads="1"/>
          </p:cNvSpPr>
          <p:nvPr/>
        </p:nvSpPr>
        <p:spPr bwMode="auto">
          <a:xfrm>
            <a:off x="4705350" y="2992919"/>
            <a:ext cx="3810000" cy="2085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Imagen 7"/>
          <p:cNvPicPr>
            <a:picLocks noChangeAspect="1"/>
          </p:cNvPicPr>
          <p:nvPr/>
        </p:nvPicPr>
        <p:blipFill>
          <a:blip r:embed="rId2">
            <a:clrChange>
              <a:clrFrom>
                <a:srgbClr val="000000"/>
              </a:clrFrom>
              <a:clrTo>
                <a:srgbClr val="000000">
                  <a:alpha val="0"/>
                </a:srgbClr>
              </a:clrTo>
            </a:clrChange>
          </a:blip>
          <a:stretch>
            <a:fillRect/>
          </a:stretch>
        </p:blipFill>
        <p:spPr>
          <a:xfrm>
            <a:off x="4705350" y="2992920"/>
            <a:ext cx="3810000" cy="2085975"/>
          </a:xfrm>
          <a:prstGeom prst="rect">
            <a:avLst/>
          </a:prstGeom>
        </p:spPr>
      </p:pic>
      <p:sp>
        <p:nvSpPr>
          <p:cNvPr id="9" name="Flecha curvada hacia abajo 8"/>
          <p:cNvSpPr/>
          <p:nvPr/>
        </p:nvSpPr>
        <p:spPr>
          <a:xfrm>
            <a:off x="3741312" y="2581172"/>
            <a:ext cx="1661375" cy="53379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531689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a:blip r:embed="rId3"/>
          <a:stretch>
            <a:fillRect/>
          </a:stretch>
        </p:blipFill>
        <p:spPr>
          <a:xfrm>
            <a:off x="6307890" y="4959655"/>
            <a:ext cx="2193992" cy="1396697"/>
          </a:xfrm>
          <a:prstGeom prst="rect">
            <a:avLst/>
          </a:prstGeom>
        </p:spPr>
      </p:pic>
      <p:sp>
        <p:nvSpPr>
          <p:cNvPr id="2" name="Título 1"/>
          <p:cNvSpPr>
            <a:spLocks noGrp="1"/>
          </p:cNvSpPr>
          <p:nvPr>
            <p:ph type="title"/>
          </p:nvPr>
        </p:nvSpPr>
        <p:spPr/>
        <p:txBody>
          <a:bodyPr>
            <a:normAutofit/>
          </a:bodyPr>
          <a:lstStyle/>
          <a:p>
            <a:pPr algn="ctr"/>
            <a:r>
              <a:rPr lang="es-ES" dirty="0"/>
              <a:t>CSS3: </a:t>
            </a:r>
            <a:r>
              <a:rPr lang="es-ES" dirty="0" smtClean="0"/>
              <a:t>gradientes radiales</a:t>
            </a:r>
            <a:endParaRPr lang="es-ES" dirty="0"/>
          </a:p>
        </p:txBody>
      </p:sp>
      <p:pic>
        <p:nvPicPr>
          <p:cNvPr id="3" name="Picture 2" descr="http://www.blog.pc-serveis.es/wp-content/uploads/2012/08/css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174102" y="1334313"/>
            <a:ext cx="6292364" cy="369332"/>
          </a:xfrm>
          <a:prstGeom prst="rect">
            <a:avLst/>
          </a:prstGeom>
          <a:noFill/>
        </p:spPr>
        <p:txBody>
          <a:bodyPr wrap="none" rtlCol="0">
            <a:spAutoFit/>
          </a:bodyPr>
          <a:lstStyle/>
          <a:p>
            <a:r>
              <a:rPr lang="es-ES" dirty="0" smtClean="0">
                <a:solidFill>
                  <a:prstClr val="black"/>
                </a:solidFill>
              </a:rPr>
              <a:t>Propuesta de CSS3 aún no homogeneizada entre los navegadores</a:t>
            </a:r>
            <a:endParaRPr lang="es-ES" dirty="0">
              <a:solidFill>
                <a:prstClr val="black"/>
              </a:solidFill>
            </a:endParaRPr>
          </a:p>
        </p:txBody>
      </p:sp>
      <p:sp>
        <p:nvSpPr>
          <p:cNvPr id="6" name="Rectángulo 5"/>
          <p:cNvSpPr/>
          <p:nvPr/>
        </p:nvSpPr>
        <p:spPr>
          <a:xfrm>
            <a:off x="1144177" y="2046718"/>
            <a:ext cx="151104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background</a:t>
            </a:r>
            <a:r>
              <a:rPr lang="es-ES" b="1" dirty="0" smtClean="0">
                <a:solidFill>
                  <a:prstClr val="white"/>
                </a:solidFill>
              </a:rPr>
              <a:t>:</a:t>
            </a:r>
            <a:endParaRPr lang="es-ES" b="1" dirty="0">
              <a:solidFill>
                <a:prstClr val="white"/>
              </a:solidFill>
            </a:endParaRPr>
          </a:p>
        </p:txBody>
      </p:sp>
      <p:sp>
        <p:nvSpPr>
          <p:cNvPr id="7" name="Rectángulo 6"/>
          <p:cNvSpPr/>
          <p:nvPr/>
        </p:nvSpPr>
        <p:spPr>
          <a:xfrm>
            <a:off x="2864541" y="2046718"/>
            <a:ext cx="457200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smtClean="0">
                <a:solidFill>
                  <a:prstClr val="white"/>
                </a:solidFill>
              </a:rPr>
              <a:t>radial-</a:t>
            </a:r>
            <a:r>
              <a:rPr lang="es-ES" b="1" dirty="0" err="1" smtClean="0">
                <a:solidFill>
                  <a:prstClr val="white"/>
                </a:solidFill>
              </a:rPr>
              <a:t>gradient</a:t>
            </a:r>
            <a:r>
              <a:rPr lang="es-ES" b="1" dirty="0" smtClean="0">
                <a:solidFill>
                  <a:prstClr val="white"/>
                </a:solidFill>
              </a:rPr>
              <a:t>(forma tamaño posición, </a:t>
            </a:r>
            <a:r>
              <a:rPr lang="es-ES" b="1" dirty="0">
                <a:solidFill>
                  <a:prstClr val="white"/>
                </a:solidFill>
              </a:rPr>
              <a:t>color-1, color-2, ...);</a:t>
            </a:r>
          </a:p>
        </p:txBody>
      </p:sp>
      <p:sp>
        <p:nvSpPr>
          <p:cNvPr id="10" name="CuadroTexto 9"/>
          <p:cNvSpPr txBox="1"/>
          <p:nvPr/>
        </p:nvSpPr>
        <p:spPr>
          <a:xfrm>
            <a:off x="1174102" y="3619344"/>
            <a:ext cx="747256" cy="369332"/>
          </a:xfrm>
          <a:prstGeom prst="rect">
            <a:avLst/>
          </a:prstGeom>
          <a:noFill/>
        </p:spPr>
        <p:txBody>
          <a:bodyPr wrap="none" rtlCol="0">
            <a:spAutoFit/>
          </a:bodyPr>
          <a:lstStyle/>
          <a:p>
            <a:r>
              <a:rPr lang="es-ES" dirty="0" smtClean="0">
                <a:solidFill>
                  <a:prstClr val="black"/>
                </a:solidFill>
              </a:rPr>
              <a:t>forma</a:t>
            </a:r>
            <a:endParaRPr lang="es-ES" dirty="0">
              <a:solidFill>
                <a:prstClr val="black"/>
              </a:solidFill>
            </a:endParaRPr>
          </a:p>
        </p:txBody>
      </p:sp>
      <p:sp>
        <p:nvSpPr>
          <p:cNvPr id="11" name="CuadroTexto 10"/>
          <p:cNvSpPr txBox="1"/>
          <p:nvPr/>
        </p:nvSpPr>
        <p:spPr>
          <a:xfrm>
            <a:off x="2914065" y="3606432"/>
            <a:ext cx="1505797" cy="369332"/>
          </a:xfrm>
          <a:prstGeom prst="rect">
            <a:avLst/>
          </a:prstGeom>
          <a:noFill/>
        </p:spPr>
        <p:txBody>
          <a:bodyPr wrap="none" rtlCol="0">
            <a:spAutoFit/>
          </a:bodyPr>
          <a:lstStyle/>
          <a:p>
            <a:r>
              <a:rPr lang="es-ES" dirty="0" err="1">
                <a:solidFill>
                  <a:prstClr val="black"/>
                </a:solidFill>
              </a:rPr>
              <a:t>circle</a:t>
            </a:r>
            <a:r>
              <a:rPr lang="es-ES" dirty="0">
                <a:solidFill>
                  <a:prstClr val="black"/>
                </a:solidFill>
              </a:rPr>
              <a:t> </a:t>
            </a:r>
            <a:r>
              <a:rPr lang="es-ES" dirty="0" smtClean="0">
                <a:solidFill>
                  <a:prstClr val="black"/>
                </a:solidFill>
              </a:rPr>
              <a:t>o </a:t>
            </a:r>
            <a:r>
              <a:rPr lang="es-ES" dirty="0" err="1">
                <a:solidFill>
                  <a:prstClr val="black"/>
                </a:solidFill>
              </a:rPr>
              <a:t>ellipse</a:t>
            </a:r>
            <a:endParaRPr lang="es-ES" dirty="0">
              <a:solidFill>
                <a:prstClr val="black"/>
              </a:solidFill>
            </a:endParaRPr>
          </a:p>
        </p:txBody>
      </p:sp>
      <p:sp>
        <p:nvSpPr>
          <p:cNvPr id="12" name="CuadroTexto 11"/>
          <p:cNvSpPr txBox="1"/>
          <p:nvPr/>
        </p:nvSpPr>
        <p:spPr>
          <a:xfrm>
            <a:off x="1156159" y="3017697"/>
            <a:ext cx="974819" cy="369332"/>
          </a:xfrm>
          <a:prstGeom prst="rect">
            <a:avLst/>
          </a:prstGeom>
          <a:noFill/>
        </p:spPr>
        <p:txBody>
          <a:bodyPr wrap="none" rtlCol="0">
            <a:spAutoFit/>
          </a:bodyPr>
          <a:lstStyle/>
          <a:p>
            <a:r>
              <a:rPr lang="es-ES" dirty="0" smtClean="0">
                <a:solidFill>
                  <a:prstClr val="black"/>
                </a:solidFill>
              </a:rPr>
              <a:t>colores: </a:t>
            </a:r>
            <a:endParaRPr lang="es-ES" dirty="0">
              <a:solidFill>
                <a:prstClr val="black"/>
              </a:solidFill>
            </a:endParaRPr>
          </a:p>
        </p:txBody>
      </p:sp>
      <p:sp>
        <p:nvSpPr>
          <p:cNvPr id="13" name="CuadroTexto 12"/>
          <p:cNvSpPr txBox="1"/>
          <p:nvPr/>
        </p:nvSpPr>
        <p:spPr>
          <a:xfrm>
            <a:off x="2815273" y="3020069"/>
            <a:ext cx="5626925" cy="369332"/>
          </a:xfrm>
          <a:prstGeom prst="rect">
            <a:avLst/>
          </a:prstGeom>
          <a:noFill/>
        </p:spPr>
        <p:txBody>
          <a:bodyPr wrap="none" rtlCol="0">
            <a:spAutoFit/>
          </a:bodyPr>
          <a:lstStyle/>
          <a:p>
            <a:r>
              <a:rPr lang="es-ES" dirty="0" smtClean="0">
                <a:solidFill>
                  <a:prstClr val="black"/>
                </a:solidFill>
              </a:rPr>
              <a:t>Cualquiera de los sistemas (pueden incluir transparencias)</a:t>
            </a:r>
            <a:endParaRPr lang="es-ES" dirty="0">
              <a:solidFill>
                <a:prstClr val="black"/>
              </a:solidFill>
            </a:endParaRPr>
          </a:p>
        </p:txBody>
      </p:sp>
      <p:sp>
        <p:nvSpPr>
          <p:cNvPr id="14" name="CuadroTexto 13"/>
          <p:cNvSpPr txBox="1"/>
          <p:nvPr/>
        </p:nvSpPr>
        <p:spPr>
          <a:xfrm>
            <a:off x="2966432" y="4220991"/>
            <a:ext cx="1605568" cy="1200329"/>
          </a:xfrm>
          <a:prstGeom prst="rect">
            <a:avLst/>
          </a:prstGeom>
          <a:noFill/>
        </p:spPr>
        <p:txBody>
          <a:bodyPr wrap="none" rtlCol="0">
            <a:spAutoFit/>
          </a:bodyPr>
          <a:lstStyle/>
          <a:p>
            <a:r>
              <a:rPr lang="es-ES" dirty="0" err="1">
                <a:solidFill>
                  <a:prstClr val="black"/>
                </a:solidFill>
              </a:rPr>
              <a:t>closest-side</a:t>
            </a:r>
            <a:endParaRPr lang="es-ES" dirty="0">
              <a:solidFill>
                <a:prstClr val="black"/>
              </a:solidFill>
            </a:endParaRPr>
          </a:p>
          <a:p>
            <a:r>
              <a:rPr lang="es-ES" dirty="0" err="1">
                <a:solidFill>
                  <a:prstClr val="black"/>
                </a:solidFill>
              </a:rPr>
              <a:t>farthest-side</a:t>
            </a:r>
            <a:endParaRPr lang="es-ES" dirty="0">
              <a:solidFill>
                <a:prstClr val="black"/>
              </a:solidFill>
            </a:endParaRPr>
          </a:p>
          <a:p>
            <a:r>
              <a:rPr lang="es-ES" dirty="0" err="1">
                <a:solidFill>
                  <a:prstClr val="black"/>
                </a:solidFill>
              </a:rPr>
              <a:t>closest-corner</a:t>
            </a:r>
            <a:endParaRPr lang="es-ES" dirty="0">
              <a:solidFill>
                <a:prstClr val="black"/>
              </a:solidFill>
            </a:endParaRPr>
          </a:p>
          <a:p>
            <a:r>
              <a:rPr lang="es-ES" dirty="0" err="1" smtClean="0">
                <a:solidFill>
                  <a:prstClr val="black"/>
                </a:solidFill>
              </a:rPr>
              <a:t>farthest-corner</a:t>
            </a:r>
            <a:endParaRPr lang="es-ES" dirty="0">
              <a:solidFill>
                <a:prstClr val="black"/>
              </a:solidFill>
            </a:endParaRPr>
          </a:p>
        </p:txBody>
      </p:sp>
      <p:sp>
        <p:nvSpPr>
          <p:cNvPr id="8" name="Rectángulo 7"/>
          <p:cNvSpPr/>
          <p:nvPr/>
        </p:nvSpPr>
        <p:spPr>
          <a:xfrm>
            <a:off x="1174102" y="4220991"/>
            <a:ext cx="908005" cy="369332"/>
          </a:xfrm>
          <a:prstGeom prst="rect">
            <a:avLst/>
          </a:prstGeom>
        </p:spPr>
        <p:txBody>
          <a:bodyPr wrap="none">
            <a:spAutoFit/>
          </a:bodyPr>
          <a:lstStyle/>
          <a:p>
            <a:r>
              <a:rPr lang="es-ES" dirty="0" smtClean="0">
                <a:solidFill>
                  <a:prstClr val="black"/>
                </a:solidFill>
              </a:rPr>
              <a:t>tamaño</a:t>
            </a:r>
            <a:endParaRPr lang="es-ES" dirty="0">
              <a:solidFill>
                <a:prstClr val="black"/>
              </a:solidFill>
            </a:endParaRPr>
          </a:p>
        </p:txBody>
      </p:sp>
      <p:sp>
        <p:nvSpPr>
          <p:cNvPr id="9" name="Rectángulo 8"/>
          <p:cNvSpPr/>
          <p:nvPr/>
        </p:nvSpPr>
        <p:spPr>
          <a:xfrm>
            <a:off x="1145439" y="4590323"/>
            <a:ext cx="965329" cy="369332"/>
          </a:xfrm>
          <a:prstGeom prst="rect">
            <a:avLst/>
          </a:prstGeom>
        </p:spPr>
        <p:txBody>
          <a:bodyPr wrap="none">
            <a:spAutoFit/>
          </a:bodyPr>
          <a:lstStyle/>
          <a:p>
            <a:r>
              <a:rPr lang="es-ES" dirty="0">
                <a:solidFill>
                  <a:prstClr val="black"/>
                </a:solidFill>
              </a:rPr>
              <a:t>posición</a:t>
            </a:r>
          </a:p>
        </p:txBody>
      </p:sp>
      <p:sp>
        <p:nvSpPr>
          <p:cNvPr id="15" name="CuadroTexto 14"/>
          <p:cNvSpPr txBox="1"/>
          <p:nvPr/>
        </p:nvSpPr>
        <p:spPr>
          <a:xfrm>
            <a:off x="4782193" y="4590323"/>
            <a:ext cx="806118" cy="369332"/>
          </a:xfrm>
          <a:prstGeom prst="rect">
            <a:avLst/>
          </a:prstGeom>
          <a:noFill/>
        </p:spPr>
        <p:txBody>
          <a:bodyPr wrap="none" rtlCol="0">
            <a:spAutoFit/>
          </a:bodyPr>
          <a:lstStyle/>
          <a:p>
            <a:r>
              <a:rPr lang="es-ES" dirty="0" smtClean="0">
                <a:solidFill>
                  <a:prstClr val="black"/>
                </a:solidFill>
              </a:rPr>
              <a:t>at % %</a:t>
            </a:r>
            <a:endParaRPr lang="es-ES" dirty="0">
              <a:solidFill>
                <a:prstClr val="black"/>
              </a:solidFill>
            </a:endParaRPr>
          </a:p>
        </p:txBody>
      </p:sp>
      <p:sp>
        <p:nvSpPr>
          <p:cNvPr id="16" name="Rectángulo 15"/>
          <p:cNvSpPr/>
          <p:nvPr/>
        </p:nvSpPr>
        <p:spPr>
          <a:xfrm>
            <a:off x="1628103" y="5767250"/>
            <a:ext cx="6155612"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 radial-</a:t>
            </a:r>
            <a:r>
              <a:rPr lang="es-ES" sz="1400" dirty="0" err="1">
                <a:solidFill>
                  <a:prstClr val="black"/>
                </a:solidFill>
                <a:latin typeface="Courier New" panose="02070309020205020404" pitchFamily="49" charset="0"/>
                <a:cs typeface="Courier New" panose="02070309020205020404" pitchFamily="49" charset="0"/>
              </a:rPr>
              <a:t>gradient</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circle</a:t>
            </a:r>
            <a:r>
              <a:rPr lang="es-ES" sz="1400" dirty="0">
                <a:solidFill>
                  <a:prstClr val="black"/>
                </a:solidFill>
                <a:latin typeface="Courier New" panose="02070309020205020404" pitchFamily="49" charset="0"/>
                <a:cs typeface="Courier New" panose="02070309020205020404" pitchFamily="49" charset="0"/>
              </a:rPr>
              <a:t>, #336666, #66cccc);</a:t>
            </a:r>
          </a:p>
        </p:txBody>
      </p:sp>
    </p:spTree>
    <p:extLst>
      <p:ext uri="{BB962C8B-B14F-4D97-AF65-F5344CB8AC3E}">
        <p14:creationId xmlns:p14="http://schemas.microsoft.com/office/powerpoint/2010/main" val="85762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2262654" y="476230"/>
            <a:ext cx="6197153" cy="638174"/>
          </a:xfrm>
        </p:spPr>
        <p:txBody>
          <a:bodyPr vert="horz" lIns="91440" tIns="45720" rIns="91440" bIns="45720" rtlCol="0" anchor="ctr">
            <a:noAutofit/>
          </a:bodyPr>
          <a:lstStyle/>
          <a:p>
            <a:pPr algn="ctr" defTabSz="762000">
              <a:lnSpc>
                <a:spcPct val="100000"/>
              </a:lnSpc>
              <a:spcBef>
                <a:spcPts val="0"/>
              </a:spcBef>
            </a:pPr>
            <a:r>
              <a:rPr lang="es-ES" b="1" i="1" dirty="0" smtClean="0">
                <a:solidFill>
                  <a:srgbClr val="04617B"/>
                </a:solidFill>
                <a:effectLst>
                  <a:outerShdw blurRad="38100" dist="38100" dir="2700000" algn="tl">
                    <a:srgbClr val="C0C0C0"/>
                  </a:outerShdw>
                </a:effectLst>
                <a:latin typeface="Constantia"/>
                <a:cs typeface="+mn-cs"/>
              </a:rPr>
              <a:t>Ejercicio ()</a:t>
            </a:r>
            <a:endParaRPr lang="es-ES" b="1" i="1" dirty="0">
              <a:solidFill>
                <a:srgbClr val="04617B"/>
              </a:solidFill>
              <a:effectLst>
                <a:outerShdw blurRad="38100" dist="38100" dir="2700000" algn="tl">
                  <a:srgbClr val="C0C0C0"/>
                </a:outerShdw>
              </a:effectLst>
              <a:latin typeface="Constantia"/>
              <a:cs typeface="+mn-cs"/>
            </a:endParaRPr>
          </a:p>
        </p:txBody>
      </p:sp>
      <p:sp>
        <p:nvSpPr>
          <p:cNvPr id="2" name="CuadroTexto 1"/>
          <p:cNvSpPr txBox="1"/>
          <p:nvPr/>
        </p:nvSpPr>
        <p:spPr>
          <a:xfrm>
            <a:off x="1176233" y="1719574"/>
            <a:ext cx="4100735" cy="2862322"/>
          </a:xfrm>
          <a:prstGeom prst="rect">
            <a:avLst/>
          </a:prstGeom>
          <a:noFill/>
        </p:spPr>
        <p:txBody>
          <a:bodyPr wrap="square" rtlCol="0">
            <a:spAutoFit/>
          </a:bodyPr>
          <a:lstStyle/>
          <a:p>
            <a:r>
              <a:rPr lang="es-ES" b="1" dirty="0" smtClean="0">
                <a:solidFill>
                  <a:prstClr val="black"/>
                </a:solidFill>
              </a:rPr>
              <a:t>Escala de colores (pH)</a:t>
            </a:r>
            <a:r>
              <a:rPr lang="es-ES" dirty="0" smtClean="0">
                <a:solidFill>
                  <a:prstClr val="black"/>
                </a:solidFill>
              </a:rPr>
              <a:t>: En </a:t>
            </a:r>
            <a:r>
              <a:rPr lang="es-ES" dirty="0">
                <a:solidFill>
                  <a:prstClr val="black"/>
                </a:solidFill>
              </a:rPr>
              <a:t>un documento  Web en </a:t>
            </a:r>
            <a:r>
              <a:rPr lang="es-ES" dirty="0" smtClean="0">
                <a:solidFill>
                  <a:prstClr val="black"/>
                </a:solidFill>
              </a:rPr>
              <a:t>HTML5 incluiremos una escala de pH como la que se muestra utilizando para crearla el nuevo formato de colores </a:t>
            </a:r>
            <a:r>
              <a:rPr lang="es-ES" dirty="0" err="1" smtClean="0">
                <a:solidFill>
                  <a:prstClr val="black"/>
                </a:solidFill>
              </a:rPr>
              <a:t>hsl</a:t>
            </a:r>
            <a:endParaRPr lang="es-ES" dirty="0" smtClean="0">
              <a:solidFill>
                <a:prstClr val="black"/>
              </a:solidFill>
            </a:endParaRPr>
          </a:p>
          <a:p>
            <a:endParaRPr lang="es-ES" dirty="0">
              <a:solidFill>
                <a:prstClr val="black"/>
              </a:solidFill>
            </a:endParaRPr>
          </a:p>
          <a:p>
            <a:r>
              <a:rPr lang="es-ES" dirty="0">
                <a:solidFill>
                  <a:prstClr val="black"/>
                </a:solidFill>
              </a:rPr>
              <a:t>Reproducimos la escala de pH creada anteriormente utilizando en este caso los nuevos gradientes lineales incorporados en CSS3</a:t>
            </a:r>
            <a:endParaRPr lang="es-ES" dirty="0" smtClean="0">
              <a:solidFill>
                <a:prstClr val="black"/>
              </a:solidFill>
            </a:endParaRPr>
          </a:p>
        </p:txBody>
      </p:sp>
      <p:sp>
        <p:nvSpPr>
          <p:cNvPr id="9" name="CuadroTexto 8"/>
          <p:cNvSpPr txBox="1"/>
          <p:nvPr/>
        </p:nvSpPr>
        <p:spPr>
          <a:xfrm>
            <a:off x="1176233" y="5089773"/>
            <a:ext cx="3933422" cy="923330"/>
          </a:xfrm>
          <a:prstGeom prst="rect">
            <a:avLst/>
          </a:prstGeom>
          <a:noFill/>
        </p:spPr>
        <p:txBody>
          <a:bodyPr wrap="square" rtlCol="0">
            <a:spAutoFit/>
          </a:bodyPr>
          <a:lstStyle/>
          <a:p>
            <a:r>
              <a:rPr lang="es-ES" dirty="0" smtClean="0">
                <a:solidFill>
                  <a:prstClr val="black"/>
                </a:solidFill>
              </a:rPr>
              <a:t>Objetivo: Utilizar el formato </a:t>
            </a:r>
            <a:r>
              <a:rPr lang="es-ES" dirty="0" err="1" smtClean="0">
                <a:solidFill>
                  <a:prstClr val="black"/>
                </a:solidFill>
              </a:rPr>
              <a:t>hsl</a:t>
            </a:r>
            <a:r>
              <a:rPr lang="es-ES" dirty="0" smtClean="0">
                <a:solidFill>
                  <a:prstClr val="black"/>
                </a:solidFill>
              </a:rPr>
              <a:t> para establecer el valor de los colores. </a:t>
            </a:r>
            <a:r>
              <a:rPr lang="es-ES" dirty="0">
                <a:solidFill>
                  <a:prstClr val="black"/>
                </a:solidFill>
              </a:rPr>
              <a:t>Utilizar gradientes lineales de colores </a:t>
            </a:r>
          </a:p>
        </p:txBody>
      </p:sp>
      <p:pic>
        <p:nvPicPr>
          <p:cNvPr id="4" name="Imagen 3"/>
          <p:cNvPicPr>
            <a:picLocks noChangeAspect="1"/>
          </p:cNvPicPr>
          <p:nvPr/>
        </p:nvPicPr>
        <p:blipFill>
          <a:blip r:embed="rId3"/>
          <a:stretch>
            <a:fillRect/>
          </a:stretch>
        </p:blipFill>
        <p:spPr>
          <a:xfrm>
            <a:off x="6348721" y="1687429"/>
            <a:ext cx="2111086" cy="3943350"/>
          </a:xfrm>
          <a:prstGeom prst="rect">
            <a:avLst/>
          </a:prstGeom>
        </p:spPr>
      </p:pic>
    </p:spTree>
    <p:extLst>
      <p:ext uri="{BB962C8B-B14F-4D97-AF65-F5344CB8AC3E}">
        <p14:creationId xmlns:p14="http://schemas.microsoft.com/office/powerpoint/2010/main" val="897018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p:txBody>
          <a:bodyPr vert="horz" lIns="91440" tIns="45720" rIns="91440" bIns="45720" rtlCol="0" anchor="ctr">
            <a:normAutofit fontScale="90000"/>
          </a:bodyPr>
          <a:lstStyle/>
          <a:p>
            <a:pPr algn="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Ejercicio ()</a:t>
            </a:r>
            <a:endParaRPr lang="es-ES" sz="3600" b="1" i="1" dirty="0">
              <a:solidFill>
                <a:srgbClr val="04617B"/>
              </a:solidFill>
              <a:effectLst>
                <a:outerShdw blurRad="38100" dist="38100" dir="2700000" algn="tl">
                  <a:srgbClr val="C0C0C0"/>
                </a:outerShdw>
              </a:effectLst>
              <a:latin typeface="Constantia"/>
              <a:cs typeface="+mn-cs"/>
            </a:endParaRPr>
          </a:p>
        </p:txBody>
      </p:sp>
      <p:pic>
        <p:nvPicPr>
          <p:cNvPr id="8" name="Imagen 7"/>
          <p:cNvPicPr>
            <a:picLocks noChangeAspect="1"/>
          </p:cNvPicPr>
          <p:nvPr/>
        </p:nvPicPr>
        <p:blipFill>
          <a:blip r:embed="rId3"/>
          <a:stretch>
            <a:fillRect/>
          </a:stretch>
        </p:blipFill>
        <p:spPr>
          <a:xfrm>
            <a:off x="3706297" y="1357456"/>
            <a:ext cx="4631991" cy="5136334"/>
          </a:xfrm>
          <a:prstGeom prst="rect">
            <a:avLst/>
          </a:prstGeom>
        </p:spPr>
      </p:pic>
      <p:sp>
        <p:nvSpPr>
          <p:cNvPr id="2" name="CuadroTexto 1"/>
          <p:cNvSpPr txBox="1"/>
          <p:nvPr/>
        </p:nvSpPr>
        <p:spPr>
          <a:xfrm>
            <a:off x="628650" y="1623229"/>
            <a:ext cx="2672489" cy="3970318"/>
          </a:xfrm>
          <a:prstGeom prst="rect">
            <a:avLst/>
          </a:prstGeom>
          <a:noFill/>
        </p:spPr>
        <p:txBody>
          <a:bodyPr wrap="square" rtlCol="0">
            <a:spAutoFit/>
          </a:bodyPr>
          <a:lstStyle/>
          <a:p>
            <a:r>
              <a:rPr lang="es-ES" dirty="0" smtClean="0"/>
              <a:t>Comparación entre 2 escalas,</a:t>
            </a:r>
          </a:p>
          <a:p>
            <a:endParaRPr lang="es-ES" dirty="0" smtClean="0"/>
          </a:p>
          <a:p>
            <a:r>
              <a:rPr lang="es-ES" dirty="0" smtClean="0"/>
              <a:t>La primera, sucesivos bloques a los que aplican colores variando progresivamente los valores.</a:t>
            </a:r>
          </a:p>
          <a:p>
            <a:endParaRPr lang="es-ES" dirty="0" smtClean="0"/>
          </a:p>
          <a:p>
            <a:r>
              <a:rPr lang="es-ES" dirty="0" smtClean="0"/>
              <a:t>En la segunda, tanto los azules como los rajos se consiguen empleando gradientes CSS en un único bloque HTML </a:t>
            </a:r>
            <a:endParaRPr lang="es-ES" dirty="0"/>
          </a:p>
        </p:txBody>
      </p:sp>
    </p:spTree>
    <p:extLst>
      <p:ext uri="{BB962C8B-B14F-4D97-AF65-F5344CB8AC3E}">
        <p14:creationId xmlns:p14="http://schemas.microsoft.com/office/powerpoint/2010/main" val="3161672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cdn2.iconfinder.com/data/icons/ourea-icons/256/Administrative_Tools_256x256-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4508" y="4291880"/>
            <a:ext cx="843166" cy="8431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ES" dirty="0" smtClean="0"/>
              <a:t>Herramientas de formato (1)</a:t>
            </a:r>
            <a:endParaRPr lang="es-ES" dirty="0"/>
          </a:p>
        </p:txBody>
      </p:sp>
      <p:sp>
        <p:nvSpPr>
          <p:cNvPr id="3" name="CuadroTexto 2"/>
          <p:cNvSpPr txBox="1"/>
          <p:nvPr/>
        </p:nvSpPr>
        <p:spPr>
          <a:xfrm>
            <a:off x="914400" y="1376749"/>
            <a:ext cx="6267450" cy="646331"/>
          </a:xfrm>
          <a:prstGeom prst="rect">
            <a:avLst/>
          </a:prstGeom>
          <a:noFill/>
        </p:spPr>
        <p:txBody>
          <a:bodyPr wrap="square" rtlCol="0">
            <a:spAutoFit/>
          </a:bodyPr>
          <a:lstStyle/>
          <a:p>
            <a:r>
              <a:rPr lang="es-ES" dirty="0" smtClean="0">
                <a:solidFill>
                  <a:prstClr val="black"/>
                </a:solidFill>
              </a:rPr>
              <a:t>Existen sitios web donde diseñamos visualmente los bordes, sombras y fondos Y obtenemos el código CSS correspondiente</a:t>
            </a:r>
            <a:endParaRPr lang="es-ES" dirty="0">
              <a:solidFill>
                <a:prstClr val="black"/>
              </a:solidFill>
            </a:endParaRPr>
          </a:p>
        </p:txBody>
      </p:sp>
      <p:pic>
        <p:nvPicPr>
          <p:cNvPr id="4" name="Imagen 3"/>
          <p:cNvPicPr>
            <a:picLocks noChangeAspect="1"/>
          </p:cNvPicPr>
          <p:nvPr/>
        </p:nvPicPr>
        <p:blipFill>
          <a:blip r:embed="rId3"/>
          <a:stretch>
            <a:fillRect/>
          </a:stretch>
        </p:blipFill>
        <p:spPr>
          <a:xfrm>
            <a:off x="3581620" y="2396528"/>
            <a:ext cx="4362450" cy="3987109"/>
          </a:xfrm>
          <a:prstGeom prst="rect">
            <a:avLst/>
          </a:prstGeom>
        </p:spPr>
      </p:pic>
      <p:sp>
        <p:nvSpPr>
          <p:cNvPr id="5" name="Rectángulo 4"/>
          <p:cNvSpPr/>
          <p:nvPr/>
        </p:nvSpPr>
        <p:spPr>
          <a:xfrm>
            <a:off x="2076893" y="4934991"/>
            <a:ext cx="2495107" cy="40011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sz="2000" dirty="0">
                <a:solidFill>
                  <a:prstClr val="black"/>
                </a:solidFill>
                <a:hlinkClick r:id="rId4"/>
              </a:rPr>
              <a:t>http://layerstyles.org</a:t>
            </a:r>
            <a:r>
              <a:rPr lang="es-ES" sz="2000" dirty="0" smtClean="0">
                <a:solidFill>
                  <a:prstClr val="black"/>
                </a:solidFill>
                <a:hlinkClick r:id="rId4"/>
              </a:rPr>
              <a:t>/</a:t>
            </a:r>
            <a:endParaRPr lang="es-ES" sz="2000" dirty="0">
              <a:solidFill>
                <a:prstClr val="black"/>
              </a:solidFill>
            </a:endParaRPr>
          </a:p>
        </p:txBody>
      </p:sp>
    </p:spTree>
    <p:extLst>
      <p:ext uri="{BB962C8B-B14F-4D97-AF65-F5344CB8AC3E}">
        <p14:creationId xmlns:p14="http://schemas.microsoft.com/office/powerpoint/2010/main" val="3904212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cdn2.iconfinder.com/data/icons/ourea-icons/256/Administrative_Tools_256x256-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7071" y="1328884"/>
            <a:ext cx="843166" cy="84316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ES" dirty="0" smtClean="0"/>
              <a:t>Herramientas de formato (2)</a:t>
            </a:r>
            <a:endParaRPr lang="es-ES" dirty="0"/>
          </a:p>
        </p:txBody>
      </p:sp>
      <p:pic>
        <p:nvPicPr>
          <p:cNvPr id="6" name="Imagen 5"/>
          <p:cNvPicPr>
            <a:picLocks noChangeAspect="1"/>
          </p:cNvPicPr>
          <p:nvPr/>
        </p:nvPicPr>
        <p:blipFill>
          <a:blip r:embed="rId4"/>
          <a:stretch>
            <a:fillRect/>
          </a:stretch>
        </p:blipFill>
        <p:spPr>
          <a:xfrm>
            <a:off x="1247946" y="1859175"/>
            <a:ext cx="3436620" cy="4000299"/>
          </a:xfrm>
          <a:prstGeom prst="rect">
            <a:avLst/>
          </a:prstGeom>
        </p:spPr>
      </p:pic>
      <p:sp>
        <p:nvSpPr>
          <p:cNvPr id="7" name="Rectángulo 6"/>
          <p:cNvSpPr/>
          <p:nvPr/>
        </p:nvSpPr>
        <p:spPr>
          <a:xfrm>
            <a:off x="1450071" y="5459364"/>
            <a:ext cx="3032369" cy="40011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sz="2000" dirty="0">
                <a:solidFill>
                  <a:prstClr val="black"/>
                </a:solidFill>
                <a:hlinkClick r:id="rId5"/>
              </a:rPr>
              <a:t>http://www.cssmatic.com/</a:t>
            </a:r>
            <a:r>
              <a:rPr lang="es-ES" sz="2000" dirty="0">
                <a:solidFill>
                  <a:prstClr val="black"/>
                </a:solidFill>
              </a:rPr>
              <a:t> </a:t>
            </a:r>
          </a:p>
        </p:txBody>
      </p:sp>
      <p:pic>
        <p:nvPicPr>
          <p:cNvPr id="8" name="Imagen 7"/>
          <p:cNvPicPr>
            <a:picLocks noChangeAspect="1"/>
          </p:cNvPicPr>
          <p:nvPr/>
        </p:nvPicPr>
        <p:blipFill>
          <a:blip r:embed="rId6"/>
          <a:stretch>
            <a:fillRect/>
          </a:stretch>
        </p:blipFill>
        <p:spPr>
          <a:xfrm>
            <a:off x="5088817" y="1859175"/>
            <a:ext cx="3602126" cy="3800244"/>
          </a:xfrm>
          <a:prstGeom prst="rect">
            <a:avLst/>
          </a:prstGeom>
        </p:spPr>
      </p:pic>
      <p:sp>
        <p:nvSpPr>
          <p:cNvPr id="9" name="Rectángulo 8"/>
          <p:cNvSpPr/>
          <p:nvPr/>
        </p:nvSpPr>
        <p:spPr>
          <a:xfrm>
            <a:off x="5298654" y="5459364"/>
            <a:ext cx="3225114" cy="40011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s-ES" sz="2000" dirty="0">
                <a:solidFill>
                  <a:prstClr val="black"/>
                </a:solidFill>
                <a:hlinkClick r:id="rId7"/>
              </a:rPr>
              <a:t>http://www.css3maker.com</a:t>
            </a:r>
            <a:r>
              <a:rPr lang="es-ES" sz="2000" dirty="0" smtClean="0">
                <a:solidFill>
                  <a:prstClr val="black"/>
                </a:solidFill>
                <a:hlinkClick r:id="rId7"/>
              </a:rPr>
              <a:t>/</a:t>
            </a:r>
            <a:r>
              <a:rPr lang="es-ES" sz="2000" dirty="0" smtClean="0">
                <a:solidFill>
                  <a:prstClr val="black"/>
                </a:solidFill>
              </a:rPr>
              <a:t> </a:t>
            </a:r>
            <a:endParaRPr lang="es-ES" sz="2000" dirty="0">
              <a:solidFill>
                <a:prstClr val="black"/>
              </a:solidFill>
            </a:endParaRPr>
          </a:p>
        </p:txBody>
      </p:sp>
      <p:pic>
        <p:nvPicPr>
          <p:cNvPr id="11" name="Picture 2" descr="https://cdn2.iconfinder.com/data/icons/ourea-icons/256/Administrative_Tools_256x256-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363" y="1328884"/>
            <a:ext cx="843166" cy="84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152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Imágenes como f</a:t>
            </a:r>
            <a:r>
              <a:rPr lang="es-ES" sz="3600" b="1" i="1" dirty="0" smtClean="0">
                <a:solidFill>
                  <a:srgbClr val="04617B"/>
                </a:solidFill>
                <a:effectLst>
                  <a:outerShdw blurRad="38100" dist="38100" dir="2700000" algn="tl">
                    <a:srgbClr val="C0C0C0"/>
                  </a:outerShdw>
                </a:effectLst>
                <a:latin typeface="Constantia"/>
                <a:cs typeface="+mn-cs"/>
              </a:rPr>
              <a:t>ondos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5" name="Rectángulo 4"/>
          <p:cNvSpPr/>
          <p:nvPr/>
        </p:nvSpPr>
        <p:spPr>
          <a:xfrm>
            <a:off x="701757" y="1550749"/>
            <a:ext cx="202941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background-image</a:t>
            </a:r>
            <a:endParaRPr lang="es-ES" b="1" dirty="0">
              <a:solidFill>
                <a:prstClr val="white"/>
              </a:solidFill>
            </a:endParaRPr>
          </a:p>
        </p:txBody>
      </p:sp>
      <p:sp>
        <p:nvSpPr>
          <p:cNvPr id="6" name="CuadroTexto 5"/>
          <p:cNvSpPr txBox="1"/>
          <p:nvPr/>
        </p:nvSpPr>
        <p:spPr>
          <a:xfrm>
            <a:off x="3465483" y="1547552"/>
            <a:ext cx="2140009" cy="369332"/>
          </a:xfrm>
          <a:prstGeom prst="rect">
            <a:avLst/>
          </a:prstGeom>
          <a:noFill/>
        </p:spPr>
        <p:txBody>
          <a:bodyPr wrap="none" rtlCol="0">
            <a:spAutoFit/>
          </a:bodyPr>
          <a:lstStyle/>
          <a:p>
            <a:r>
              <a:rPr lang="es-ES" dirty="0" err="1" smtClean="0">
                <a:solidFill>
                  <a:prstClr val="black"/>
                </a:solidFill>
              </a:rPr>
              <a:t>url</a:t>
            </a:r>
            <a:r>
              <a:rPr lang="es-ES" dirty="0" smtClean="0">
                <a:solidFill>
                  <a:prstClr val="black"/>
                </a:solidFill>
              </a:rPr>
              <a:t> (</a:t>
            </a:r>
            <a:r>
              <a:rPr lang="es-ES" dirty="0" err="1" smtClean="0">
                <a:solidFill>
                  <a:prstClr val="black"/>
                </a:solidFill>
              </a:rPr>
              <a:t>url</a:t>
            </a:r>
            <a:r>
              <a:rPr lang="es-ES" dirty="0" smtClean="0">
                <a:solidFill>
                  <a:prstClr val="black"/>
                </a:solidFill>
              </a:rPr>
              <a:t> de la imagen)</a:t>
            </a:r>
          </a:p>
        </p:txBody>
      </p:sp>
      <p:cxnSp>
        <p:nvCxnSpPr>
          <p:cNvPr id="13" name="Conector recto de flecha 12"/>
          <p:cNvCxnSpPr>
            <a:stCxn id="5" idx="3"/>
            <a:endCxn id="6" idx="1"/>
          </p:cNvCxnSpPr>
          <p:nvPr/>
        </p:nvCxnSpPr>
        <p:spPr>
          <a:xfrm flipV="1">
            <a:off x="2731168" y="1732218"/>
            <a:ext cx="734315" cy="3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748402" y="2280428"/>
            <a:ext cx="7313733" cy="2031325"/>
          </a:xfrm>
          <a:prstGeom prst="rect">
            <a:avLst/>
          </a:prstGeom>
          <a:noFill/>
        </p:spPr>
        <p:txBody>
          <a:bodyPr wrap="none" rtlCol="0">
            <a:spAutoFit/>
          </a:bodyPr>
          <a:lstStyle/>
          <a:p>
            <a:r>
              <a:rPr lang="es-ES" dirty="0" smtClean="0">
                <a:solidFill>
                  <a:prstClr val="black"/>
                </a:solidFill>
              </a:rPr>
              <a:t>Se pueden incluir estas propiedades en el estilo de muchas de las etiquetas;</a:t>
            </a:r>
          </a:p>
          <a:p>
            <a:pPr marL="285750" indent="-285750">
              <a:buFontTx/>
              <a:buChar char="-"/>
            </a:pPr>
            <a:r>
              <a:rPr lang="es-ES" dirty="0" smtClean="0">
                <a:solidFill>
                  <a:prstClr val="black"/>
                </a:solidFill>
              </a:rPr>
              <a:t>En la etiqueta </a:t>
            </a:r>
            <a:r>
              <a:rPr lang="es-ES" dirty="0" err="1" smtClean="0">
                <a:solidFill>
                  <a:prstClr val="black"/>
                </a:solidFill>
              </a:rPr>
              <a:t>body</a:t>
            </a:r>
            <a:r>
              <a:rPr lang="es-ES" dirty="0" smtClean="0">
                <a:solidFill>
                  <a:prstClr val="black"/>
                </a:solidFill>
              </a:rPr>
              <a:t> estableceríamos el fondo por defecto del documento</a:t>
            </a:r>
          </a:p>
          <a:p>
            <a:pPr marL="285750" indent="-285750">
              <a:buFontTx/>
              <a:buChar char="-"/>
            </a:pPr>
            <a:endParaRPr lang="es-ES" dirty="0">
              <a:solidFill>
                <a:prstClr val="black"/>
              </a:solidFill>
            </a:endParaRPr>
          </a:p>
          <a:p>
            <a:pPr marL="285750" indent="-285750">
              <a:buFontTx/>
              <a:buChar char="-"/>
            </a:pPr>
            <a:endParaRPr lang="es-ES" dirty="0" smtClean="0">
              <a:solidFill>
                <a:prstClr val="black"/>
              </a:solidFill>
            </a:endParaRPr>
          </a:p>
          <a:p>
            <a:pPr marL="285750" indent="-285750">
              <a:buFontTx/>
              <a:buChar char="-"/>
            </a:pPr>
            <a:endParaRPr lang="es-ES" dirty="0">
              <a:solidFill>
                <a:prstClr val="black"/>
              </a:solidFill>
            </a:endParaRPr>
          </a:p>
          <a:p>
            <a:pPr marL="285750" indent="-285750">
              <a:buFontTx/>
              <a:buChar char="-"/>
            </a:pPr>
            <a:endParaRPr lang="es-ES" dirty="0" smtClean="0">
              <a:solidFill>
                <a:prstClr val="black"/>
              </a:solidFill>
            </a:endParaRPr>
          </a:p>
          <a:p>
            <a:pPr marL="285750" indent="-285750">
              <a:buFontTx/>
              <a:buChar char="-"/>
            </a:pPr>
            <a:r>
              <a:rPr lang="es-ES" dirty="0" smtClean="0">
                <a:solidFill>
                  <a:prstClr val="black"/>
                </a:solidFill>
              </a:rPr>
              <a:t>En un div, establecemos el fondo de un área determinada …</a:t>
            </a:r>
          </a:p>
        </p:txBody>
      </p:sp>
      <p:sp>
        <p:nvSpPr>
          <p:cNvPr id="28" name="CuadroTexto 27"/>
          <p:cNvSpPr txBox="1"/>
          <p:nvPr/>
        </p:nvSpPr>
        <p:spPr>
          <a:xfrm>
            <a:off x="752531" y="4644808"/>
            <a:ext cx="2756182" cy="923330"/>
          </a:xfrm>
          <a:prstGeom prst="rect">
            <a:avLst/>
          </a:prstGeom>
          <a:noFill/>
        </p:spPr>
        <p:txBody>
          <a:bodyPr wrap="square" rtlCol="0">
            <a:spAutoFit/>
          </a:bodyPr>
          <a:lstStyle/>
          <a:p>
            <a:r>
              <a:rPr lang="es-ES" dirty="0" smtClean="0">
                <a:solidFill>
                  <a:prstClr val="black"/>
                </a:solidFill>
              </a:rPr>
              <a:t>A nivel de diseño hay que ser muy cuidadoso con el uso de imágenes de fondo</a:t>
            </a:r>
            <a:endParaRPr lang="es-ES" dirty="0">
              <a:solidFill>
                <a:prstClr val="black"/>
              </a:solidFill>
            </a:endParaRPr>
          </a:p>
        </p:txBody>
      </p:sp>
      <p:pic>
        <p:nvPicPr>
          <p:cNvPr id="22" name="Imagen 21"/>
          <p:cNvPicPr>
            <a:picLocks noChangeAspect="1"/>
          </p:cNvPicPr>
          <p:nvPr/>
        </p:nvPicPr>
        <p:blipFill>
          <a:blip r:embed="rId3"/>
          <a:stretch>
            <a:fillRect/>
          </a:stretch>
        </p:blipFill>
        <p:spPr>
          <a:xfrm>
            <a:off x="4004648" y="4537265"/>
            <a:ext cx="4152900" cy="1847850"/>
          </a:xfrm>
          <a:prstGeom prst="rect">
            <a:avLst/>
          </a:prstGeom>
        </p:spPr>
      </p:pic>
      <p:sp>
        <p:nvSpPr>
          <p:cNvPr id="24" name="CuadroTexto 23"/>
          <p:cNvSpPr txBox="1"/>
          <p:nvPr/>
        </p:nvSpPr>
        <p:spPr>
          <a:xfrm>
            <a:off x="748897" y="5716527"/>
            <a:ext cx="2763449" cy="369332"/>
          </a:xfrm>
          <a:prstGeom prst="rect">
            <a:avLst/>
          </a:prstGeom>
          <a:noFill/>
        </p:spPr>
        <p:txBody>
          <a:bodyPr wrap="none" rtlCol="0">
            <a:spAutoFit/>
          </a:bodyPr>
          <a:lstStyle/>
          <a:p>
            <a:r>
              <a:rPr lang="es-ES" dirty="0" smtClean="0">
                <a:solidFill>
                  <a:prstClr val="black"/>
                </a:solidFill>
              </a:rPr>
              <a:t>Es fundamental el </a:t>
            </a:r>
            <a:r>
              <a:rPr lang="es-ES" b="1" dirty="0" smtClean="0">
                <a:solidFill>
                  <a:prstClr val="black"/>
                </a:solidFill>
              </a:rPr>
              <a:t>contraste</a:t>
            </a:r>
            <a:endParaRPr lang="es-ES" b="1" dirty="0">
              <a:solidFill>
                <a:prstClr val="black"/>
              </a:solidFill>
            </a:endParaRPr>
          </a:p>
        </p:txBody>
      </p:sp>
      <p:sp>
        <p:nvSpPr>
          <p:cNvPr id="14" name="Rectángulo 13"/>
          <p:cNvSpPr/>
          <p:nvPr/>
        </p:nvSpPr>
        <p:spPr>
          <a:xfrm>
            <a:off x="1899421" y="3163975"/>
            <a:ext cx="5907235"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prstClr val="black"/>
                </a:solidFill>
                <a:latin typeface="Courier New" panose="02070309020205020404" pitchFamily="49" charset="0"/>
                <a:cs typeface="Courier New" panose="02070309020205020404" pitchFamily="49" charset="0"/>
              </a:rPr>
              <a:t>&lt;body style</a:t>
            </a:r>
            <a:r>
              <a:rPr lang="en-US" sz="1400" dirty="0" smtClean="0">
                <a:solidFill>
                  <a:prstClr val="black"/>
                </a:solidFill>
                <a:latin typeface="Courier New" panose="02070309020205020404" pitchFamily="49" charset="0"/>
                <a:cs typeface="Courier New" panose="02070309020205020404" pitchFamily="49" charset="0"/>
              </a:rPr>
              <a:t>=“</a:t>
            </a:r>
            <a:r>
              <a:rPr lang="en-US" sz="1400" dirty="0">
                <a:solidFill>
                  <a:prstClr val="black"/>
                </a:solidFill>
                <a:latin typeface="Courier New" panose="02070309020205020404" pitchFamily="49" charset="0"/>
                <a:cs typeface="Courier New" panose="02070309020205020404" pitchFamily="49" charset="0"/>
              </a:rPr>
              <a:t>background-color: </a:t>
            </a:r>
            <a:r>
              <a:rPr lang="en-US" sz="1400" dirty="0" smtClean="0">
                <a:solidFill>
                  <a:prstClr val="black"/>
                </a:solidFill>
                <a:latin typeface="Courier New" panose="02070309020205020404" pitchFamily="49" charset="0"/>
                <a:cs typeface="Courier New" panose="02070309020205020404" pitchFamily="49" charset="0"/>
              </a:rPr>
              <a:t>beige;</a:t>
            </a:r>
            <a:br>
              <a:rPr lang="en-US" sz="1400" dirty="0" smtClean="0">
                <a:solidFill>
                  <a:prstClr val="black"/>
                </a:solidFill>
                <a:latin typeface="Courier New" panose="02070309020205020404" pitchFamily="49" charset="0"/>
                <a:cs typeface="Courier New" panose="02070309020205020404" pitchFamily="49" charset="0"/>
              </a:rPr>
            </a:br>
            <a:r>
              <a:rPr lang="en-US" sz="1400" dirty="0" smtClean="0">
                <a:solidFill>
                  <a:prstClr val="black"/>
                </a:solidFill>
                <a:latin typeface="Courier New" panose="02070309020205020404" pitchFamily="49" charset="0"/>
                <a:cs typeface="Courier New" panose="02070309020205020404" pitchFamily="49" charset="0"/>
              </a:rPr>
              <a:t>	     background-image: granite.gif;”&gt;</a:t>
            </a:r>
            <a:endParaRPr lang="es-ES" sz="1400" dirty="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08110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Imágenes y colores</a:t>
            </a:r>
            <a:endParaRPr lang="es-ES" dirty="0"/>
          </a:p>
        </p:txBody>
      </p:sp>
      <p:sp>
        <p:nvSpPr>
          <p:cNvPr id="3" name="Rectángulo 2"/>
          <p:cNvSpPr/>
          <p:nvPr/>
        </p:nvSpPr>
        <p:spPr>
          <a:xfrm>
            <a:off x="1412957" y="1739435"/>
            <a:ext cx="202941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background</a:t>
            </a:r>
            <a:r>
              <a:rPr lang="es-ES" b="1" dirty="0" smtClean="0">
                <a:solidFill>
                  <a:prstClr val="white"/>
                </a:solidFill>
              </a:rPr>
              <a:t>-color</a:t>
            </a:r>
            <a:endParaRPr lang="es-ES" b="1" dirty="0">
              <a:solidFill>
                <a:prstClr val="white"/>
              </a:solidFill>
            </a:endParaRPr>
          </a:p>
        </p:txBody>
      </p:sp>
      <p:sp>
        <p:nvSpPr>
          <p:cNvPr id="4" name="Rectángulo 3"/>
          <p:cNvSpPr/>
          <p:nvPr/>
        </p:nvSpPr>
        <p:spPr>
          <a:xfrm>
            <a:off x="1412957" y="3581174"/>
            <a:ext cx="202941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background-image</a:t>
            </a:r>
            <a:endParaRPr lang="es-ES" b="1" dirty="0">
              <a:solidFill>
                <a:prstClr val="white"/>
              </a:solidFill>
            </a:endParaRPr>
          </a:p>
        </p:txBody>
      </p:sp>
      <p:cxnSp>
        <p:nvCxnSpPr>
          <p:cNvPr id="6" name="Conector recto de flecha 5"/>
          <p:cNvCxnSpPr>
            <a:stCxn id="3" idx="3"/>
            <a:endCxn id="7" idx="1"/>
          </p:cNvCxnSpPr>
          <p:nvPr/>
        </p:nvCxnSpPr>
        <p:spPr>
          <a:xfrm>
            <a:off x="3442368" y="1924101"/>
            <a:ext cx="1134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4576505" y="1739435"/>
            <a:ext cx="3295069" cy="369332"/>
          </a:xfrm>
          <a:prstGeom prst="rect">
            <a:avLst/>
          </a:prstGeom>
          <a:noFill/>
        </p:spPr>
        <p:txBody>
          <a:bodyPr wrap="none" rtlCol="0">
            <a:spAutoFit/>
          </a:bodyPr>
          <a:lstStyle/>
          <a:p>
            <a:r>
              <a:rPr lang="es-ES" dirty="0" smtClean="0">
                <a:solidFill>
                  <a:prstClr val="black"/>
                </a:solidFill>
              </a:rPr>
              <a:t>Colores planos, anteriores a CSS3</a:t>
            </a:r>
            <a:endParaRPr lang="es-ES" dirty="0">
              <a:solidFill>
                <a:prstClr val="black"/>
              </a:solidFill>
            </a:endParaRPr>
          </a:p>
        </p:txBody>
      </p:sp>
      <p:sp>
        <p:nvSpPr>
          <p:cNvPr id="9" name="Rectángulo 8"/>
          <p:cNvSpPr/>
          <p:nvPr/>
        </p:nvSpPr>
        <p:spPr>
          <a:xfrm>
            <a:off x="1412957" y="2400543"/>
            <a:ext cx="202941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background</a:t>
            </a:r>
            <a:r>
              <a:rPr lang="es-ES" b="1" dirty="0" smtClean="0">
                <a:solidFill>
                  <a:prstClr val="white"/>
                </a:solidFill>
              </a:rPr>
              <a:t>-color</a:t>
            </a:r>
            <a:endParaRPr lang="es-ES" b="1" dirty="0">
              <a:solidFill>
                <a:prstClr val="white"/>
              </a:solidFill>
            </a:endParaRPr>
          </a:p>
        </p:txBody>
      </p:sp>
      <p:sp>
        <p:nvSpPr>
          <p:cNvPr id="10" name="CuadroTexto 9"/>
          <p:cNvSpPr txBox="1"/>
          <p:nvPr/>
        </p:nvSpPr>
        <p:spPr>
          <a:xfrm>
            <a:off x="4576505" y="2408683"/>
            <a:ext cx="3532057" cy="369332"/>
          </a:xfrm>
          <a:prstGeom prst="rect">
            <a:avLst/>
          </a:prstGeom>
          <a:noFill/>
        </p:spPr>
        <p:txBody>
          <a:bodyPr wrap="none" rtlCol="0">
            <a:spAutoFit/>
          </a:bodyPr>
          <a:lstStyle/>
          <a:p>
            <a:r>
              <a:rPr lang="es-ES" dirty="0" smtClean="0">
                <a:solidFill>
                  <a:prstClr val="black"/>
                </a:solidFill>
              </a:rPr>
              <a:t>Degradados y transparencias (CSS3)</a:t>
            </a:r>
            <a:endParaRPr lang="es-ES" dirty="0">
              <a:solidFill>
                <a:prstClr val="black"/>
              </a:solidFill>
            </a:endParaRPr>
          </a:p>
        </p:txBody>
      </p:sp>
      <p:cxnSp>
        <p:nvCxnSpPr>
          <p:cNvPr id="12" name="Conector recto de flecha 11"/>
          <p:cNvCxnSpPr>
            <a:stCxn id="9" idx="3"/>
            <a:endCxn id="10" idx="1"/>
          </p:cNvCxnSpPr>
          <p:nvPr/>
        </p:nvCxnSpPr>
        <p:spPr>
          <a:xfrm>
            <a:off x="3442368" y="2585209"/>
            <a:ext cx="1134137" cy="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3442368" y="2962681"/>
            <a:ext cx="4412298" cy="369332"/>
          </a:xfrm>
          <a:prstGeom prst="rect">
            <a:avLst/>
          </a:prstGeom>
          <a:noFill/>
        </p:spPr>
        <p:txBody>
          <a:bodyPr wrap="none" rtlCol="0">
            <a:spAutoFit/>
          </a:bodyPr>
          <a:lstStyle/>
          <a:p>
            <a:r>
              <a:rPr lang="es-ES" dirty="0" smtClean="0">
                <a:solidFill>
                  <a:prstClr val="black"/>
                </a:solidFill>
              </a:rPr>
              <a:t>Puede no funcionar en navegadores antiguos</a:t>
            </a:r>
            <a:endParaRPr lang="es-ES" dirty="0">
              <a:solidFill>
                <a:prstClr val="black"/>
              </a:solidFill>
            </a:endParaRPr>
          </a:p>
        </p:txBody>
      </p:sp>
      <p:sp>
        <p:nvSpPr>
          <p:cNvPr id="15" name="CuadroTexto 14"/>
          <p:cNvSpPr txBox="1"/>
          <p:nvPr/>
        </p:nvSpPr>
        <p:spPr>
          <a:xfrm>
            <a:off x="4615810" y="3581174"/>
            <a:ext cx="3453446" cy="369332"/>
          </a:xfrm>
          <a:prstGeom prst="rect">
            <a:avLst/>
          </a:prstGeom>
          <a:noFill/>
        </p:spPr>
        <p:txBody>
          <a:bodyPr wrap="none" rtlCol="0">
            <a:spAutoFit/>
          </a:bodyPr>
          <a:lstStyle/>
          <a:p>
            <a:r>
              <a:rPr lang="es-ES" dirty="0" smtClean="0">
                <a:solidFill>
                  <a:prstClr val="black"/>
                </a:solidFill>
              </a:rPr>
              <a:t>Imágenes en sus diversos formatos</a:t>
            </a:r>
            <a:endParaRPr lang="es-ES" dirty="0">
              <a:solidFill>
                <a:prstClr val="black"/>
              </a:solidFill>
            </a:endParaRPr>
          </a:p>
        </p:txBody>
      </p:sp>
      <p:cxnSp>
        <p:nvCxnSpPr>
          <p:cNvPr id="17" name="Conector recto de flecha 16"/>
          <p:cNvCxnSpPr>
            <a:stCxn id="4" idx="3"/>
            <a:endCxn id="15" idx="1"/>
          </p:cNvCxnSpPr>
          <p:nvPr/>
        </p:nvCxnSpPr>
        <p:spPr>
          <a:xfrm>
            <a:off x="3442368" y="3765840"/>
            <a:ext cx="1173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1219200" y="2278743"/>
            <a:ext cx="7518400" cy="14514"/>
          </a:xfrm>
          <a:prstGeom prst="line">
            <a:avLst/>
          </a:prstGeom>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3442368" y="4370938"/>
            <a:ext cx="3782254" cy="369332"/>
          </a:xfrm>
          <a:prstGeom prst="rect">
            <a:avLst/>
          </a:prstGeom>
          <a:noFill/>
        </p:spPr>
        <p:txBody>
          <a:bodyPr wrap="none" rtlCol="0">
            <a:spAutoFit/>
          </a:bodyPr>
          <a:lstStyle/>
          <a:p>
            <a:r>
              <a:rPr lang="es-ES" dirty="0" smtClean="0">
                <a:solidFill>
                  <a:prstClr val="black"/>
                </a:solidFill>
              </a:rPr>
              <a:t>Puede haber problemas con la imagen</a:t>
            </a:r>
            <a:endParaRPr lang="es-ES" dirty="0">
              <a:solidFill>
                <a:prstClr val="black"/>
              </a:solidFill>
            </a:endParaRPr>
          </a:p>
        </p:txBody>
      </p:sp>
      <p:sp>
        <p:nvSpPr>
          <p:cNvPr id="21" name="CuadroTexto 20"/>
          <p:cNvSpPr txBox="1"/>
          <p:nvPr/>
        </p:nvSpPr>
        <p:spPr>
          <a:xfrm>
            <a:off x="628650" y="1739435"/>
            <a:ext cx="301686"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s-ES" dirty="0" smtClean="0">
                <a:solidFill>
                  <a:prstClr val="white"/>
                </a:solidFill>
              </a:rPr>
              <a:t>1</a:t>
            </a:r>
            <a:endParaRPr lang="es-ES" dirty="0">
              <a:solidFill>
                <a:prstClr val="white"/>
              </a:solidFill>
            </a:endParaRPr>
          </a:p>
        </p:txBody>
      </p:sp>
      <p:sp>
        <p:nvSpPr>
          <p:cNvPr id="22" name="CuadroTexto 21"/>
          <p:cNvSpPr txBox="1"/>
          <p:nvPr/>
        </p:nvSpPr>
        <p:spPr>
          <a:xfrm>
            <a:off x="628650" y="2990273"/>
            <a:ext cx="301686"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s-ES" dirty="0" smtClean="0">
                <a:solidFill>
                  <a:prstClr val="white"/>
                </a:solidFill>
              </a:rPr>
              <a:t>2</a:t>
            </a:r>
            <a:endParaRPr lang="es-ES" dirty="0">
              <a:solidFill>
                <a:prstClr val="white"/>
              </a:solidFill>
            </a:endParaRPr>
          </a:p>
        </p:txBody>
      </p:sp>
      <p:cxnSp>
        <p:nvCxnSpPr>
          <p:cNvPr id="24" name="Conector recto 23"/>
          <p:cNvCxnSpPr/>
          <p:nvPr/>
        </p:nvCxnSpPr>
        <p:spPr>
          <a:xfrm flipV="1">
            <a:off x="1219200" y="5007429"/>
            <a:ext cx="7296150" cy="14513"/>
          </a:xfrm>
          <a:prstGeom prst="line">
            <a:avLst/>
          </a:prstGeom>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1427738" y="5427861"/>
            <a:ext cx="6004272" cy="369332"/>
          </a:xfrm>
          <a:prstGeom prst="rect">
            <a:avLst/>
          </a:prstGeom>
          <a:noFill/>
        </p:spPr>
        <p:txBody>
          <a:bodyPr wrap="none" rtlCol="0">
            <a:spAutoFit/>
          </a:bodyPr>
          <a:lstStyle/>
          <a:p>
            <a:r>
              <a:rPr lang="es-ES" dirty="0" smtClean="0">
                <a:solidFill>
                  <a:prstClr val="black"/>
                </a:solidFill>
              </a:rPr>
              <a:t>Para evitar problemas de contraste siempre se especifica 1 + 2</a:t>
            </a:r>
            <a:endParaRPr lang="es-ES" dirty="0">
              <a:solidFill>
                <a:prstClr val="black"/>
              </a:solidFill>
            </a:endParaRPr>
          </a:p>
        </p:txBody>
      </p:sp>
    </p:spTree>
    <p:extLst>
      <p:ext uri="{BB962C8B-B14F-4D97-AF65-F5344CB8AC3E}">
        <p14:creationId xmlns:p14="http://schemas.microsoft.com/office/powerpoint/2010/main" val="653613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Gestión de imágenes como f</a:t>
            </a:r>
            <a:r>
              <a:rPr lang="es-ES" sz="3600" b="1" i="1" dirty="0" smtClean="0">
                <a:solidFill>
                  <a:srgbClr val="04617B"/>
                </a:solidFill>
                <a:effectLst>
                  <a:outerShdw blurRad="38100" dist="38100" dir="2700000" algn="tl">
                    <a:srgbClr val="C0C0C0"/>
                  </a:outerShdw>
                </a:effectLst>
                <a:latin typeface="Constantia"/>
                <a:cs typeface="+mn-cs"/>
              </a:rPr>
              <a:t>ondos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17" name="Rectángulo 16"/>
          <p:cNvSpPr/>
          <p:nvPr/>
        </p:nvSpPr>
        <p:spPr>
          <a:xfrm>
            <a:off x="701757" y="1692049"/>
            <a:ext cx="25588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background-repeat</a:t>
            </a:r>
            <a:endParaRPr lang="es-ES" b="1" dirty="0">
              <a:solidFill>
                <a:prstClr val="white"/>
              </a:solidFill>
            </a:endParaRPr>
          </a:p>
        </p:txBody>
      </p:sp>
      <p:sp>
        <p:nvSpPr>
          <p:cNvPr id="20" name="Rectángulo 19"/>
          <p:cNvSpPr/>
          <p:nvPr/>
        </p:nvSpPr>
        <p:spPr>
          <a:xfrm>
            <a:off x="3943519" y="1553550"/>
            <a:ext cx="974626" cy="646331"/>
          </a:xfrm>
          <a:prstGeom prst="rect">
            <a:avLst/>
          </a:prstGeom>
        </p:spPr>
        <p:txBody>
          <a:bodyPr wrap="none">
            <a:spAutoFit/>
          </a:bodyPr>
          <a:lstStyle/>
          <a:p>
            <a:r>
              <a:rPr lang="es-ES" dirty="0" err="1" smtClean="0">
                <a:solidFill>
                  <a:prstClr val="black"/>
                </a:solidFill>
              </a:rPr>
              <a:t>repeat</a:t>
            </a:r>
            <a:r>
              <a:rPr lang="es-ES" dirty="0" smtClean="0">
                <a:solidFill>
                  <a:prstClr val="black"/>
                </a:solidFill>
              </a:rPr>
              <a:t>-x</a:t>
            </a:r>
          </a:p>
          <a:p>
            <a:r>
              <a:rPr lang="es-ES" dirty="0" err="1" smtClean="0">
                <a:solidFill>
                  <a:prstClr val="black"/>
                </a:solidFill>
              </a:rPr>
              <a:t>repeat</a:t>
            </a:r>
            <a:r>
              <a:rPr lang="es-ES" dirty="0" smtClean="0">
                <a:solidFill>
                  <a:prstClr val="black"/>
                </a:solidFill>
              </a:rPr>
              <a:t>-y</a:t>
            </a:r>
          </a:p>
        </p:txBody>
      </p:sp>
      <p:cxnSp>
        <p:nvCxnSpPr>
          <p:cNvPr id="23" name="Conector recto de flecha 22"/>
          <p:cNvCxnSpPr>
            <a:stCxn id="17" idx="3"/>
            <a:endCxn id="20" idx="1"/>
          </p:cNvCxnSpPr>
          <p:nvPr/>
        </p:nvCxnSpPr>
        <p:spPr>
          <a:xfrm>
            <a:off x="3260557" y="1876715"/>
            <a:ext cx="6829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6067676" y="1391696"/>
            <a:ext cx="1974815" cy="369332"/>
          </a:xfrm>
          <a:prstGeom prst="rect">
            <a:avLst/>
          </a:prstGeom>
          <a:noFill/>
        </p:spPr>
        <p:txBody>
          <a:bodyPr wrap="square" rtlCol="0">
            <a:spAutoFit/>
          </a:bodyPr>
          <a:lstStyle/>
          <a:p>
            <a:r>
              <a:rPr lang="es-ES" dirty="0" smtClean="0">
                <a:solidFill>
                  <a:prstClr val="black"/>
                </a:solidFill>
              </a:rPr>
              <a:t>opción por defecto</a:t>
            </a:r>
            <a:endParaRPr lang="es-ES" dirty="0">
              <a:solidFill>
                <a:prstClr val="black"/>
              </a:solidFill>
            </a:endParaRPr>
          </a:p>
        </p:txBody>
      </p:sp>
      <p:sp>
        <p:nvSpPr>
          <p:cNvPr id="4" name="Rectángulo 3"/>
          <p:cNvSpPr/>
          <p:nvPr/>
        </p:nvSpPr>
        <p:spPr>
          <a:xfrm>
            <a:off x="5618265" y="2019320"/>
            <a:ext cx="2873639" cy="646331"/>
          </a:xfrm>
          <a:prstGeom prst="rect">
            <a:avLst/>
          </a:prstGeom>
        </p:spPr>
        <p:txBody>
          <a:bodyPr wrap="square">
            <a:spAutoFit/>
          </a:bodyPr>
          <a:lstStyle/>
          <a:p>
            <a:r>
              <a:rPr lang="es-ES" dirty="0" smtClean="0">
                <a:solidFill>
                  <a:prstClr val="black"/>
                </a:solidFill>
              </a:rPr>
              <a:t>rellena </a:t>
            </a:r>
            <a:r>
              <a:rPr lang="es-ES" dirty="0">
                <a:solidFill>
                  <a:prstClr val="black"/>
                </a:solidFill>
              </a:rPr>
              <a:t>todo el elemento con repeticiones de la imagen</a:t>
            </a:r>
          </a:p>
        </p:txBody>
      </p:sp>
      <p:cxnSp>
        <p:nvCxnSpPr>
          <p:cNvPr id="7" name="Conector recto de flecha 6"/>
          <p:cNvCxnSpPr>
            <a:stCxn id="21" idx="3"/>
            <a:endCxn id="3" idx="1"/>
          </p:cNvCxnSpPr>
          <p:nvPr/>
        </p:nvCxnSpPr>
        <p:spPr>
          <a:xfrm>
            <a:off x="4743418" y="1391696"/>
            <a:ext cx="1324258"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074015" y="2829035"/>
            <a:ext cx="5056045" cy="923330"/>
          </a:xfrm>
          <a:prstGeom prst="rect">
            <a:avLst/>
          </a:prstGeom>
          <a:noFill/>
        </p:spPr>
        <p:txBody>
          <a:bodyPr wrap="square" rtlCol="0">
            <a:spAutoFit/>
          </a:bodyPr>
          <a:lstStyle/>
          <a:p>
            <a:pPr marL="285750" indent="-285750">
              <a:buFont typeface="Arial" panose="020B0604020202020204" pitchFamily="34" charset="0"/>
              <a:buChar char="•"/>
            </a:pPr>
            <a:r>
              <a:rPr lang="es-ES" dirty="0" smtClean="0">
                <a:solidFill>
                  <a:prstClr val="black"/>
                </a:solidFill>
              </a:rPr>
              <a:t>permite usar imágenes muy pequeñas, con muy poca carga sobre el tráfico de red</a:t>
            </a:r>
          </a:p>
          <a:p>
            <a:pPr marL="285750" indent="-285750">
              <a:buFont typeface="Arial" panose="020B0604020202020204" pitchFamily="34" charset="0"/>
              <a:buChar char="•"/>
            </a:pPr>
            <a:r>
              <a:rPr lang="es-ES" dirty="0" smtClean="0">
                <a:solidFill>
                  <a:prstClr val="black"/>
                </a:solidFill>
              </a:rPr>
              <a:t>Especialmente importante en móviles</a:t>
            </a:r>
            <a:endParaRPr lang="es-ES" dirty="0">
              <a:solidFill>
                <a:prstClr val="black"/>
              </a:solidFill>
            </a:endParaRPr>
          </a:p>
        </p:txBody>
      </p:sp>
      <p:sp>
        <p:nvSpPr>
          <p:cNvPr id="10" name="Rectángulo 9"/>
          <p:cNvSpPr/>
          <p:nvPr/>
        </p:nvSpPr>
        <p:spPr>
          <a:xfrm>
            <a:off x="701757" y="4182637"/>
            <a:ext cx="304641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background</a:t>
            </a:r>
            <a:r>
              <a:rPr lang="es-ES" b="1" dirty="0">
                <a:solidFill>
                  <a:prstClr val="white"/>
                </a:solidFill>
              </a:rPr>
              <a:t>-clip: </a:t>
            </a:r>
            <a:r>
              <a:rPr lang="es-ES" b="1" dirty="0" err="1">
                <a:solidFill>
                  <a:prstClr val="white"/>
                </a:solidFill>
              </a:rPr>
              <a:t>content</a:t>
            </a:r>
            <a:r>
              <a:rPr lang="es-ES" b="1" dirty="0">
                <a:solidFill>
                  <a:prstClr val="white"/>
                </a:solidFill>
              </a:rPr>
              <a:t>-box;</a:t>
            </a:r>
          </a:p>
        </p:txBody>
      </p:sp>
      <p:sp>
        <p:nvSpPr>
          <p:cNvPr id="11" name="CuadroTexto 10"/>
          <p:cNvSpPr txBox="1"/>
          <p:nvPr/>
        </p:nvSpPr>
        <p:spPr>
          <a:xfrm>
            <a:off x="4743418" y="4059990"/>
            <a:ext cx="3449855" cy="646331"/>
          </a:xfrm>
          <a:prstGeom prst="rect">
            <a:avLst/>
          </a:prstGeom>
          <a:noFill/>
        </p:spPr>
        <p:txBody>
          <a:bodyPr wrap="none" rtlCol="0">
            <a:spAutoFit/>
          </a:bodyPr>
          <a:lstStyle/>
          <a:p>
            <a:r>
              <a:rPr lang="es-ES" dirty="0" smtClean="0">
                <a:solidFill>
                  <a:prstClr val="black"/>
                </a:solidFill>
              </a:rPr>
              <a:t>Rellena solo el área del contenido, </a:t>
            </a:r>
          </a:p>
          <a:p>
            <a:r>
              <a:rPr lang="es-ES" dirty="0" smtClean="0">
                <a:solidFill>
                  <a:prstClr val="black"/>
                </a:solidFill>
              </a:rPr>
              <a:t>Respetando el </a:t>
            </a:r>
            <a:r>
              <a:rPr lang="es-ES" dirty="0" err="1" smtClean="0">
                <a:solidFill>
                  <a:prstClr val="black"/>
                </a:solidFill>
              </a:rPr>
              <a:t>padding</a:t>
            </a:r>
            <a:endParaRPr lang="es-ES" dirty="0">
              <a:solidFill>
                <a:prstClr val="black"/>
              </a:solidFill>
            </a:endParaRPr>
          </a:p>
        </p:txBody>
      </p:sp>
      <p:sp>
        <p:nvSpPr>
          <p:cNvPr id="21" name="Rectángulo 20"/>
          <p:cNvSpPr/>
          <p:nvPr/>
        </p:nvSpPr>
        <p:spPr>
          <a:xfrm>
            <a:off x="3943519" y="1207030"/>
            <a:ext cx="799899" cy="369332"/>
          </a:xfrm>
          <a:prstGeom prst="rect">
            <a:avLst/>
          </a:prstGeom>
        </p:spPr>
        <p:txBody>
          <a:bodyPr wrap="none">
            <a:spAutoFit/>
          </a:bodyPr>
          <a:lstStyle/>
          <a:p>
            <a:r>
              <a:rPr lang="es-ES" dirty="0" err="1">
                <a:solidFill>
                  <a:prstClr val="black"/>
                </a:solidFill>
              </a:rPr>
              <a:t>repeat</a:t>
            </a:r>
            <a:endParaRPr lang="es-ES" dirty="0">
              <a:solidFill>
                <a:prstClr val="black"/>
              </a:solidFill>
            </a:endParaRPr>
          </a:p>
        </p:txBody>
      </p:sp>
      <p:sp>
        <p:nvSpPr>
          <p:cNvPr id="24" name="Rectángulo 23"/>
          <p:cNvSpPr/>
          <p:nvPr/>
        </p:nvSpPr>
        <p:spPr>
          <a:xfrm>
            <a:off x="3959270" y="2205153"/>
            <a:ext cx="1114088" cy="369332"/>
          </a:xfrm>
          <a:prstGeom prst="rect">
            <a:avLst/>
          </a:prstGeom>
        </p:spPr>
        <p:txBody>
          <a:bodyPr wrap="none">
            <a:spAutoFit/>
          </a:bodyPr>
          <a:lstStyle/>
          <a:p>
            <a:r>
              <a:rPr lang="es-ES" dirty="0">
                <a:solidFill>
                  <a:prstClr val="black"/>
                </a:solidFill>
              </a:rPr>
              <a:t>no-</a:t>
            </a:r>
            <a:r>
              <a:rPr lang="es-ES" dirty="0" err="1">
                <a:solidFill>
                  <a:prstClr val="black"/>
                </a:solidFill>
              </a:rPr>
              <a:t>repeat</a:t>
            </a:r>
            <a:endParaRPr lang="es-ES" dirty="0">
              <a:solidFill>
                <a:prstClr val="black"/>
              </a:solidFill>
            </a:endParaRPr>
          </a:p>
        </p:txBody>
      </p:sp>
      <p:cxnSp>
        <p:nvCxnSpPr>
          <p:cNvPr id="33" name="Conector recto de flecha 32"/>
          <p:cNvCxnSpPr>
            <a:stCxn id="3" idx="2"/>
            <a:endCxn id="4" idx="0"/>
          </p:cNvCxnSpPr>
          <p:nvPr/>
        </p:nvCxnSpPr>
        <p:spPr>
          <a:xfrm>
            <a:off x="7055084" y="1761028"/>
            <a:ext cx="1" cy="258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ángulo 42"/>
          <p:cNvSpPr/>
          <p:nvPr/>
        </p:nvSpPr>
        <p:spPr>
          <a:xfrm>
            <a:off x="1432395" y="4801123"/>
            <a:ext cx="1114088" cy="369332"/>
          </a:xfrm>
          <a:prstGeom prst="rect">
            <a:avLst/>
          </a:prstGeom>
        </p:spPr>
        <p:txBody>
          <a:bodyPr wrap="none">
            <a:spAutoFit/>
          </a:bodyPr>
          <a:lstStyle/>
          <a:p>
            <a:r>
              <a:rPr lang="es-ES" dirty="0">
                <a:solidFill>
                  <a:prstClr val="black"/>
                </a:solidFill>
              </a:rPr>
              <a:t>no-</a:t>
            </a:r>
            <a:r>
              <a:rPr lang="es-ES" dirty="0" err="1">
                <a:solidFill>
                  <a:prstClr val="black"/>
                </a:solidFill>
              </a:rPr>
              <a:t>repeat</a:t>
            </a:r>
            <a:endParaRPr lang="es-ES" dirty="0">
              <a:solidFill>
                <a:prstClr val="black"/>
              </a:solidFill>
            </a:endParaRPr>
          </a:p>
        </p:txBody>
      </p:sp>
      <p:sp>
        <p:nvSpPr>
          <p:cNvPr id="44" name="Rectángulo 43"/>
          <p:cNvSpPr/>
          <p:nvPr/>
        </p:nvSpPr>
        <p:spPr>
          <a:xfrm>
            <a:off x="1074015" y="5617620"/>
            <a:ext cx="183644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background-size</a:t>
            </a:r>
            <a:endParaRPr lang="es-ES" b="1" dirty="0">
              <a:solidFill>
                <a:prstClr val="white"/>
              </a:solidFill>
            </a:endParaRPr>
          </a:p>
        </p:txBody>
      </p:sp>
      <p:cxnSp>
        <p:nvCxnSpPr>
          <p:cNvPr id="46" name="Conector recto de flecha 45"/>
          <p:cNvCxnSpPr>
            <a:stCxn id="43" idx="2"/>
            <a:endCxn id="44" idx="0"/>
          </p:cNvCxnSpPr>
          <p:nvPr/>
        </p:nvCxnSpPr>
        <p:spPr>
          <a:xfrm>
            <a:off x="1989439" y="5170455"/>
            <a:ext cx="2798" cy="447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CuadroTexto 46"/>
          <p:cNvSpPr txBox="1"/>
          <p:nvPr/>
        </p:nvSpPr>
        <p:spPr>
          <a:xfrm>
            <a:off x="3673399" y="5479120"/>
            <a:ext cx="2246583" cy="646331"/>
          </a:xfrm>
          <a:prstGeom prst="rect">
            <a:avLst/>
          </a:prstGeom>
          <a:noFill/>
        </p:spPr>
        <p:txBody>
          <a:bodyPr wrap="square" rtlCol="0">
            <a:spAutoFit/>
          </a:bodyPr>
          <a:lstStyle/>
          <a:p>
            <a:r>
              <a:rPr lang="es-ES" dirty="0" smtClean="0">
                <a:solidFill>
                  <a:prstClr val="black"/>
                </a:solidFill>
              </a:rPr>
              <a:t>Determina el tamaño de la imagen única, </a:t>
            </a:r>
            <a:endParaRPr lang="es-ES" dirty="0">
              <a:solidFill>
                <a:prstClr val="black"/>
              </a:solidFill>
            </a:endParaRPr>
          </a:p>
        </p:txBody>
      </p:sp>
      <p:cxnSp>
        <p:nvCxnSpPr>
          <p:cNvPr id="49" name="Conector recto de flecha 48"/>
          <p:cNvCxnSpPr>
            <a:stCxn id="44" idx="3"/>
            <a:endCxn id="47" idx="1"/>
          </p:cNvCxnSpPr>
          <p:nvPr/>
        </p:nvCxnSpPr>
        <p:spPr>
          <a:xfrm>
            <a:off x="2910459" y="5802286"/>
            <a:ext cx="762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uadroTexto 50"/>
          <p:cNvSpPr txBox="1"/>
          <p:nvPr/>
        </p:nvSpPr>
        <p:spPr>
          <a:xfrm>
            <a:off x="6858139" y="5202121"/>
            <a:ext cx="1192634" cy="1200329"/>
          </a:xfrm>
          <a:prstGeom prst="rect">
            <a:avLst/>
          </a:prstGeom>
          <a:noFill/>
        </p:spPr>
        <p:txBody>
          <a:bodyPr wrap="none" rtlCol="0">
            <a:spAutoFit/>
          </a:bodyPr>
          <a:lstStyle/>
          <a:p>
            <a:r>
              <a:rPr lang="es-ES" dirty="0" smtClean="0">
                <a:solidFill>
                  <a:prstClr val="black"/>
                </a:solidFill>
              </a:rPr>
              <a:t>longitud</a:t>
            </a:r>
          </a:p>
          <a:p>
            <a:r>
              <a:rPr lang="es-ES" dirty="0" smtClean="0">
                <a:solidFill>
                  <a:prstClr val="black"/>
                </a:solidFill>
              </a:rPr>
              <a:t>porcentaje</a:t>
            </a:r>
          </a:p>
          <a:p>
            <a:r>
              <a:rPr lang="es-ES" dirty="0" err="1" smtClean="0">
                <a:solidFill>
                  <a:prstClr val="black"/>
                </a:solidFill>
              </a:rPr>
              <a:t>cover</a:t>
            </a:r>
            <a:endParaRPr lang="es-ES" dirty="0" smtClean="0">
              <a:solidFill>
                <a:prstClr val="black"/>
              </a:solidFill>
            </a:endParaRPr>
          </a:p>
          <a:p>
            <a:r>
              <a:rPr lang="es-ES" dirty="0" err="1" smtClean="0">
                <a:solidFill>
                  <a:prstClr val="black"/>
                </a:solidFill>
              </a:rPr>
              <a:t>contain</a:t>
            </a:r>
            <a:endParaRPr lang="es-ES" dirty="0">
              <a:solidFill>
                <a:prstClr val="black"/>
              </a:solidFill>
            </a:endParaRPr>
          </a:p>
        </p:txBody>
      </p:sp>
      <p:cxnSp>
        <p:nvCxnSpPr>
          <p:cNvPr id="53" name="Conector recto de flecha 52"/>
          <p:cNvCxnSpPr>
            <a:stCxn id="47" idx="3"/>
            <a:endCxn id="51" idx="1"/>
          </p:cNvCxnSpPr>
          <p:nvPr/>
        </p:nvCxnSpPr>
        <p:spPr>
          <a:xfrm>
            <a:off x="5919982" y="5802286"/>
            <a:ext cx="938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944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Imágenes como f</a:t>
            </a:r>
            <a:r>
              <a:rPr lang="es-ES" sz="3600" b="1" i="1" dirty="0" smtClean="0">
                <a:solidFill>
                  <a:srgbClr val="04617B"/>
                </a:solidFill>
                <a:effectLst>
                  <a:outerShdw blurRad="38100" dist="38100" dir="2700000" algn="tl">
                    <a:srgbClr val="C0C0C0"/>
                  </a:outerShdw>
                </a:effectLst>
                <a:latin typeface="Constantia"/>
                <a:cs typeface="+mn-cs"/>
              </a:rPr>
              <a:t>ondos: posición</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5" name="Rectángulo 4"/>
          <p:cNvSpPr/>
          <p:nvPr/>
        </p:nvSpPr>
        <p:spPr>
          <a:xfrm>
            <a:off x="745300" y="2269808"/>
            <a:ext cx="25588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background</a:t>
            </a:r>
            <a:r>
              <a:rPr lang="es-ES" b="1" dirty="0" smtClean="0">
                <a:solidFill>
                  <a:prstClr val="white"/>
                </a:solidFill>
              </a:rPr>
              <a:t>-position</a:t>
            </a:r>
            <a:endParaRPr lang="es-ES" b="1" dirty="0">
              <a:solidFill>
                <a:prstClr val="white"/>
              </a:solidFill>
            </a:endParaRPr>
          </a:p>
        </p:txBody>
      </p:sp>
      <p:cxnSp>
        <p:nvCxnSpPr>
          <p:cNvPr id="13" name="Conector recto de flecha 12"/>
          <p:cNvCxnSpPr>
            <a:stCxn id="5" idx="3"/>
          </p:cNvCxnSpPr>
          <p:nvPr/>
        </p:nvCxnSpPr>
        <p:spPr>
          <a:xfrm>
            <a:off x="3304100" y="2454474"/>
            <a:ext cx="2621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745299" y="5231236"/>
            <a:ext cx="255880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background-attachment</a:t>
            </a:r>
            <a:endParaRPr lang="es-ES" b="1" dirty="0">
              <a:solidFill>
                <a:prstClr val="white"/>
              </a:solidFill>
            </a:endParaRPr>
          </a:p>
        </p:txBody>
      </p:sp>
      <p:sp>
        <p:nvSpPr>
          <p:cNvPr id="25" name="CuadroTexto 24"/>
          <p:cNvSpPr txBox="1"/>
          <p:nvPr/>
        </p:nvSpPr>
        <p:spPr>
          <a:xfrm>
            <a:off x="4456926" y="5097898"/>
            <a:ext cx="670696" cy="646331"/>
          </a:xfrm>
          <a:prstGeom prst="rect">
            <a:avLst/>
          </a:prstGeom>
          <a:noFill/>
        </p:spPr>
        <p:txBody>
          <a:bodyPr wrap="none" rtlCol="0">
            <a:spAutoFit/>
          </a:bodyPr>
          <a:lstStyle/>
          <a:p>
            <a:r>
              <a:rPr lang="es-ES" dirty="0" err="1" smtClean="0">
                <a:solidFill>
                  <a:prstClr val="black"/>
                </a:solidFill>
              </a:rPr>
              <a:t>fixed</a:t>
            </a:r>
            <a:endParaRPr lang="es-ES" dirty="0" smtClean="0">
              <a:solidFill>
                <a:prstClr val="black"/>
              </a:solidFill>
            </a:endParaRPr>
          </a:p>
          <a:p>
            <a:r>
              <a:rPr lang="es-ES" dirty="0" err="1" smtClean="0">
                <a:solidFill>
                  <a:prstClr val="black"/>
                </a:solidFill>
              </a:rPr>
              <a:t>scroll</a:t>
            </a:r>
            <a:endParaRPr lang="es-ES" dirty="0">
              <a:solidFill>
                <a:prstClr val="black"/>
              </a:solidFill>
            </a:endParaRPr>
          </a:p>
        </p:txBody>
      </p:sp>
      <p:cxnSp>
        <p:nvCxnSpPr>
          <p:cNvPr id="27" name="Conector recto de flecha 26"/>
          <p:cNvCxnSpPr>
            <a:stCxn id="18" idx="3"/>
            <a:endCxn id="25" idx="1"/>
          </p:cNvCxnSpPr>
          <p:nvPr/>
        </p:nvCxnSpPr>
        <p:spPr>
          <a:xfrm>
            <a:off x="3304100" y="5415902"/>
            <a:ext cx="1152826" cy="5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Imagen 8"/>
          <p:cNvPicPr>
            <a:picLocks noChangeAspect="1"/>
          </p:cNvPicPr>
          <p:nvPr/>
        </p:nvPicPr>
        <p:blipFill>
          <a:blip r:embed="rId3"/>
          <a:stretch>
            <a:fillRect/>
          </a:stretch>
        </p:blipFill>
        <p:spPr>
          <a:xfrm>
            <a:off x="5925328" y="1479244"/>
            <a:ext cx="2361561" cy="3293756"/>
          </a:xfrm>
          <a:prstGeom prst="rect">
            <a:avLst/>
          </a:prstGeom>
        </p:spPr>
      </p:pic>
      <p:cxnSp>
        <p:nvCxnSpPr>
          <p:cNvPr id="12" name="Conector recto de flecha 11"/>
          <p:cNvCxnSpPr>
            <a:stCxn id="5" idx="3"/>
            <a:endCxn id="16" idx="0"/>
          </p:cNvCxnSpPr>
          <p:nvPr/>
        </p:nvCxnSpPr>
        <p:spPr>
          <a:xfrm>
            <a:off x="3304100" y="2454474"/>
            <a:ext cx="892880" cy="67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2941289" y="3126122"/>
            <a:ext cx="2511381" cy="646331"/>
          </a:xfrm>
          <a:prstGeom prst="rect">
            <a:avLst/>
          </a:prstGeom>
          <a:noFill/>
        </p:spPr>
        <p:txBody>
          <a:bodyPr wrap="square" rtlCol="0">
            <a:spAutoFit/>
          </a:bodyPr>
          <a:lstStyle/>
          <a:p>
            <a:r>
              <a:rPr lang="es-ES" dirty="0" smtClean="0">
                <a:solidFill>
                  <a:prstClr val="black"/>
                </a:solidFill>
              </a:rPr>
              <a:t>Coordenadas en </a:t>
            </a:r>
            <a:r>
              <a:rPr lang="es-ES" dirty="0" err="1" smtClean="0">
                <a:solidFill>
                  <a:prstClr val="black"/>
                </a:solidFill>
              </a:rPr>
              <a:t>px</a:t>
            </a:r>
            <a:r>
              <a:rPr lang="es-ES" dirty="0" smtClean="0">
                <a:solidFill>
                  <a:prstClr val="black"/>
                </a:solidFill>
              </a:rPr>
              <a:t> 0 % de la esquina </a:t>
            </a:r>
            <a:r>
              <a:rPr lang="es-ES" dirty="0" err="1" smtClean="0">
                <a:solidFill>
                  <a:prstClr val="black"/>
                </a:solidFill>
              </a:rPr>
              <a:t>sup-izda</a:t>
            </a:r>
            <a:endParaRPr lang="es-ES" dirty="0">
              <a:solidFill>
                <a:prstClr val="black"/>
              </a:solidFill>
            </a:endParaRPr>
          </a:p>
        </p:txBody>
      </p:sp>
      <p:sp>
        <p:nvSpPr>
          <p:cNvPr id="3" name="CuadroTexto 2"/>
          <p:cNvSpPr txBox="1"/>
          <p:nvPr/>
        </p:nvSpPr>
        <p:spPr>
          <a:xfrm>
            <a:off x="1097079" y="4097923"/>
            <a:ext cx="3011530" cy="369332"/>
          </a:xfrm>
          <a:prstGeom prst="rect">
            <a:avLst/>
          </a:prstGeom>
          <a:noFill/>
        </p:spPr>
        <p:txBody>
          <a:bodyPr wrap="none" rtlCol="0">
            <a:spAutoFit/>
          </a:bodyPr>
          <a:lstStyle/>
          <a:p>
            <a:r>
              <a:rPr lang="es-ES" dirty="0" smtClean="0">
                <a:solidFill>
                  <a:prstClr val="black"/>
                </a:solidFill>
              </a:rPr>
              <a:t>Muy útil para el uso de </a:t>
            </a:r>
            <a:r>
              <a:rPr lang="es-ES" dirty="0" err="1" smtClean="0">
                <a:solidFill>
                  <a:prstClr val="black"/>
                </a:solidFill>
              </a:rPr>
              <a:t>sprites</a:t>
            </a:r>
            <a:endParaRPr lang="es-ES" dirty="0">
              <a:solidFill>
                <a:prstClr val="black"/>
              </a:solidFill>
            </a:endParaRPr>
          </a:p>
        </p:txBody>
      </p:sp>
    </p:spTree>
    <p:extLst>
      <p:ext uri="{BB962C8B-B14F-4D97-AF65-F5344CB8AC3E}">
        <p14:creationId xmlns:p14="http://schemas.microsoft.com/office/powerpoint/2010/main" val="121767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Todos los datos del fondo</a:t>
            </a:r>
            <a:endParaRPr lang="es-ES" dirty="0"/>
          </a:p>
        </p:txBody>
      </p:sp>
      <p:sp>
        <p:nvSpPr>
          <p:cNvPr id="3" name="Rectángulo 2"/>
          <p:cNvSpPr/>
          <p:nvPr/>
        </p:nvSpPr>
        <p:spPr>
          <a:xfrm>
            <a:off x="701757" y="1550749"/>
            <a:ext cx="130734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background</a:t>
            </a:r>
            <a:endParaRPr lang="es-ES" b="1" dirty="0">
              <a:solidFill>
                <a:prstClr val="white"/>
              </a:solidFill>
            </a:endParaRPr>
          </a:p>
        </p:txBody>
      </p:sp>
      <p:sp>
        <p:nvSpPr>
          <p:cNvPr id="4" name="CuadroTexto 3"/>
          <p:cNvSpPr txBox="1"/>
          <p:nvPr/>
        </p:nvSpPr>
        <p:spPr>
          <a:xfrm>
            <a:off x="2704563" y="1550749"/>
            <a:ext cx="5648919" cy="369332"/>
          </a:xfrm>
          <a:prstGeom prst="rect">
            <a:avLst/>
          </a:prstGeom>
          <a:noFill/>
        </p:spPr>
        <p:txBody>
          <a:bodyPr wrap="none" rtlCol="0">
            <a:spAutoFit/>
          </a:bodyPr>
          <a:lstStyle/>
          <a:p>
            <a:r>
              <a:rPr lang="es-ES" dirty="0" smtClean="0">
                <a:solidFill>
                  <a:prstClr val="black"/>
                </a:solidFill>
              </a:rPr>
              <a:t>atajo para indicar de una sola vez todos los datos del fondo</a:t>
            </a:r>
            <a:endParaRPr lang="es-ES" dirty="0">
              <a:solidFill>
                <a:prstClr val="black"/>
              </a:solidFill>
            </a:endParaRPr>
          </a:p>
        </p:txBody>
      </p:sp>
      <p:sp>
        <p:nvSpPr>
          <p:cNvPr id="5" name="Rectángulo 4"/>
          <p:cNvSpPr/>
          <p:nvPr/>
        </p:nvSpPr>
        <p:spPr>
          <a:xfrm>
            <a:off x="1190764" y="2312633"/>
            <a:ext cx="2723882" cy="1477328"/>
          </a:xfrm>
          <a:prstGeom prst="rect">
            <a:avLst/>
          </a:prstGeom>
        </p:spPr>
        <p:txBody>
          <a:bodyPr wrap="square">
            <a:spAutoFit/>
          </a:bodyPr>
          <a:lstStyle/>
          <a:p>
            <a:r>
              <a:rPr lang="en-US" dirty="0">
                <a:solidFill>
                  <a:prstClr val="black"/>
                </a:solidFill>
              </a:rPr>
              <a:t>1: background-color</a:t>
            </a:r>
          </a:p>
          <a:p>
            <a:r>
              <a:rPr lang="en-US" dirty="0">
                <a:solidFill>
                  <a:prstClr val="black"/>
                </a:solidFill>
              </a:rPr>
              <a:t>2: background-image</a:t>
            </a:r>
          </a:p>
          <a:p>
            <a:r>
              <a:rPr lang="en-US" dirty="0">
                <a:solidFill>
                  <a:prstClr val="black"/>
                </a:solidFill>
              </a:rPr>
              <a:t>3: background-repeat</a:t>
            </a:r>
          </a:p>
          <a:p>
            <a:r>
              <a:rPr lang="en-US" dirty="0">
                <a:solidFill>
                  <a:prstClr val="black"/>
                </a:solidFill>
              </a:rPr>
              <a:t>4: background-attachment</a:t>
            </a:r>
          </a:p>
          <a:p>
            <a:r>
              <a:rPr lang="en-US" dirty="0">
                <a:solidFill>
                  <a:prstClr val="black"/>
                </a:solidFill>
              </a:rPr>
              <a:t>5: background-position</a:t>
            </a:r>
            <a:endParaRPr lang="es-ES" dirty="0">
              <a:solidFill>
                <a:prstClr val="black"/>
              </a:solidFill>
            </a:endParaRPr>
          </a:p>
        </p:txBody>
      </p:sp>
      <p:sp>
        <p:nvSpPr>
          <p:cNvPr id="8" name="Rectángulo 7"/>
          <p:cNvSpPr/>
          <p:nvPr/>
        </p:nvSpPr>
        <p:spPr>
          <a:xfrm>
            <a:off x="1123610" y="4182513"/>
            <a:ext cx="2858191"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prstClr val="black"/>
                </a:solidFill>
                <a:latin typeface="Courier New" panose="02070309020205020404" pitchFamily="49" charset="0"/>
                <a:cs typeface="Courier New" panose="02070309020205020404" pitchFamily="49" charset="0"/>
              </a:rPr>
              <a:t>body {</a:t>
            </a:r>
          </a:p>
          <a:p>
            <a:r>
              <a:rPr lang="en-US" sz="1400" dirty="0">
                <a:solidFill>
                  <a:prstClr val="black"/>
                </a:solidFill>
                <a:latin typeface="Courier New" panose="02070309020205020404" pitchFamily="49" charset="0"/>
                <a:cs typeface="Courier New" panose="02070309020205020404" pitchFamily="49" charset="0"/>
              </a:rPr>
              <a:t>background: #</a:t>
            </a:r>
            <a:r>
              <a:rPr lang="en-US" sz="1400" dirty="0" err="1">
                <a:solidFill>
                  <a:prstClr val="black"/>
                </a:solidFill>
                <a:latin typeface="Courier New" panose="02070309020205020404" pitchFamily="49" charset="0"/>
                <a:cs typeface="Courier New" panose="02070309020205020404" pitchFamily="49" charset="0"/>
              </a:rPr>
              <a:t>ffffff</a:t>
            </a:r>
            <a:r>
              <a:rPr lang="en-US" sz="1400" dirty="0">
                <a:solidFill>
                  <a:prstClr val="black"/>
                </a:solidFill>
                <a:latin typeface="Courier New" panose="02070309020205020404" pitchFamily="49" charset="0"/>
                <a:cs typeface="Courier New" panose="02070309020205020404" pitchFamily="49" charset="0"/>
              </a:rPr>
              <a:t> </a:t>
            </a:r>
            <a:r>
              <a:rPr lang="en-US" sz="1400" dirty="0" err="1">
                <a:solidFill>
                  <a:prstClr val="black"/>
                </a:solidFill>
                <a:latin typeface="Courier New" panose="02070309020205020404" pitchFamily="49" charset="0"/>
                <a:cs typeface="Courier New" panose="02070309020205020404" pitchFamily="49" charset="0"/>
              </a:rPr>
              <a:t>url</a:t>
            </a:r>
            <a:r>
              <a:rPr lang="en-US" sz="1400" dirty="0">
                <a:solidFill>
                  <a:prstClr val="black"/>
                </a:solidFill>
                <a:latin typeface="Courier New" panose="02070309020205020404" pitchFamily="49" charset="0"/>
                <a:cs typeface="Courier New" panose="02070309020205020404" pitchFamily="49" charset="0"/>
              </a:rPr>
              <a:t>("images/tulip.gif") </a:t>
            </a:r>
          </a:p>
          <a:p>
            <a:r>
              <a:rPr lang="en-US" sz="1400" dirty="0">
                <a:solidFill>
                  <a:prstClr val="black"/>
                </a:solidFill>
                <a:latin typeface="Courier New" panose="02070309020205020404" pitchFamily="49" charset="0"/>
                <a:cs typeface="Courier New" panose="02070309020205020404" pitchFamily="49" charset="0"/>
              </a:rPr>
              <a:t>no-repeat top right;}</a:t>
            </a:r>
            <a:endParaRPr lang="es-ES" sz="1400" dirty="0">
              <a:solidFill>
                <a:prstClr val="black"/>
              </a:solidFill>
              <a:latin typeface="Courier New" panose="02070309020205020404" pitchFamily="49" charset="0"/>
              <a:cs typeface="Courier New" panose="02070309020205020404" pitchFamily="49" charset="0"/>
            </a:endParaRPr>
          </a:p>
        </p:txBody>
      </p:sp>
      <p:pic>
        <p:nvPicPr>
          <p:cNvPr id="9" name="Imagen 8"/>
          <p:cNvPicPr>
            <a:picLocks noChangeAspect="1"/>
          </p:cNvPicPr>
          <p:nvPr/>
        </p:nvPicPr>
        <p:blipFill>
          <a:blip r:embed="rId2"/>
          <a:stretch>
            <a:fillRect/>
          </a:stretch>
        </p:blipFill>
        <p:spPr>
          <a:xfrm>
            <a:off x="4821490" y="2207631"/>
            <a:ext cx="3531992" cy="3909833"/>
          </a:xfrm>
          <a:prstGeom prst="rect">
            <a:avLst/>
          </a:prstGeom>
        </p:spPr>
      </p:pic>
    </p:spTree>
    <p:extLst>
      <p:ext uri="{BB962C8B-B14F-4D97-AF65-F5344CB8AC3E}">
        <p14:creationId xmlns:p14="http://schemas.microsoft.com/office/powerpoint/2010/main" val="1826300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28650" y="365127"/>
            <a:ext cx="8134350" cy="638174"/>
          </a:xfrm>
        </p:spPr>
        <p:txBody>
          <a:bodyPr>
            <a:normAutofit/>
          </a:bodyPr>
          <a:lstStyle/>
          <a:p>
            <a:r>
              <a:rPr lang="es-ES" dirty="0" smtClean="0"/>
              <a:t>Relaciones entre elementos del DOM</a:t>
            </a:r>
            <a:endParaRPr lang="es-ES"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770980" y="2784455"/>
            <a:ext cx="5353050" cy="2466975"/>
          </a:xfrm>
          <a:prstGeom prst="rect">
            <a:avLst/>
          </a:prstGeom>
        </p:spPr>
      </p:pic>
      <p:sp>
        <p:nvSpPr>
          <p:cNvPr id="5" name="CuadroTexto 4"/>
          <p:cNvSpPr txBox="1"/>
          <p:nvPr/>
        </p:nvSpPr>
        <p:spPr>
          <a:xfrm>
            <a:off x="628650" y="1518920"/>
            <a:ext cx="7731579" cy="923330"/>
          </a:xfrm>
          <a:prstGeom prst="rect">
            <a:avLst/>
          </a:prstGeom>
          <a:noFill/>
        </p:spPr>
        <p:txBody>
          <a:bodyPr wrap="square" rtlCol="0">
            <a:spAutoFit/>
          </a:bodyPr>
          <a:lstStyle/>
          <a:p>
            <a:r>
              <a:rPr lang="es-ES" dirty="0" smtClean="0"/>
              <a:t>Desde el punto de vista de CSS, la estructura del documento es una versión simplificada del DOM en la que se definen las relaciones entre los elementos</a:t>
            </a:r>
          </a:p>
          <a:p>
            <a:r>
              <a:rPr lang="es-ES" dirty="0" smtClean="0"/>
              <a:t>como si fueran </a:t>
            </a:r>
            <a:r>
              <a:rPr lang="es-ES" b="1" dirty="0" smtClean="0"/>
              <a:t>relaciones de parentesco</a:t>
            </a:r>
            <a:endParaRPr lang="es-ES" b="1" dirty="0"/>
          </a:p>
        </p:txBody>
      </p:sp>
      <p:sp>
        <p:nvSpPr>
          <p:cNvPr id="6" name="CuadroTexto 5"/>
          <p:cNvSpPr txBox="1"/>
          <p:nvPr/>
        </p:nvSpPr>
        <p:spPr>
          <a:xfrm>
            <a:off x="6596743" y="2784455"/>
            <a:ext cx="1418978" cy="1754326"/>
          </a:xfrm>
          <a:prstGeom prst="rect">
            <a:avLst/>
          </a:prstGeom>
          <a:noFill/>
        </p:spPr>
        <p:txBody>
          <a:bodyPr wrap="none" rtlCol="0">
            <a:spAutoFit/>
          </a:bodyPr>
          <a:lstStyle/>
          <a:p>
            <a:pPr marL="285750" indent="-285750">
              <a:buFont typeface="Arial" panose="020B0604020202020204" pitchFamily="34" charset="0"/>
              <a:buChar char="•"/>
            </a:pPr>
            <a:r>
              <a:rPr lang="es-ES" dirty="0" smtClean="0"/>
              <a:t>padres</a:t>
            </a:r>
            <a:r>
              <a:rPr lang="es-ES" dirty="0"/>
              <a:t/>
            </a:r>
            <a:br>
              <a:rPr lang="es-ES" dirty="0"/>
            </a:br>
            <a:r>
              <a:rPr lang="es-ES" dirty="0" smtClean="0"/>
              <a:t>(</a:t>
            </a:r>
            <a:r>
              <a:rPr lang="en-US" i="1" dirty="0" smtClean="0"/>
              <a:t>parents</a:t>
            </a:r>
            <a:r>
              <a:rPr lang="es-ES" dirty="0" smtClean="0"/>
              <a:t>)</a:t>
            </a:r>
          </a:p>
          <a:p>
            <a:pPr marL="285750" indent="-285750">
              <a:buFont typeface="Arial" panose="020B0604020202020204" pitchFamily="34" charset="0"/>
              <a:buChar char="•"/>
            </a:pPr>
            <a:r>
              <a:rPr lang="es-ES" dirty="0" smtClean="0"/>
              <a:t>hijos</a:t>
            </a:r>
            <a:br>
              <a:rPr lang="es-ES" dirty="0" smtClean="0"/>
            </a:br>
            <a:r>
              <a:rPr lang="es-ES" dirty="0" smtClean="0"/>
              <a:t>(</a:t>
            </a:r>
            <a:r>
              <a:rPr lang="en-US" dirty="0" smtClean="0"/>
              <a:t>child</a:t>
            </a:r>
            <a:r>
              <a:rPr lang="es-ES" dirty="0" smtClean="0"/>
              <a:t>)</a:t>
            </a:r>
          </a:p>
          <a:p>
            <a:pPr marL="285750" indent="-285750">
              <a:buFont typeface="Arial" panose="020B0604020202020204" pitchFamily="34" charset="0"/>
              <a:buChar char="•"/>
            </a:pPr>
            <a:r>
              <a:rPr lang="es-ES" dirty="0" smtClean="0"/>
              <a:t>hermanos</a:t>
            </a:r>
            <a:r>
              <a:rPr lang="es-ES" dirty="0"/>
              <a:t/>
            </a:r>
            <a:br>
              <a:rPr lang="es-ES" dirty="0"/>
            </a:br>
            <a:r>
              <a:rPr lang="es-ES" dirty="0" smtClean="0"/>
              <a:t>(</a:t>
            </a:r>
            <a:r>
              <a:rPr lang="en-US" i="1" dirty="0" smtClean="0"/>
              <a:t>siblings</a:t>
            </a:r>
            <a:r>
              <a:rPr lang="es-ES" dirty="0" smtClean="0"/>
              <a:t>)</a:t>
            </a:r>
          </a:p>
        </p:txBody>
      </p:sp>
      <p:sp>
        <p:nvSpPr>
          <p:cNvPr id="7" name="CuadroTexto 6"/>
          <p:cNvSpPr txBox="1"/>
          <p:nvPr/>
        </p:nvSpPr>
        <p:spPr>
          <a:xfrm>
            <a:off x="6596743" y="4880986"/>
            <a:ext cx="1852880" cy="1200329"/>
          </a:xfrm>
          <a:prstGeom prst="rect">
            <a:avLst/>
          </a:prstGeom>
          <a:noFill/>
        </p:spPr>
        <p:txBody>
          <a:bodyPr wrap="none" rtlCol="0">
            <a:spAutoFit/>
          </a:bodyPr>
          <a:lstStyle/>
          <a:p>
            <a:pPr marL="285750" indent="-285750">
              <a:buFont typeface="Arial" panose="020B0604020202020204" pitchFamily="34" charset="0"/>
              <a:buChar char="•"/>
            </a:pPr>
            <a:r>
              <a:rPr lang="es-ES" dirty="0" smtClean="0"/>
              <a:t>ascendentes</a:t>
            </a:r>
            <a:r>
              <a:rPr lang="es-ES" dirty="0"/>
              <a:t/>
            </a:r>
            <a:br>
              <a:rPr lang="es-ES" dirty="0"/>
            </a:br>
            <a:r>
              <a:rPr lang="es-ES" dirty="0" smtClean="0"/>
              <a:t>(</a:t>
            </a:r>
            <a:r>
              <a:rPr lang="en-US" i="1" dirty="0" smtClean="0"/>
              <a:t>ancestors</a:t>
            </a:r>
            <a:r>
              <a:rPr lang="es-ES" dirty="0" smtClean="0"/>
              <a:t>)</a:t>
            </a:r>
          </a:p>
          <a:p>
            <a:pPr marL="285750" indent="-285750">
              <a:buFont typeface="Arial" panose="020B0604020202020204" pitchFamily="34" charset="0"/>
              <a:buChar char="•"/>
            </a:pPr>
            <a:r>
              <a:rPr lang="es-ES" dirty="0" smtClean="0"/>
              <a:t>descendientes</a:t>
            </a:r>
            <a:r>
              <a:rPr lang="es-ES" dirty="0"/>
              <a:t/>
            </a:r>
            <a:br>
              <a:rPr lang="es-ES" dirty="0"/>
            </a:br>
            <a:r>
              <a:rPr lang="es-ES" dirty="0" smtClean="0"/>
              <a:t>(</a:t>
            </a:r>
            <a:r>
              <a:rPr lang="en-US" i="1" dirty="0" smtClean="0"/>
              <a:t>descendants</a:t>
            </a:r>
            <a:r>
              <a:rPr lang="es-ES" dirty="0" smtClean="0"/>
              <a:t>)</a:t>
            </a:r>
            <a:endParaRPr lang="es-ES" dirty="0"/>
          </a:p>
        </p:txBody>
      </p:sp>
      <p:sp>
        <p:nvSpPr>
          <p:cNvPr id="8" name="CuadroTexto 7"/>
          <p:cNvSpPr txBox="1"/>
          <p:nvPr/>
        </p:nvSpPr>
        <p:spPr>
          <a:xfrm>
            <a:off x="1071154" y="5593635"/>
            <a:ext cx="4556888" cy="369332"/>
          </a:xfrm>
          <a:prstGeom prst="rect">
            <a:avLst/>
          </a:prstGeom>
          <a:noFill/>
        </p:spPr>
        <p:txBody>
          <a:bodyPr wrap="none" rtlCol="0">
            <a:spAutoFit/>
          </a:bodyPr>
          <a:lstStyle/>
          <a:p>
            <a:r>
              <a:rPr lang="es-ES" dirty="0" smtClean="0"/>
              <a:t>El DOM, interpretado como un "árbol familiar"</a:t>
            </a:r>
            <a:endParaRPr lang="es-ES" dirty="0"/>
          </a:p>
        </p:txBody>
      </p:sp>
    </p:spTree>
    <p:extLst>
      <p:ext uri="{BB962C8B-B14F-4D97-AF65-F5344CB8AC3E}">
        <p14:creationId xmlns:p14="http://schemas.microsoft.com/office/powerpoint/2010/main" val="4174652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stretch>
            <a:fillRect/>
          </a:stretch>
        </p:blipFill>
        <p:spPr>
          <a:xfrm>
            <a:off x="1883375" y="2913168"/>
            <a:ext cx="4343400" cy="3400425"/>
          </a:xfrm>
          <a:prstGeom prst="rect">
            <a:avLst/>
          </a:prstGeom>
        </p:spPr>
      </p:pic>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Varias imágenes como f</a:t>
            </a:r>
            <a:r>
              <a:rPr lang="es-ES" sz="3600" b="1" i="1" dirty="0" smtClean="0">
                <a:solidFill>
                  <a:srgbClr val="04617B"/>
                </a:solidFill>
                <a:effectLst>
                  <a:outerShdw blurRad="38100" dist="38100" dir="2700000" algn="tl">
                    <a:srgbClr val="C0C0C0"/>
                  </a:outerShdw>
                </a:effectLst>
                <a:latin typeface="Constantia"/>
                <a:cs typeface="+mn-cs"/>
              </a:rPr>
              <a:t>ondos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3" name="CuadroTexto 2"/>
          <p:cNvSpPr txBox="1"/>
          <p:nvPr/>
        </p:nvSpPr>
        <p:spPr>
          <a:xfrm>
            <a:off x="1555661" y="1268140"/>
            <a:ext cx="5273514" cy="646331"/>
          </a:xfrm>
          <a:prstGeom prst="rect">
            <a:avLst/>
          </a:prstGeom>
          <a:noFill/>
        </p:spPr>
        <p:txBody>
          <a:bodyPr wrap="square" rtlCol="0">
            <a:spAutoFit/>
          </a:bodyPr>
          <a:lstStyle/>
          <a:p>
            <a:r>
              <a:rPr lang="es-ES" dirty="0" smtClean="0">
                <a:solidFill>
                  <a:prstClr val="black"/>
                </a:solidFill>
              </a:rPr>
              <a:t>Se pueden usar diversas imágenes con diversos comportamientos para construir un único fondo</a:t>
            </a:r>
            <a:endParaRPr lang="es-ES" dirty="0">
              <a:solidFill>
                <a:prstClr val="black"/>
              </a:solidFill>
            </a:endParaRPr>
          </a:p>
        </p:txBody>
      </p:sp>
      <p:sp>
        <p:nvSpPr>
          <p:cNvPr id="4" name="Rectángulo 3"/>
          <p:cNvSpPr/>
          <p:nvPr/>
        </p:nvSpPr>
        <p:spPr>
          <a:xfrm>
            <a:off x="868670" y="3789595"/>
            <a:ext cx="37648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tabLst>
                <a:tab pos="449263" algn="l"/>
                <a:tab pos="1611313" algn="l"/>
              </a:tabLst>
            </a:pPr>
            <a:r>
              <a:rPr lang="es-ES" dirty="0" err="1">
                <a:solidFill>
                  <a:prstClr val="black"/>
                </a:solidFill>
              </a:rPr>
              <a:t>url</a:t>
            </a:r>
            <a:r>
              <a:rPr lang="es-ES" dirty="0">
                <a:solidFill>
                  <a:prstClr val="black"/>
                </a:solidFill>
              </a:rPr>
              <a:t>(</a:t>
            </a:r>
            <a:r>
              <a:rPr lang="es-ES" dirty="0" err="1">
                <a:solidFill>
                  <a:prstClr val="black"/>
                </a:solidFill>
              </a:rPr>
              <a:t>images</a:t>
            </a:r>
            <a:r>
              <a:rPr lang="es-ES" dirty="0">
                <a:solidFill>
                  <a:prstClr val="black"/>
                </a:solidFill>
              </a:rPr>
              <a:t>/f03.png) </a:t>
            </a:r>
            <a:r>
              <a:rPr lang="es-ES" dirty="0" err="1">
                <a:solidFill>
                  <a:prstClr val="black"/>
                </a:solidFill>
              </a:rPr>
              <a:t>left</a:t>
            </a:r>
            <a:r>
              <a:rPr lang="es-ES" dirty="0">
                <a:solidFill>
                  <a:prstClr val="black"/>
                </a:solidFill>
              </a:rPr>
              <a:t> top </a:t>
            </a:r>
            <a:r>
              <a:rPr lang="es-ES" dirty="0" err="1">
                <a:solidFill>
                  <a:prstClr val="black"/>
                </a:solidFill>
              </a:rPr>
              <a:t>repeat</a:t>
            </a:r>
            <a:r>
              <a:rPr lang="es-ES" dirty="0">
                <a:solidFill>
                  <a:prstClr val="black"/>
                </a:solidFill>
              </a:rPr>
              <a:t>-x;</a:t>
            </a:r>
          </a:p>
        </p:txBody>
      </p:sp>
      <p:sp>
        <p:nvSpPr>
          <p:cNvPr id="17" name="Rectángulo 16"/>
          <p:cNvSpPr/>
          <p:nvPr/>
        </p:nvSpPr>
        <p:spPr>
          <a:xfrm>
            <a:off x="605205" y="2106805"/>
            <a:ext cx="144131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Background</a:t>
            </a:r>
            <a:r>
              <a:rPr lang="es-ES" b="1" dirty="0">
                <a:solidFill>
                  <a:prstClr val="white"/>
                </a:solidFill>
              </a:rPr>
              <a:t>:</a:t>
            </a:r>
          </a:p>
        </p:txBody>
      </p:sp>
      <p:sp>
        <p:nvSpPr>
          <p:cNvPr id="19" name="CuadroTexto 18"/>
          <p:cNvSpPr txBox="1"/>
          <p:nvPr/>
        </p:nvSpPr>
        <p:spPr>
          <a:xfrm>
            <a:off x="3368930" y="2103608"/>
            <a:ext cx="4642956" cy="369332"/>
          </a:xfrm>
          <a:prstGeom prst="rect">
            <a:avLst/>
          </a:prstGeom>
          <a:noFill/>
        </p:spPr>
        <p:txBody>
          <a:bodyPr wrap="square" rtlCol="0">
            <a:spAutoFit/>
          </a:bodyPr>
          <a:lstStyle/>
          <a:p>
            <a:r>
              <a:rPr lang="es-ES" dirty="0" err="1" smtClean="0">
                <a:solidFill>
                  <a:prstClr val="black"/>
                </a:solidFill>
              </a:rPr>
              <a:t>url</a:t>
            </a:r>
            <a:r>
              <a:rPr lang="es-ES" dirty="0" smtClean="0">
                <a:solidFill>
                  <a:prstClr val="black"/>
                </a:solidFill>
              </a:rPr>
              <a:t> (</a:t>
            </a:r>
            <a:r>
              <a:rPr lang="es-ES" dirty="0" err="1" smtClean="0">
                <a:solidFill>
                  <a:prstClr val="black"/>
                </a:solidFill>
              </a:rPr>
              <a:t>url</a:t>
            </a:r>
            <a:r>
              <a:rPr lang="es-ES" dirty="0" smtClean="0">
                <a:solidFill>
                  <a:prstClr val="black"/>
                </a:solidFill>
              </a:rPr>
              <a:t> de la imagen</a:t>
            </a:r>
            <a:r>
              <a:rPr lang="es-ES" dirty="0">
                <a:solidFill>
                  <a:prstClr val="black"/>
                </a:solidFill>
              </a:rPr>
              <a:t>), </a:t>
            </a:r>
            <a:r>
              <a:rPr lang="es-ES" dirty="0" err="1">
                <a:solidFill>
                  <a:prstClr val="black"/>
                </a:solidFill>
              </a:rPr>
              <a:t>url</a:t>
            </a:r>
            <a:r>
              <a:rPr lang="es-ES" dirty="0">
                <a:solidFill>
                  <a:prstClr val="black"/>
                </a:solidFill>
              </a:rPr>
              <a:t> (</a:t>
            </a:r>
            <a:r>
              <a:rPr lang="es-ES" dirty="0" err="1">
                <a:solidFill>
                  <a:prstClr val="black"/>
                </a:solidFill>
              </a:rPr>
              <a:t>url</a:t>
            </a:r>
            <a:r>
              <a:rPr lang="es-ES" dirty="0">
                <a:solidFill>
                  <a:prstClr val="black"/>
                </a:solidFill>
              </a:rPr>
              <a:t> de la imagen</a:t>
            </a:r>
            <a:r>
              <a:rPr lang="es-ES" dirty="0" smtClean="0">
                <a:solidFill>
                  <a:prstClr val="black"/>
                </a:solidFill>
              </a:rPr>
              <a:t>), …</a:t>
            </a:r>
            <a:endParaRPr lang="es-ES" dirty="0">
              <a:solidFill>
                <a:prstClr val="black"/>
              </a:solidFill>
            </a:endParaRPr>
          </a:p>
        </p:txBody>
      </p:sp>
      <p:cxnSp>
        <p:nvCxnSpPr>
          <p:cNvPr id="20" name="Conector recto de flecha 19"/>
          <p:cNvCxnSpPr>
            <a:stCxn id="17" idx="3"/>
            <a:endCxn id="19" idx="1"/>
          </p:cNvCxnSpPr>
          <p:nvPr/>
        </p:nvCxnSpPr>
        <p:spPr>
          <a:xfrm flipV="1">
            <a:off x="2046515" y="2288274"/>
            <a:ext cx="1322415" cy="3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4392077" y="5550634"/>
            <a:ext cx="411183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tabLst>
                <a:tab pos="449263" algn="l"/>
                <a:tab pos="1611313" algn="l"/>
              </a:tabLst>
            </a:pPr>
            <a:r>
              <a:rPr lang="es-ES" dirty="0" err="1">
                <a:solidFill>
                  <a:prstClr val="black"/>
                </a:solidFill>
              </a:rPr>
              <a:t>url</a:t>
            </a:r>
            <a:r>
              <a:rPr lang="es-ES" dirty="0">
                <a:solidFill>
                  <a:prstClr val="black"/>
                </a:solidFill>
              </a:rPr>
              <a:t>(</a:t>
            </a:r>
            <a:r>
              <a:rPr lang="es-ES" dirty="0" err="1">
                <a:solidFill>
                  <a:prstClr val="black"/>
                </a:solidFill>
              </a:rPr>
              <a:t>images</a:t>
            </a:r>
            <a:r>
              <a:rPr lang="es-ES" dirty="0">
                <a:solidFill>
                  <a:prstClr val="black"/>
                </a:solidFill>
              </a:rPr>
              <a:t>/f01.png) </a:t>
            </a:r>
            <a:r>
              <a:rPr lang="es-ES" dirty="0" err="1">
                <a:solidFill>
                  <a:prstClr val="black"/>
                </a:solidFill>
              </a:rPr>
              <a:t>left</a:t>
            </a:r>
            <a:r>
              <a:rPr lang="es-ES" dirty="0">
                <a:solidFill>
                  <a:prstClr val="black"/>
                </a:solidFill>
              </a:rPr>
              <a:t> </a:t>
            </a:r>
            <a:r>
              <a:rPr lang="es-ES" dirty="0" err="1">
                <a:solidFill>
                  <a:prstClr val="black"/>
                </a:solidFill>
              </a:rPr>
              <a:t>bottom</a:t>
            </a:r>
            <a:r>
              <a:rPr lang="es-ES" dirty="0">
                <a:solidFill>
                  <a:prstClr val="black"/>
                </a:solidFill>
              </a:rPr>
              <a:t> </a:t>
            </a:r>
            <a:r>
              <a:rPr lang="es-ES" dirty="0" err="1">
                <a:solidFill>
                  <a:prstClr val="black"/>
                </a:solidFill>
              </a:rPr>
              <a:t>repeat</a:t>
            </a:r>
            <a:r>
              <a:rPr lang="es-ES" dirty="0">
                <a:solidFill>
                  <a:prstClr val="black"/>
                </a:solidFill>
              </a:rPr>
              <a:t>-x, </a:t>
            </a:r>
          </a:p>
        </p:txBody>
      </p:sp>
      <p:sp>
        <p:nvSpPr>
          <p:cNvPr id="10" name="Rectángulo 9"/>
          <p:cNvSpPr/>
          <p:nvPr/>
        </p:nvSpPr>
        <p:spPr>
          <a:xfrm>
            <a:off x="1024114" y="4776205"/>
            <a:ext cx="425610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tabLst>
                <a:tab pos="449263" algn="l"/>
                <a:tab pos="1611313" algn="l"/>
              </a:tabLst>
            </a:pPr>
            <a:r>
              <a:rPr lang="es-ES" dirty="0" err="1">
                <a:solidFill>
                  <a:prstClr val="black"/>
                </a:solidFill>
              </a:rPr>
              <a:t>url</a:t>
            </a:r>
            <a:r>
              <a:rPr lang="es-ES" dirty="0">
                <a:solidFill>
                  <a:prstClr val="black"/>
                </a:solidFill>
              </a:rPr>
              <a:t>(</a:t>
            </a:r>
            <a:r>
              <a:rPr lang="es-ES" dirty="0" err="1">
                <a:solidFill>
                  <a:prstClr val="black"/>
                </a:solidFill>
              </a:rPr>
              <a:t>images</a:t>
            </a:r>
            <a:r>
              <a:rPr lang="es-ES" dirty="0">
                <a:solidFill>
                  <a:prstClr val="black"/>
                </a:solidFill>
              </a:rPr>
              <a:t>/f02.png) </a:t>
            </a:r>
            <a:r>
              <a:rPr lang="es-ES" dirty="0" err="1">
                <a:solidFill>
                  <a:prstClr val="black"/>
                </a:solidFill>
              </a:rPr>
              <a:t>left</a:t>
            </a:r>
            <a:r>
              <a:rPr lang="es-ES" dirty="0">
                <a:solidFill>
                  <a:prstClr val="black"/>
                </a:solidFill>
              </a:rPr>
              <a:t> </a:t>
            </a:r>
            <a:r>
              <a:rPr lang="es-ES" dirty="0" err="1">
                <a:solidFill>
                  <a:prstClr val="black"/>
                </a:solidFill>
              </a:rPr>
              <a:t>bottom</a:t>
            </a:r>
            <a:r>
              <a:rPr lang="es-ES" dirty="0">
                <a:solidFill>
                  <a:prstClr val="black"/>
                </a:solidFill>
              </a:rPr>
              <a:t> no-</a:t>
            </a:r>
            <a:r>
              <a:rPr lang="es-ES" dirty="0" err="1">
                <a:solidFill>
                  <a:prstClr val="black"/>
                </a:solidFill>
              </a:rPr>
              <a:t>repeat</a:t>
            </a:r>
            <a:r>
              <a:rPr lang="es-ES" dirty="0">
                <a:solidFill>
                  <a:prstClr val="black"/>
                </a:solidFill>
              </a:rPr>
              <a:t>, </a:t>
            </a:r>
          </a:p>
        </p:txBody>
      </p:sp>
      <p:sp>
        <p:nvSpPr>
          <p:cNvPr id="11" name="Rectángulo 10"/>
          <p:cNvSpPr/>
          <p:nvPr/>
        </p:nvSpPr>
        <p:spPr>
          <a:xfrm>
            <a:off x="5308619" y="4226515"/>
            <a:ext cx="280570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tabLst>
                <a:tab pos="449263" algn="l"/>
                <a:tab pos="1611313" algn="l"/>
              </a:tabLst>
            </a:pPr>
            <a:r>
              <a:rPr lang="es-ES" dirty="0" err="1">
                <a:solidFill>
                  <a:prstClr val="black"/>
                </a:solidFill>
              </a:rPr>
              <a:t>background</a:t>
            </a:r>
            <a:r>
              <a:rPr lang="es-ES" dirty="0">
                <a:solidFill>
                  <a:prstClr val="black"/>
                </a:solidFill>
              </a:rPr>
              <a:t>-color: #a4d3ff;}</a:t>
            </a:r>
          </a:p>
        </p:txBody>
      </p:sp>
      <p:cxnSp>
        <p:nvCxnSpPr>
          <p:cNvPr id="22" name="Conector recto de flecha 21"/>
          <p:cNvCxnSpPr/>
          <p:nvPr/>
        </p:nvCxnSpPr>
        <p:spPr>
          <a:xfrm>
            <a:off x="3152165" y="5145537"/>
            <a:ext cx="142458" cy="513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8" idx="1"/>
          </p:cNvCxnSpPr>
          <p:nvPr/>
        </p:nvCxnSpPr>
        <p:spPr>
          <a:xfrm flipH="1">
            <a:off x="3999057" y="5735300"/>
            <a:ext cx="393020" cy="3957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stCxn id="11" idx="1"/>
          </p:cNvCxnSpPr>
          <p:nvPr/>
        </p:nvCxnSpPr>
        <p:spPr>
          <a:xfrm flipH="1">
            <a:off x="4633512" y="4411181"/>
            <a:ext cx="675107" cy="15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flipH="1" flipV="1">
            <a:off x="3471123" y="3453806"/>
            <a:ext cx="275772" cy="3341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569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Varias imágenes: código</a:t>
            </a:r>
            <a:endParaRPr lang="es-ES" dirty="0"/>
          </a:p>
        </p:txBody>
      </p:sp>
      <p:sp>
        <p:nvSpPr>
          <p:cNvPr id="3" name="Rectángulo 2"/>
          <p:cNvSpPr/>
          <p:nvPr/>
        </p:nvSpPr>
        <p:spPr>
          <a:xfrm>
            <a:off x="628650" y="1573798"/>
            <a:ext cx="7886700" cy="1754326"/>
          </a:xfrm>
          <a:prstGeom prst="rect">
            <a:avLst/>
          </a:prstGeom>
        </p:spPr>
        <p:txBody>
          <a:bodyPr wrap="square">
            <a:spAutoFit/>
          </a:bodyPr>
          <a:lstStyle/>
          <a:p>
            <a:r>
              <a:rPr lang="es-ES" dirty="0" smtClean="0">
                <a:solidFill>
                  <a:srgbClr val="000000"/>
                </a:solidFill>
                <a:highlight>
                  <a:srgbClr val="FFFFFF"/>
                </a:highlight>
                <a:latin typeface="Consolas" panose="020B0609020204030204" pitchFamily="49" charset="0"/>
              </a:rPr>
              <a:t>{</a:t>
            </a:r>
            <a:endParaRPr lang="es-ES" dirty="0">
              <a:solidFill>
                <a:srgbClr val="000000"/>
              </a:solidFill>
              <a:highlight>
                <a:srgbClr val="FFFFFF"/>
              </a:highlight>
              <a:latin typeface="Consolas" panose="020B0609020204030204" pitchFamily="49" charset="0"/>
            </a:endParaRPr>
          </a:p>
          <a:p>
            <a:r>
              <a:rPr lang="en-US" dirty="0">
                <a:solidFill>
                  <a:srgbClr val="FF0000"/>
                </a:solidFill>
                <a:highlight>
                  <a:srgbClr val="FFFFFF"/>
                </a:highlight>
                <a:latin typeface="Consolas" panose="020B0609020204030204" pitchFamily="49" charset="0"/>
              </a:rPr>
              <a:t>background</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url</a:t>
            </a:r>
            <a:r>
              <a:rPr lang="en-US" dirty="0">
                <a:solidFill>
                  <a:srgbClr val="0000FF"/>
                </a:solidFill>
                <a:highlight>
                  <a:srgbClr val="FFFFFF"/>
                </a:highlight>
                <a:latin typeface="Consolas" panose="020B0609020204030204" pitchFamily="49" charset="0"/>
              </a:rPr>
              <a:t>(images/suelo.png)</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left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bottom</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repeat-x</a:t>
            </a:r>
            <a:r>
              <a:rPr lang="en-US" dirty="0">
                <a:solidFill>
                  <a:srgbClr val="000000"/>
                </a:solidFill>
                <a:highlight>
                  <a:srgbClr val="FFFFFF"/>
                </a:highlight>
                <a:latin typeface="Consolas" panose="020B0609020204030204" pitchFamily="49" charset="0"/>
              </a:rPr>
              <a:t>, </a:t>
            </a:r>
          </a:p>
          <a:p>
            <a:r>
              <a:rPr lang="es-ES" dirty="0" err="1">
                <a:solidFill>
                  <a:srgbClr val="0000FF"/>
                </a:solidFill>
                <a:highlight>
                  <a:srgbClr val="FFFFFF"/>
                </a:highlight>
                <a:latin typeface="Consolas" panose="020B0609020204030204" pitchFamily="49" charset="0"/>
              </a:rPr>
              <a:t>url</a:t>
            </a:r>
            <a:r>
              <a:rPr lang="es-ES" dirty="0">
                <a:solidFill>
                  <a:srgbClr val="0000FF"/>
                </a:solidFill>
                <a:highlight>
                  <a:srgbClr val="FFFFFF"/>
                </a:highlight>
                <a:latin typeface="Consolas" panose="020B0609020204030204" pitchFamily="49" charset="0"/>
              </a:rPr>
              <a:t>(</a:t>
            </a:r>
            <a:r>
              <a:rPr lang="es-ES" dirty="0" err="1">
                <a:solidFill>
                  <a:srgbClr val="0000FF"/>
                </a:solidFill>
                <a:highlight>
                  <a:srgbClr val="FFFFFF"/>
                </a:highlight>
                <a:latin typeface="Consolas" panose="020B0609020204030204" pitchFamily="49" charset="0"/>
              </a:rPr>
              <a:t>images</a:t>
            </a:r>
            <a:r>
              <a:rPr lang="es-ES" dirty="0">
                <a:solidFill>
                  <a:srgbClr val="0000FF"/>
                </a:solidFill>
                <a:highlight>
                  <a:srgbClr val="FFFFFF"/>
                </a:highlight>
                <a:latin typeface="Consolas" panose="020B0609020204030204" pitchFamily="49" charset="0"/>
              </a:rPr>
              <a:t>/mario.png)</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left</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bottom</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no-</a:t>
            </a:r>
            <a:r>
              <a:rPr lang="es-ES" dirty="0" err="1">
                <a:solidFill>
                  <a:srgbClr val="0000FF"/>
                </a:solidFill>
                <a:highlight>
                  <a:srgbClr val="FFFFFF"/>
                </a:highlight>
                <a:latin typeface="Consolas" panose="020B0609020204030204" pitchFamily="49" charset="0"/>
              </a:rPr>
              <a:t>repeat</a:t>
            </a:r>
            <a:r>
              <a:rPr lang="es-ES" dirty="0">
                <a:solidFill>
                  <a:srgbClr val="000000"/>
                </a:solidFill>
                <a:highlight>
                  <a:srgbClr val="FFFFFF"/>
                </a:highlight>
                <a:latin typeface="Consolas" panose="020B0609020204030204" pitchFamily="49" charset="0"/>
              </a:rPr>
              <a:t>, </a:t>
            </a:r>
          </a:p>
          <a:p>
            <a:r>
              <a:rPr lang="es-ES" dirty="0" err="1">
                <a:solidFill>
                  <a:srgbClr val="0000FF"/>
                </a:solidFill>
                <a:highlight>
                  <a:srgbClr val="FFFFFF"/>
                </a:highlight>
                <a:latin typeface="Consolas" panose="020B0609020204030204" pitchFamily="49" charset="0"/>
              </a:rPr>
              <a:t>url</a:t>
            </a:r>
            <a:r>
              <a:rPr lang="es-ES" dirty="0">
                <a:solidFill>
                  <a:srgbClr val="0000FF"/>
                </a:solidFill>
                <a:highlight>
                  <a:srgbClr val="FFFFFF"/>
                </a:highlight>
                <a:latin typeface="Consolas" panose="020B0609020204030204" pitchFamily="49" charset="0"/>
              </a:rPr>
              <a:t>(</a:t>
            </a:r>
            <a:r>
              <a:rPr lang="es-ES" dirty="0" err="1">
                <a:solidFill>
                  <a:srgbClr val="0000FF"/>
                </a:solidFill>
                <a:highlight>
                  <a:srgbClr val="FFFFFF"/>
                </a:highlight>
                <a:latin typeface="Consolas" panose="020B0609020204030204" pitchFamily="49" charset="0"/>
              </a:rPr>
              <a:t>images</a:t>
            </a:r>
            <a:r>
              <a:rPr lang="es-ES" dirty="0">
                <a:solidFill>
                  <a:srgbClr val="0000FF"/>
                </a:solidFill>
                <a:highlight>
                  <a:srgbClr val="FFFFFF"/>
                </a:highlight>
                <a:latin typeface="Consolas" panose="020B0609020204030204" pitchFamily="49" charset="0"/>
              </a:rPr>
              <a:t>/nubes.png)</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left</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top</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repeat</a:t>
            </a:r>
            <a:r>
              <a:rPr lang="es-ES" dirty="0">
                <a:solidFill>
                  <a:srgbClr val="0000FF"/>
                </a:solidFill>
                <a:highlight>
                  <a:srgbClr val="FFFFFF"/>
                </a:highlight>
                <a:latin typeface="Consolas" panose="020B0609020204030204" pitchFamily="49" charset="0"/>
              </a:rPr>
              <a:t>-x</a:t>
            </a:r>
            <a:r>
              <a:rPr lang="es-ES" dirty="0">
                <a:solidFill>
                  <a:srgbClr val="000000"/>
                </a:solidFill>
                <a:highlight>
                  <a:srgbClr val="FFFFFF"/>
                </a:highlight>
                <a:latin typeface="Consolas" panose="020B0609020204030204" pitchFamily="49" charset="0"/>
              </a:rPr>
              <a:t>;</a:t>
            </a:r>
          </a:p>
          <a:p>
            <a:r>
              <a:rPr lang="es-ES" dirty="0" err="1">
                <a:solidFill>
                  <a:srgbClr val="FF0000"/>
                </a:solidFill>
                <a:highlight>
                  <a:srgbClr val="FFFFFF"/>
                </a:highlight>
                <a:latin typeface="Consolas" panose="020B0609020204030204" pitchFamily="49" charset="0"/>
              </a:rPr>
              <a:t>background</a:t>
            </a:r>
            <a:r>
              <a:rPr lang="es-ES" dirty="0">
                <a:solidFill>
                  <a:srgbClr val="FF0000"/>
                </a:solidFill>
                <a:highlight>
                  <a:srgbClr val="FFFFFF"/>
                </a:highlight>
                <a:latin typeface="Consolas" panose="020B0609020204030204" pitchFamily="49" charset="0"/>
              </a:rPr>
              <a:t>-color</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#a4d3ff</a:t>
            </a:r>
            <a:r>
              <a:rPr lang="es-ES" dirty="0" smtClean="0">
                <a:solidFill>
                  <a:srgbClr val="000000"/>
                </a:solidFill>
                <a:highlight>
                  <a:srgbClr val="FFFFFF"/>
                </a:highlight>
                <a:latin typeface="Consolas" panose="020B0609020204030204" pitchFamily="49" charset="0"/>
              </a:rPr>
              <a:t>;</a:t>
            </a:r>
          </a:p>
          <a:p>
            <a:r>
              <a:rPr lang="es-ES" dirty="0">
                <a:solidFill>
                  <a:srgbClr val="000000"/>
                </a:solidFill>
                <a:highlight>
                  <a:srgbClr val="FFFFFF"/>
                </a:highlight>
                <a:latin typeface="Consolas" panose="020B0609020204030204" pitchFamily="49" charset="0"/>
              </a:rPr>
              <a:t>}</a:t>
            </a:r>
            <a:endParaRPr lang="es-ES" dirty="0">
              <a:solidFill>
                <a:prstClr val="black"/>
              </a:solidFill>
            </a:endParaRPr>
          </a:p>
        </p:txBody>
      </p:sp>
      <p:sp>
        <p:nvSpPr>
          <p:cNvPr id="4" name="Rectángulo 3"/>
          <p:cNvSpPr/>
          <p:nvPr/>
        </p:nvSpPr>
        <p:spPr>
          <a:xfrm>
            <a:off x="472440" y="3670221"/>
            <a:ext cx="7513320" cy="2308324"/>
          </a:xfrm>
          <a:prstGeom prst="rect">
            <a:avLst/>
          </a:prstGeom>
        </p:spPr>
        <p:txBody>
          <a:bodyPr wrap="square">
            <a:spAutoFit/>
          </a:bodyPr>
          <a:lstStyle/>
          <a:p>
            <a:r>
              <a:rPr lang="es-ES" dirty="0">
                <a:solidFill>
                  <a:srgbClr val="000000"/>
                </a:solidFill>
                <a:highlight>
                  <a:srgbClr val="FFFFFF"/>
                </a:highlight>
                <a:latin typeface="Consolas" panose="020B0609020204030204" pitchFamily="49" charset="0"/>
              </a:rPr>
              <a:t> {</a:t>
            </a:r>
          </a:p>
          <a:p>
            <a:r>
              <a:rPr lang="es-ES" dirty="0">
                <a:solidFill>
                  <a:srgbClr val="000000"/>
                </a:solidFill>
                <a:highlight>
                  <a:srgbClr val="FFFFFF"/>
                </a:highlight>
                <a:latin typeface="Consolas" panose="020B0609020204030204" pitchFamily="49" charset="0"/>
              </a:rPr>
              <a:t>  </a:t>
            </a:r>
            <a:r>
              <a:rPr lang="es-ES" dirty="0" err="1" smtClean="0">
                <a:solidFill>
                  <a:srgbClr val="FF0000"/>
                </a:solidFill>
                <a:highlight>
                  <a:srgbClr val="FFFFFF"/>
                </a:highlight>
                <a:latin typeface="Consolas" panose="020B0609020204030204" pitchFamily="49" charset="0"/>
              </a:rPr>
              <a:t>background-image</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url</a:t>
            </a:r>
            <a:r>
              <a:rPr lang="es-ES" dirty="0">
                <a:solidFill>
                  <a:srgbClr val="0000FF"/>
                </a:solidFill>
                <a:highlight>
                  <a:srgbClr val="FFFFFF"/>
                </a:highlight>
                <a:latin typeface="Consolas" panose="020B0609020204030204" pitchFamily="49" charset="0"/>
              </a:rPr>
              <a:t>(</a:t>
            </a:r>
            <a:r>
              <a:rPr lang="es-ES" dirty="0" err="1">
                <a:solidFill>
                  <a:srgbClr val="0000FF"/>
                </a:solidFill>
                <a:highlight>
                  <a:srgbClr val="FFFFFF"/>
                </a:highlight>
                <a:latin typeface="Consolas" panose="020B0609020204030204" pitchFamily="49" charset="0"/>
              </a:rPr>
              <a:t>images</a:t>
            </a:r>
            <a:r>
              <a:rPr lang="es-ES" dirty="0">
                <a:solidFill>
                  <a:srgbClr val="0000FF"/>
                </a:solidFill>
                <a:highlight>
                  <a:srgbClr val="FFFFFF"/>
                </a:highlight>
                <a:latin typeface="Consolas" panose="020B0609020204030204" pitchFamily="49" charset="0"/>
              </a:rPr>
              <a:t>/suelo.png</a:t>
            </a:r>
            <a:r>
              <a:rPr lang="es-ES" dirty="0" smtClean="0">
                <a:solidFill>
                  <a:srgbClr val="0000FF"/>
                </a:solidFill>
                <a:highlight>
                  <a:srgbClr val="FFFFFF"/>
                </a:highlight>
                <a:latin typeface="Consolas" panose="020B0609020204030204" pitchFamily="49" charset="0"/>
              </a:rPr>
              <a:t>)</a:t>
            </a:r>
            <a:r>
              <a:rPr lang="es-ES" dirty="0" smtClean="0">
                <a:solidFill>
                  <a:srgbClr val="000000"/>
                </a:solidFill>
                <a:highlight>
                  <a:srgbClr val="FFFFFF"/>
                </a:highlight>
                <a:latin typeface="Consolas" panose="020B0609020204030204" pitchFamily="49" charset="0"/>
              </a:rPr>
              <a:t>,</a:t>
            </a:r>
            <a:br>
              <a:rPr lang="es-ES" dirty="0" smtClean="0">
                <a:solidFill>
                  <a:srgbClr val="000000"/>
                </a:solidFill>
                <a:highlight>
                  <a:srgbClr val="FFFFFF"/>
                </a:highlight>
                <a:latin typeface="Consolas" panose="020B0609020204030204" pitchFamily="49" charset="0"/>
              </a:rPr>
            </a:br>
            <a:r>
              <a:rPr lang="es-ES" dirty="0" smtClean="0">
                <a:solidFill>
                  <a:srgbClr val="000000"/>
                </a:solidFill>
                <a:highlight>
                  <a:srgbClr val="FFFFFF"/>
                </a:highlight>
                <a:latin typeface="Consolas" panose="020B0609020204030204" pitchFamily="49" charset="0"/>
              </a:rPr>
              <a:t>	</a:t>
            </a:r>
            <a:r>
              <a:rPr lang="es-ES" dirty="0" err="1" smtClean="0">
                <a:solidFill>
                  <a:srgbClr val="0000FF"/>
                </a:solidFill>
                <a:highlight>
                  <a:srgbClr val="FFFFFF"/>
                </a:highlight>
                <a:latin typeface="Consolas" panose="020B0609020204030204" pitchFamily="49" charset="0"/>
              </a:rPr>
              <a:t>url</a:t>
            </a:r>
            <a:r>
              <a:rPr lang="es-ES" dirty="0" smtClean="0">
                <a:solidFill>
                  <a:srgbClr val="0000FF"/>
                </a:solidFill>
                <a:highlight>
                  <a:srgbClr val="FFFFFF"/>
                </a:highlight>
                <a:latin typeface="Consolas" panose="020B0609020204030204" pitchFamily="49" charset="0"/>
              </a:rPr>
              <a:t>(</a:t>
            </a:r>
            <a:r>
              <a:rPr lang="es-ES" dirty="0" err="1" smtClean="0">
                <a:solidFill>
                  <a:srgbClr val="0000FF"/>
                </a:solidFill>
                <a:highlight>
                  <a:srgbClr val="FFFFFF"/>
                </a:highlight>
                <a:latin typeface="Consolas" panose="020B0609020204030204" pitchFamily="49" charset="0"/>
              </a:rPr>
              <a:t>images</a:t>
            </a:r>
            <a:r>
              <a:rPr lang="es-ES" dirty="0" smtClean="0">
                <a:solidFill>
                  <a:srgbClr val="0000FF"/>
                </a:solidFill>
                <a:highlight>
                  <a:srgbClr val="FFFFFF"/>
                </a:highlight>
                <a:latin typeface="Consolas" panose="020B0609020204030204" pitchFamily="49" charset="0"/>
              </a:rPr>
              <a:t>/mario.png</a:t>
            </a:r>
            <a:r>
              <a:rPr lang="es-ES" dirty="0">
                <a:solidFill>
                  <a:srgbClr val="0000FF"/>
                </a:solidFill>
                <a:highlight>
                  <a:srgbClr val="FFFFFF"/>
                </a:highlight>
                <a:latin typeface="Consolas" panose="020B0609020204030204" pitchFamily="49" charset="0"/>
              </a:rPr>
              <a:t>)</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url</a:t>
            </a:r>
            <a:r>
              <a:rPr lang="es-ES" dirty="0">
                <a:solidFill>
                  <a:srgbClr val="0000FF"/>
                </a:solidFill>
                <a:highlight>
                  <a:srgbClr val="FFFFFF"/>
                </a:highlight>
                <a:latin typeface="Consolas" panose="020B0609020204030204" pitchFamily="49" charset="0"/>
              </a:rPr>
              <a:t>(</a:t>
            </a:r>
            <a:r>
              <a:rPr lang="es-ES" dirty="0" err="1">
                <a:solidFill>
                  <a:srgbClr val="0000FF"/>
                </a:solidFill>
                <a:highlight>
                  <a:srgbClr val="FFFFFF"/>
                </a:highlight>
                <a:latin typeface="Consolas" panose="020B0609020204030204" pitchFamily="49" charset="0"/>
              </a:rPr>
              <a:t>images</a:t>
            </a:r>
            <a:r>
              <a:rPr lang="es-ES" dirty="0">
                <a:solidFill>
                  <a:srgbClr val="0000FF"/>
                </a:solidFill>
                <a:highlight>
                  <a:srgbClr val="FFFFFF"/>
                </a:highlight>
                <a:latin typeface="Consolas" panose="020B0609020204030204" pitchFamily="49" charset="0"/>
              </a:rPr>
              <a:t>/nubes.png)</a:t>
            </a:r>
            <a:r>
              <a:rPr lang="es-ES" dirty="0">
                <a:solidFill>
                  <a:srgbClr val="000000"/>
                </a:solidFill>
                <a:highlight>
                  <a:srgbClr val="FFFFFF"/>
                </a:highlight>
                <a:latin typeface="Consolas" panose="020B0609020204030204" pitchFamily="49" charset="0"/>
              </a:rPr>
              <a:t>;</a:t>
            </a:r>
          </a:p>
          <a:p>
            <a:r>
              <a:rPr lang="en-US" dirty="0" smtClean="0">
                <a:solidFill>
                  <a:srgbClr val="000000"/>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background-position</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left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bottom</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left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bottom</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left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top</a:t>
            </a:r>
            <a:r>
              <a:rPr lang="en-US" dirty="0">
                <a:solidFill>
                  <a:srgbClr val="000000"/>
                </a:solidFill>
                <a:highlight>
                  <a:srgbClr val="FFFFFF"/>
                </a:highlight>
                <a:latin typeface="Consolas" panose="020B0609020204030204" pitchFamily="49" charset="0"/>
              </a:rPr>
              <a:t>;</a:t>
            </a:r>
          </a:p>
          <a:p>
            <a:r>
              <a:rPr lang="es-ES" dirty="0" smtClean="0">
                <a:solidFill>
                  <a:srgbClr val="000000"/>
                </a:solidFill>
                <a:highlight>
                  <a:srgbClr val="FFFFFF"/>
                </a:highlight>
                <a:latin typeface="Consolas" panose="020B0609020204030204" pitchFamily="49" charset="0"/>
              </a:rPr>
              <a:t>  </a:t>
            </a:r>
            <a:r>
              <a:rPr lang="es-ES" dirty="0" err="1">
                <a:solidFill>
                  <a:srgbClr val="FF0000"/>
                </a:solidFill>
                <a:highlight>
                  <a:srgbClr val="FFFFFF"/>
                </a:highlight>
                <a:latin typeface="Consolas" panose="020B0609020204030204" pitchFamily="49" charset="0"/>
              </a:rPr>
              <a:t>background-repeat</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repeat</a:t>
            </a:r>
            <a:r>
              <a:rPr lang="es-ES" dirty="0">
                <a:solidFill>
                  <a:srgbClr val="0000FF"/>
                </a:solidFill>
                <a:highlight>
                  <a:srgbClr val="FFFFFF"/>
                </a:highlight>
                <a:latin typeface="Consolas" panose="020B0609020204030204" pitchFamily="49" charset="0"/>
              </a:rPr>
              <a:t>-x</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no-</a:t>
            </a:r>
            <a:r>
              <a:rPr lang="es-ES" dirty="0" err="1">
                <a:solidFill>
                  <a:srgbClr val="0000FF"/>
                </a:solidFill>
                <a:highlight>
                  <a:srgbClr val="FFFFFF"/>
                </a:highlight>
                <a:latin typeface="Consolas" panose="020B0609020204030204" pitchFamily="49" charset="0"/>
              </a:rPr>
              <a:t>repeat</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repeat</a:t>
            </a:r>
            <a:r>
              <a:rPr lang="es-ES" dirty="0">
                <a:solidFill>
                  <a:srgbClr val="0000FF"/>
                </a:solidFill>
                <a:highlight>
                  <a:srgbClr val="FFFFFF"/>
                </a:highlight>
                <a:latin typeface="Consolas" panose="020B0609020204030204" pitchFamily="49" charset="0"/>
              </a:rPr>
              <a:t>-x</a:t>
            </a:r>
            <a:r>
              <a:rPr lang="es-ES" dirty="0">
                <a:solidFill>
                  <a:srgbClr val="000000"/>
                </a:solidFill>
                <a:highlight>
                  <a:srgbClr val="FFFFFF"/>
                </a:highlight>
                <a:latin typeface="Consolas" panose="020B0609020204030204" pitchFamily="49" charset="0"/>
              </a:rPr>
              <a:t>;</a:t>
            </a:r>
          </a:p>
          <a:p>
            <a:r>
              <a:rPr lang="es-ES" dirty="0" smtClean="0">
                <a:solidFill>
                  <a:srgbClr val="000000"/>
                </a:solidFill>
                <a:highlight>
                  <a:srgbClr val="FFFFFF"/>
                </a:highlight>
                <a:latin typeface="Consolas" panose="020B0609020204030204" pitchFamily="49" charset="0"/>
              </a:rPr>
              <a:t>  </a:t>
            </a:r>
            <a:r>
              <a:rPr lang="es-ES" dirty="0" err="1">
                <a:solidFill>
                  <a:srgbClr val="FF0000"/>
                </a:solidFill>
                <a:highlight>
                  <a:srgbClr val="FFFFFF"/>
                </a:highlight>
                <a:latin typeface="Consolas" panose="020B0609020204030204" pitchFamily="49" charset="0"/>
              </a:rPr>
              <a:t>background-size</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auto</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400px</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auto</a:t>
            </a:r>
            <a:r>
              <a:rPr lang="es-ES" dirty="0">
                <a:solidFill>
                  <a:srgbClr val="000000"/>
                </a:solidFill>
                <a:highlight>
                  <a:srgbClr val="FFFFFF"/>
                </a:highlight>
                <a:latin typeface="Consolas" panose="020B0609020204030204" pitchFamily="49" charset="0"/>
              </a:rPr>
              <a:t>;</a:t>
            </a:r>
          </a:p>
          <a:p>
            <a:r>
              <a:rPr lang="es-ES" dirty="0" smtClean="0">
                <a:solidFill>
                  <a:srgbClr val="000000"/>
                </a:solidFill>
                <a:highlight>
                  <a:srgbClr val="FFFFFF"/>
                </a:highlight>
                <a:latin typeface="Consolas" panose="020B0609020204030204" pitchFamily="49" charset="0"/>
              </a:rPr>
              <a:t>  </a:t>
            </a:r>
            <a:r>
              <a:rPr lang="es-ES" dirty="0" err="1">
                <a:solidFill>
                  <a:srgbClr val="FF0000"/>
                </a:solidFill>
                <a:highlight>
                  <a:srgbClr val="FFFFFF"/>
                </a:highlight>
                <a:latin typeface="Consolas" panose="020B0609020204030204" pitchFamily="49" charset="0"/>
              </a:rPr>
              <a:t>background</a:t>
            </a:r>
            <a:r>
              <a:rPr lang="es-ES" dirty="0">
                <a:solidFill>
                  <a:srgbClr val="FF0000"/>
                </a:solidFill>
                <a:highlight>
                  <a:srgbClr val="FFFFFF"/>
                </a:highlight>
                <a:latin typeface="Consolas" panose="020B0609020204030204" pitchFamily="49" charset="0"/>
              </a:rPr>
              <a:t>-color</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#a4d3ff</a:t>
            </a:r>
            <a:r>
              <a:rPr lang="es-ES" dirty="0">
                <a:solidFill>
                  <a:srgbClr val="000000"/>
                </a:solidFill>
                <a:highlight>
                  <a:srgbClr val="FFFFFF"/>
                </a:highlight>
                <a:latin typeface="Consolas" panose="020B0609020204030204" pitchFamily="49" charset="0"/>
              </a:rPr>
              <a:t>;</a:t>
            </a:r>
          </a:p>
          <a:p>
            <a:r>
              <a:rPr lang="es-ES" dirty="0" smtClean="0">
                <a:solidFill>
                  <a:srgbClr val="000000"/>
                </a:solidFill>
                <a:highlight>
                  <a:srgbClr val="FFFFFF"/>
                </a:highlight>
                <a:latin typeface="Consolas" panose="020B0609020204030204" pitchFamily="49" charset="0"/>
              </a:rPr>
              <a:t>  </a:t>
            </a:r>
            <a:r>
              <a:rPr lang="es-ES" dirty="0">
                <a:solidFill>
                  <a:srgbClr val="000000"/>
                </a:solidFill>
                <a:highlight>
                  <a:srgbClr val="FFFFFF"/>
                </a:highlight>
                <a:latin typeface="Consolas" panose="020B0609020204030204" pitchFamily="49" charset="0"/>
              </a:rPr>
              <a:t>}</a:t>
            </a:r>
            <a:endParaRPr lang="es-ES" dirty="0">
              <a:solidFill>
                <a:prstClr val="black"/>
              </a:solidFill>
            </a:endParaRPr>
          </a:p>
        </p:txBody>
      </p:sp>
    </p:spTree>
    <p:extLst>
      <p:ext uri="{BB962C8B-B14F-4D97-AF65-F5344CB8AC3E}">
        <p14:creationId xmlns:p14="http://schemas.microsoft.com/office/powerpoint/2010/main" val="19478496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Imágenes de fondo</a:t>
            </a:r>
            <a:endParaRPr lang="es-ES" dirty="0"/>
          </a:p>
        </p:txBody>
      </p:sp>
      <p:pic>
        <p:nvPicPr>
          <p:cNvPr id="2" name="Imagen 1"/>
          <p:cNvPicPr>
            <a:picLocks noChangeAspect="1"/>
          </p:cNvPicPr>
          <p:nvPr/>
        </p:nvPicPr>
        <p:blipFill>
          <a:blip r:embed="rId2"/>
          <a:stretch>
            <a:fillRect/>
          </a:stretch>
        </p:blipFill>
        <p:spPr>
          <a:xfrm>
            <a:off x="3864655" y="1425844"/>
            <a:ext cx="4510401" cy="5046232"/>
          </a:xfrm>
          <a:prstGeom prst="rect">
            <a:avLst/>
          </a:prstGeom>
        </p:spPr>
      </p:pic>
      <p:sp>
        <p:nvSpPr>
          <p:cNvPr id="4" name="CuadroTexto 3"/>
          <p:cNvSpPr txBox="1"/>
          <p:nvPr/>
        </p:nvSpPr>
        <p:spPr>
          <a:xfrm>
            <a:off x="628650" y="1890793"/>
            <a:ext cx="2718984" cy="3139321"/>
          </a:xfrm>
          <a:prstGeom prst="rect">
            <a:avLst/>
          </a:prstGeom>
          <a:noFill/>
        </p:spPr>
        <p:txBody>
          <a:bodyPr wrap="square" rtlCol="0">
            <a:spAutoFit/>
          </a:bodyPr>
          <a:lstStyle/>
          <a:p>
            <a:r>
              <a:rPr lang="es-ES" dirty="0" smtClean="0"/>
              <a:t>Varios usos de las imágenes de fondo:</a:t>
            </a:r>
          </a:p>
          <a:p>
            <a:endParaRPr lang="es-ES" dirty="0"/>
          </a:p>
          <a:p>
            <a:pPr marL="285750" indent="-285750">
              <a:buFontTx/>
              <a:buChar char="-"/>
            </a:pPr>
            <a:r>
              <a:rPr lang="es-ES" dirty="0" smtClean="0"/>
              <a:t>combinación de varias en un mismo bloque</a:t>
            </a:r>
          </a:p>
          <a:p>
            <a:pPr marL="285750" indent="-285750">
              <a:buFontTx/>
              <a:buChar char="-"/>
            </a:pPr>
            <a:r>
              <a:rPr lang="es-ES" dirty="0" smtClean="0"/>
              <a:t>creación de un bloque desde CSS para incorporar una imagen y cambiar su opacidad, sin afectar al contenido del propio bloque</a:t>
            </a:r>
            <a:endParaRPr lang="es-ES" dirty="0"/>
          </a:p>
        </p:txBody>
      </p:sp>
    </p:spTree>
    <p:extLst>
      <p:ext uri="{BB962C8B-B14F-4D97-AF65-F5344CB8AC3E}">
        <p14:creationId xmlns:p14="http://schemas.microsoft.com/office/powerpoint/2010/main" val="375285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Imágenes como </a:t>
            </a:r>
            <a:r>
              <a:rPr lang="es-ES" dirty="0" smtClean="0"/>
              <a:t>títulos</a:t>
            </a:r>
            <a:endParaRPr lang="es-ES" dirty="0"/>
          </a:p>
        </p:txBody>
      </p:sp>
      <p:sp>
        <p:nvSpPr>
          <p:cNvPr id="3" name="Rectángulo 2"/>
          <p:cNvSpPr/>
          <p:nvPr/>
        </p:nvSpPr>
        <p:spPr>
          <a:xfrm>
            <a:off x="1299248" y="2905370"/>
            <a:ext cx="677192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smtClean="0">
                <a:solidFill>
                  <a:prstClr val="black"/>
                </a:solidFill>
              </a:rPr>
              <a:t>h1 {</a:t>
            </a:r>
          </a:p>
          <a:p>
            <a:pPr lvl="1"/>
            <a:r>
              <a:rPr lang="es-ES" noProof="1" smtClean="0">
                <a:solidFill>
                  <a:prstClr val="black"/>
                </a:solidFill>
              </a:rPr>
              <a:t>width: 450px;</a:t>
            </a:r>
          </a:p>
          <a:p>
            <a:pPr lvl="1"/>
            <a:r>
              <a:rPr lang="es-ES" noProof="1" smtClean="0">
                <a:solidFill>
                  <a:prstClr val="black"/>
                </a:solidFill>
              </a:rPr>
              <a:t>height: 100px;</a:t>
            </a:r>
          </a:p>
          <a:p>
            <a:pPr lvl="1"/>
            <a:r>
              <a:rPr lang="es-ES" noProof="1" smtClean="0">
                <a:solidFill>
                  <a:prstClr val="black"/>
                </a:solidFill>
              </a:rPr>
              <a:t>background: #FFF url("/imagenes/titular.png") no-repeat top left;</a:t>
            </a:r>
          </a:p>
          <a:p>
            <a:r>
              <a:rPr lang="es-ES" noProof="1" smtClean="0">
                <a:solidFill>
                  <a:prstClr val="black"/>
                </a:solidFill>
              </a:rPr>
              <a:t>}</a:t>
            </a:r>
          </a:p>
          <a:p>
            <a:r>
              <a:rPr lang="es-ES" noProof="1" smtClean="0">
                <a:solidFill>
                  <a:prstClr val="black"/>
                </a:solidFill>
              </a:rPr>
              <a:t>h1 span {</a:t>
            </a:r>
          </a:p>
          <a:p>
            <a:pPr lvl="1"/>
            <a:r>
              <a:rPr lang="es-ES" noProof="1" smtClean="0">
                <a:solidFill>
                  <a:prstClr val="black"/>
                </a:solidFill>
              </a:rPr>
              <a:t>display: none;</a:t>
            </a:r>
          </a:p>
          <a:p>
            <a:r>
              <a:rPr lang="es-ES" noProof="1" smtClean="0">
                <a:solidFill>
                  <a:prstClr val="black"/>
                </a:solidFill>
              </a:rPr>
              <a:t>}</a:t>
            </a:r>
            <a:endParaRPr lang="es-ES" noProof="1">
              <a:solidFill>
                <a:prstClr val="black"/>
              </a:solidFill>
            </a:endParaRPr>
          </a:p>
        </p:txBody>
      </p:sp>
      <p:sp>
        <p:nvSpPr>
          <p:cNvPr id="4" name="Rectángulo 3"/>
          <p:cNvSpPr/>
          <p:nvPr/>
        </p:nvSpPr>
        <p:spPr>
          <a:xfrm>
            <a:off x="1299248" y="5583025"/>
            <a:ext cx="677192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noProof="1" smtClean="0">
                <a:solidFill>
                  <a:prstClr val="black"/>
                </a:solidFill>
              </a:rPr>
              <a:t>&lt;h1&gt;&lt;span&gt;Título de la página&lt;/span&gt;&lt;/h1&gt;</a:t>
            </a:r>
            <a:endParaRPr lang="es-ES" noProof="1">
              <a:solidFill>
                <a:prstClr val="black"/>
              </a:solidFill>
            </a:endParaRPr>
          </a:p>
        </p:txBody>
      </p:sp>
      <p:sp>
        <p:nvSpPr>
          <p:cNvPr id="5" name="CuadroTexto 4"/>
          <p:cNvSpPr txBox="1"/>
          <p:nvPr/>
        </p:nvSpPr>
        <p:spPr>
          <a:xfrm>
            <a:off x="804736" y="1359210"/>
            <a:ext cx="7266432" cy="923330"/>
          </a:xfrm>
          <a:prstGeom prst="rect">
            <a:avLst/>
          </a:prstGeom>
          <a:noFill/>
        </p:spPr>
        <p:txBody>
          <a:bodyPr wrap="square" rtlCol="0">
            <a:spAutoFit/>
          </a:bodyPr>
          <a:lstStyle/>
          <a:p>
            <a:r>
              <a:rPr lang="es-ES" dirty="0" smtClean="0">
                <a:solidFill>
                  <a:prstClr val="black"/>
                </a:solidFill>
              </a:rPr>
              <a:t>Al sustituir un título por una imagen con el correspondiente texto de título, es importante no eliminar el contenido de h1, sino ocultarlo, de cara a su utilización en procesos de indexado.</a:t>
            </a:r>
            <a:endParaRPr lang="es-ES" dirty="0">
              <a:solidFill>
                <a:prstClr val="black"/>
              </a:solidFill>
            </a:endParaRPr>
          </a:p>
        </p:txBody>
      </p:sp>
      <p:sp>
        <p:nvSpPr>
          <p:cNvPr id="6" name="CuadroTexto 5"/>
          <p:cNvSpPr txBox="1"/>
          <p:nvPr/>
        </p:nvSpPr>
        <p:spPr>
          <a:xfrm>
            <a:off x="833605" y="2468878"/>
            <a:ext cx="7476790" cy="369332"/>
          </a:xfrm>
          <a:prstGeom prst="rect">
            <a:avLst/>
          </a:prstGeom>
          <a:noFill/>
        </p:spPr>
        <p:txBody>
          <a:bodyPr wrap="none" rtlCol="0">
            <a:spAutoFit/>
          </a:bodyPr>
          <a:lstStyle/>
          <a:p>
            <a:r>
              <a:rPr lang="es-ES" dirty="0" smtClean="0">
                <a:solidFill>
                  <a:prstClr val="black"/>
                </a:solidFill>
              </a:rPr>
              <a:t>Para ello pueden usarse estilos y código como los que aparecen a continuación</a:t>
            </a:r>
            <a:endParaRPr lang="es-ES" dirty="0">
              <a:solidFill>
                <a:prstClr val="black"/>
              </a:solidFill>
            </a:endParaRPr>
          </a:p>
        </p:txBody>
      </p:sp>
    </p:spTree>
    <p:extLst>
      <p:ext uri="{BB962C8B-B14F-4D97-AF65-F5344CB8AC3E}">
        <p14:creationId xmlns:p14="http://schemas.microsoft.com/office/powerpoint/2010/main" val="3374742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3"/>
          <a:stretch>
            <a:fillRect/>
          </a:stretch>
        </p:blipFill>
        <p:spPr>
          <a:xfrm>
            <a:off x="4771798" y="2832051"/>
            <a:ext cx="3838575" cy="2857500"/>
          </a:xfrm>
          <a:prstGeom prst="rect">
            <a:avLst/>
          </a:prstGeom>
        </p:spPr>
      </p:pic>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Partes de imágenes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11" name="Rectángulo 10"/>
          <p:cNvSpPr/>
          <p:nvPr/>
        </p:nvSpPr>
        <p:spPr>
          <a:xfrm>
            <a:off x="701757" y="1681375"/>
            <a:ext cx="202941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smtClean="0">
                <a:solidFill>
                  <a:prstClr val="white"/>
                </a:solidFill>
              </a:rPr>
              <a:t>Clip &lt;</a:t>
            </a:r>
            <a:r>
              <a:rPr lang="es-ES" b="1" dirty="0" err="1" smtClean="0">
                <a:solidFill>
                  <a:prstClr val="white"/>
                </a:solidFill>
              </a:rPr>
              <a:t>shape</a:t>
            </a:r>
            <a:r>
              <a:rPr lang="es-ES" b="1" dirty="0" smtClean="0">
                <a:solidFill>
                  <a:prstClr val="white"/>
                </a:solidFill>
              </a:rPr>
              <a:t>&gt;</a:t>
            </a:r>
            <a:endParaRPr lang="es-ES" b="1" dirty="0">
              <a:solidFill>
                <a:prstClr val="white"/>
              </a:solidFill>
            </a:endParaRPr>
          </a:p>
        </p:txBody>
      </p:sp>
      <p:sp>
        <p:nvSpPr>
          <p:cNvPr id="4" name="Rectángulo 3"/>
          <p:cNvSpPr/>
          <p:nvPr/>
        </p:nvSpPr>
        <p:spPr>
          <a:xfrm>
            <a:off x="1307797" y="2141878"/>
            <a:ext cx="2846741" cy="369332"/>
          </a:xfrm>
          <a:prstGeom prst="rect">
            <a:avLst/>
          </a:prstGeom>
        </p:spPr>
        <p:txBody>
          <a:bodyPr wrap="none">
            <a:spAutoFit/>
          </a:bodyPr>
          <a:lstStyle/>
          <a:p>
            <a:r>
              <a:rPr lang="en-US" dirty="0" err="1">
                <a:solidFill>
                  <a:prstClr val="black"/>
                </a:solidFill>
              </a:rPr>
              <a:t>rect</a:t>
            </a:r>
            <a:r>
              <a:rPr lang="en-US" dirty="0">
                <a:solidFill>
                  <a:prstClr val="black"/>
                </a:solidFill>
              </a:rPr>
              <a:t> (top, right, bottom, left)</a:t>
            </a:r>
            <a:endParaRPr lang="es-ES" dirty="0">
              <a:solidFill>
                <a:prstClr val="black"/>
              </a:solidFill>
            </a:endParaRPr>
          </a:p>
        </p:txBody>
      </p:sp>
      <p:sp>
        <p:nvSpPr>
          <p:cNvPr id="7" name="CuadroTexto 6"/>
          <p:cNvSpPr txBox="1"/>
          <p:nvPr/>
        </p:nvSpPr>
        <p:spPr>
          <a:xfrm>
            <a:off x="1214424" y="2811237"/>
            <a:ext cx="3033486" cy="1200329"/>
          </a:xfrm>
          <a:prstGeom prst="rect">
            <a:avLst/>
          </a:prstGeom>
          <a:noFill/>
        </p:spPr>
        <p:txBody>
          <a:bodyPr wrap="square" rtlCol="0">
            <a:spAutoFit/>
          </a:bodyPr>
          <a:lstStyle/>
          <a:p>
            <a:r>
              <a:rPr lang="es-ES" dirty="0" smtClean="0">
                <a:solidFill>
                  <a:prstClr val="black"/>
                </a:solidFill>
              </a:rPr>
              <a:t>Permite definir un rectángulo, en posición absoluta, correspondiente a la única parte de una imagen que será </a:t>
            </a:r>
            <a:endParaRPr lang="es-ES" dirty="0">
              <a:solidFill>
                <a:prstClr val="black"/>
              </a:solidFill>
            </a:endParaRPr>
          </a:p>
        </p:txBody>
      </p:sp>
      <p:sp>
        <p:nvSpPr>
          <p:cNvPr id="10" name="Rectángulo 9"/>
          <p:cNvSpPr/>
          <p:nvPr/>
        </p:nvSpPr>
        <p:spPr>
          <a:xfrm>
            <a:off x="1777971" y="4527393"/>
            <a:ext cx="4572000" cy="646331"/>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r>
              <a:rPr lang="es-ES" dirty="0">
                <a:solidFill>
                  <a:prstClr val="black"/>
                </a:solidFill>
              </a:rPr>
              <a:t>div </a:t>
            </a:r>
            <a:r>
              <a:rPr lang="es-ES" dirty="0" smtClean="0">
                <a:solidFill>
                  <a:prstClr val="black"/>
                </a:solidFill>
              </a:rPr>
              <a:t>{</a:t>
            </a:r>
            <a:r>
              <a:rPr lang="es-ES" dirty="0" err="1" smtClean="0">
                <a:solidFill>
                  <a:prstClr val="black"/>
                </a:solidFill>
              </a:rPr>
              <a:t>position:absolute</a:t>
            </a:r>
            <a:r>
              <a:rPr lang="es-ES" dirty="0">
                <a:solidFill>
                  <a:prstClr val="black"/>
                </a:solidFill>
              </a:rPr>
              <a:t>;</a:t>
            </a:r>
          </a:p>
          <a:p>
            <a:r>
              <a:rPr lang="es-ES" dirty="0" smtClean="0">
                <a:solidFill>
                  <a:prstClr val="black"/>
                </a:solidFill>
              </a:rPr>
              <a:t>        clip</a:t>
            </a:r>
            <a:r>
              <a:rPr lang="es-ES" dirty="0">
                <a:solidFill>
                  <a:prstClr val="black"/>
                </a:solidFill>
              </a:rPr>
              <a:t>: </a:t>
            </a:r>
            <a:r>
              <a:rPr lang="es-ES" dirty="0" err="1">
                <a:solidFill>
                  <a:prstClr val="black"/>
                </a:solidFill>
              </a:rPr>
              <a:t>rect</a:t>
            </a:r>
            <a:r>
              <a:rPr lang="es-ES" dirty="0">
                <a:solidFill>
                  <a:prstClr val="black"/>
                </a:solidFill>
              </a:rPr>
              <a:t>(10px,350px,200px,250px);}</a:t>
            </a:r>
          </a:p>
        </p:txBody>
      </p:sp>
    </p:spTree>
    <p:extLst>
      <p:ext uri="{BB962C8B-B14F-4D97-AF65-F5344CB8AC3E}">
        <p14:creationId xmlns:p14="http://schemas.microsoft.com/office/powerpoint/2010/main" val="2909337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a:r>
              <a:rPr lang="es-ES" dirty="0" err="1" smtClean="0"/>
              <a:t>Sprites</a:t>
            </a:r>
            <a:endParaRPr lang="es-ES" dirty="0"/>
          </a:p>
        </p:txBody>
      </p:sp>
      <p:sp>
        <p:nvSpPr>
          <p:cNvPr id="6" name="CuadroTexto 5"/>
          <p:cNvSpPr txBox="1"/>
          <p:nvPr/>
        </p:nvSpPr>
        <p:spPr>
          <a:xfrm>
            <a:off x="2865038" y="1459470"/>
            <a:ext cx="5626866" cy="646331"/>
          </a:xfrm>
          <a:prstGeom prst="rect">
            <a:avLst/>
          </a:prstGeom>
          <a:noFill/>
        </p:spPr>
        <p:txBody>
          <a:bodyPr wrap="square" rtlCol="0">
            <a:spAutoFit/>
          </a:bodyPr>
          <a:lstStyle/>
          <a:p>
            <a:r>
              <a:rPr lang="es-ES" dirty="0" smtClean="0"/>
              <a:t>Conjuntos </a:t>
            </a:r>
            <a:r>
              <a:rPr lang="es-ES" dirty="0"/>
              <a:t>de </a:t>
            </a:r>
            <a:r>
              <a:rPr lang="es-ES" dirty="0" smtClean="0"/>
              <a:t>imágenes, generalmente iconos, que se almacenan en un solo archivo</a:t>
            </a:r>
            <a:endParaRPr lang="es-ES" dirty="0"/>
          </a:p>
        </p:txBody>
      </p:sp>
      <p:sp>
        <p:nvSpPr>
          <p:cNvPr id="5" name="Rectángulo 4"/>
          <p:cNvSpPr/>
          <p:nvPr/>
        </p:nvSpPr>
        <p:spPr>
          <a:xfrm>
            <a:off x="873448" y="1595036"/>
            <a:ext cx="719171" cy="369332"/>
          </a:xfrm>
          <a:prstGeom prst="rect">
            <a:avLst/>
          </a:prstGeom>
        </p:spPr>
        <p:txBody>
          <a:bodyPr wrap="none">
            <a:spAutoFit/>
          </a:bodyPr>
          <a:lstStyle/>
          <a:p>
            <a:r>
              <a:rPr lang="es-ES" dirty="0" err="1"/>
              <a:t>sprite</a:t>
            </a:r>
            <a:endParaRPr lang="es-ES" dirty="0"/>
          </a:p>
        </p:txBody>
      </p:sp>
      <p:cxnSp>
        <p:nvCxnSpPr>
          <p:cNvPr id="9" name="Conector recto de flecha 8"/>
          <p:cNvCxnSpPr>
            <a:stCxn id="5" idx="3"/>
            <a:endCxn id="6" idx="1"/>
          </p:cNvCxnSpPr>
          <p:nvPr/>
        </p:nvCxnSpPr>
        <p:spPr>
          <a:xfrm>
            <a:off x="1592619" y="1779702"/>
            <a:ext cx="1272419" cy="2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4896386" y="3023156"/>
            <a:ext cx="25588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schemeClr val="lt1"/>
                </a:solidFill>
              </a:rPr>
              <a:t>background</a:t>
            </a:r>
            <a:r>
              <a:rPr lang="es-ES" b="1" dirty="0" smtClean="0">
                <a:solidFill>
                  <a:schemeClr val="lt1"/>
                </a:solidFill>
              </a:rPr>
              <a:t>-position</a:t>
            </a:r>
            <a:endParaRPr lang="es-ES" b="1" dirty="0">
              <a:solidFill>
                <a:schemeClr val="lt1"/>
              </a:solidFill>
            </a:endParaRPr>
          </a:p>
        </p:txBody>
      </p:sp>
      <p:sp>
        <p:nvSpPr>
          <p:cNvPr id="10" name="CuadroTexto 9"/>
          <p:cNvSpPr txBox="1"/>
          <p:nvPr/>
        </p:nvSpPr>
        <p:spPr>
          <a:xfrm>
            <a:off x="4500563" y="3508039"/>
            <a:ext cx="3819444" cy="369332"/>
          </a:xfrm>
          <a:prstGeom prst="rect">
            <a:avLst/>
          </a:prstGeom>
          <a:noFill/>
        </p:spPr>
        <p:txBody>
          <a:bodyPr wrap="none" rtlCol="0">
            <a:spAutoFit/>
          </a:bodyPr>
          <a:lstStyle/>
          <a:p>
            <a:r>
              <a:rPr lang="es-ES" dirty="0" smtClean="0"/>
              <a:t>Permite extraer cada uno de los iconos</a:t>
            </a:r>
            <a:endParaRPr lang="es-ES" dirty="0"/>
          </a:p>
        </p:txBody>
      </p: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448" y="2658171"/>
            <a:ext cx="2438400" cy="1219200"/>
          </a:xfrm>
          <a:prstGeom prst="rect">
            <a:avLst/>
          </a:prstGeom>
        </p:spPr>
      </p:pic>
      <p:pic>
        <p:nvPicPr>
          <p:cNvPr id="14" name="Imagen 13"/>
          <p:cNvPicPr>
            <a:picLocks noChangeAspect="1"/>
          </p:cNvPicPr>
          <p:nvPr/>
        </p:nvPicPr>
        <p:blipFill>
          <a:blip r:embed="rId4"/>
          <a:stretch>
            <a:fillRect/>
          </a:stretch>
        </p:blipFill>
        <p:spPr>
          <a:xfrm>
            <a:off x="5605829" y="4550001"/>
            <a:ext cx="2886075" cy="1038225"/>
          </a:xfrm>
          <a:prstGeom prst="rect">
            <a:avLst/>
          </a:prstGeom>
        </p:spPr>
      </p:pic>
      <p:sp>
        <p:nvSpPr>
          <p:cNvPr id="15" name="Rectángulo 14"/>
          <p:cNvSpPr/>
          <p:nvPr/>
        </p:nvSpPr>
        <p:spPr>
          <a:xfrm>
            <a:off x="605204" y="4664896"/>
            <a:ext cx="4808625" cy="923330"/>
          </a:xfrm>
          <a:prstGeom prst="rect">
            <a:avLst/>
          </a:prstGeom>
        </p:spPr>
        <p:txBody>
          <a:bodyPr wrap="square">
            <a:spAutoFit/>
          </a:bodyPr>
          <a:lstStyle/>
          <a:p>
            <a:r>
              <a:rPr lang="es-ES" dirty="0" smtClean="0"/>
              <a:t>viv#icono1 </a:t>
            </a:r>
            <a:r>
              <a:rPr lang="es-ES" dirty="0"/>
              <a:t>{</a:t>
            </a:r>
            <a:r>
              <a:rPr lang="es-ES" dirty="0" err="1"/>
              <a:t>background</a:t>
            </a:r>
            <a:r>
              <a:rPr lang="es-ES" dirty="0"/>
              <a:t>-position: 0px 0px</a:t>
            </a:r>
            <a:r>
              <a:rPr lang="es-ES" dirty="0" smtClean="0"/>
              <a:t>;}</a:t>
            </a:r>
            <a:endParaRPr lang="es-ES" dirty="0"/>
          </a:p>
          <a:p>
            <a:r>
              <a:rPr lang="es-ES" dirty="0" smtClean="0"/>
              <a:t>div#icono2 </a:t>
            </a:r>
            <a:r>
              <a:rPr lang="es-ES" dirty="0"/>
              <a:t>{</a:t>
            </a:r>
            <a:r>
              <a:rPr lang="es-ES" dirty="0" err="1"/>
              <a:t>background</a:t>
            </a:r>
            <a:r>
              <a:rPr lang="es-ES" dirty="0"/>
              <a:t>-position: 0px 64px</a:t>
            </a:r>
            <a:r>
              <a:rPr lang="es-ES" dirty="0" smtClean="0"/>
              <a:t>;}</a:t>
            </a:r>
            <a:endParaRPr lang="es-ES" dirty="0"/>
          </a:p>
          <a:p>
            <a:r>
              <a:rPr lang="es-ES" dirty="0" smtClean="0"/>
              <a:t>div#icono3 </a:t>
            </a:r>
            <a:r>
              <a:rPr lang="es-ES" dirty="0"/>
              <a:t>{</a:t>
            </a:r>
            <a:r>
              <a:rPr lang="es-ES" dirty="0" err="1"/>
              <a:t>background</a:t>
            </a:r>
            <a:r>
              <a:rPr lang="es-ES" dirty="0"/>
              <a:t>-position: 128px 64px; }</a:t>
            </a:r>
          </a:p>
        </p:txBody>
      </p:sp>
      <p:cxnSp>
        <p:nvCxnSpPr>
          <p:cNvPr id="17" name="Conector recto de flecha 16"/>
          <p:cNvCxnSpPr/>
          <p:nvPr/>
        </p:nvCxnSpPr>
        <p:spPr>
          <a:xfrm flipH="1" flipV="1">
            <a:off x="3614057" y="3023156"/>
            <a:ext cx="29029" cy="85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flipH="1">
            <a:off x="1233033" y="3991429"/>
            <a:ext cx="2078815" cy="4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2354759" y="3972399"/>
            <a:ext cx="304892" cy="369332"/>
          </a:xfrm>
          <a:prstGeom prst="rect">
            <a:avLst/>
          </a:prstGeom>
          <a:noFill/>
        </p:spPr>
        <p:txBody>
          <a:bodyPr wrap="none" rtlCol="0">
            <a:spAutoFit/>
          </a:bodyPr>
          <a:lstStyle/>
          <a:p>
            <a:r>
              <a:rPr lang="es-ES" dirty="0" smtClean="0"/>
              <a:t>X</a:t>
            </a:r>
            <a:endParaRPr lang="es-ES" dirty="0"/>
          </a:p>
        </p:txBody>
      </p:sp>
      <p:sp>
        <p:nvSpPr>
          <p:cNvPr id="23" name="CuadroTexto 22"/>
          <p:cNvSpPr txBox="1"/>
          <p:nvPr/>
        </p:nvSpPr>
        <p:spPr>
          <a:xfrm>
            <a:off x="3746046" y="3267771"/>
            <a:ext cx="304892" cy="369332"/>
          </a:xfrm>
          <a:prstGeom prst="rect">
            <a:avLst/>
          </a:prstGeom>
          <a:noFill/>
        </p:spPr>
        <p:txBody>
          <a:bodyPr wrap="none" rtlCol="0">
            <a:spAutoFit/>
          </a:bodyPr>
          <a:lstStyle/>
          <a:p>
            <a:r>
              <a:rPr lang="es-ES" dirty="0" smtClean="0"/>
              <a:t>Y</a:t>
            </a:r>
            <a:endParaRPr lang="es-ES" dirty="0"/>
          </a:p>
        </p:txBody>
      </p:sp>
    </p:spTree>
    <p:extLst>
      <p:ext uri="{BB962C8B-B14F-4D97-AF65-F5344CB8AC3E}">
        <p14:creationId xmlns:p14="http://schemas.microsoft.com/office/powerpoint/2010/main" val="2820556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5204" y="271341"/>
            <a:ext cx="7886700" cy="818905"/>
          </a:xfrm>
        </p:spPr>
        <p:txBody>
          <a:bodyPr vert="horz" lIns="91440" tIns="45720" rIns="91440" bIns="45720" rtlCol="0" anchor="ctr">
            <a:normAutofit/>
          </a:bodyPr>
          <a:lstStyle/>
          <a:p>
            <a:pPr algn="ctr"/>
            <a:r>
              <a:rPr lang="es-ES" dirty="0" err="1" smtClean="0"/>
              <a:t>Rollovers</a:t>
            </a:r>
            <a:endParaRPr lang="es-ES" dirty="0"/>
          </a:p>
        </p:txBody>
      </p:sp>
      <p:sp>
        <p:nvSpPr>
          <p:cNvPr id="4" name="CuadroTexto 3"/>
          <p:cNvSpPr txBox="1"/>
          <p:nvPr/>
        </p:nvSpPr>
        <p:spPr>
          <a:xfrm>
            <a:off x="1024789" y="1524814"/>
            <a:ext cx="2298982" cy="646331"/>
          </a:xfrm>
          <a:prstGeom prst="rect">
            <a:avLst/>
          </a:prstGeom>
          <a:noFill/>
        </p:spPr>
        <p:txBody>
          <a:bodyPr wrap="square" rtlCol="0">
            <a:spAutoFit/>
          </a:bodyPr>
          <a:lstStyle/>
          <a:p>
            <a:r>
              <a:rPr lang="es-ES" dirty="0" smtClean="0"/>
              <a:t>botones que cambian a una segunda forma </a:t>
            </a:r>
            <a:endParaRPr lang="es-ES" dirty="0"/>
          </a:p>
        </p:txBody>
      </p:sp>
      <p:sp>
        <p:nvSpPr>
          <p:cNvPr id="6" name="CuadroTexto 5"/>
          <p:cNvSpPr txBox="1"/>
          <p:nvPr/>
        </p:nvSpPr>
        <p:spPr>
          <a:xfrm>
            <a:off x="4952148" y="1524814"/>
            <a:ext cx="3158390" cy="646331"/>
          </a:xfrm>
          <a:prstGeom prst="rect">
            <a:avLst/>
          </a:prstGeom>
          <a:noFill/>
        </p:spPr>
        <p:txBody>
          <a:bodyPr wrap="square" rtlCol="0">
            <a:spAutoFit/>
          </a:bodyPr>
          <a:lstStyle/>
          <a:p>
            <a:r>
              <a:rPr lang="es-ES" dirty="0" smtClean="0"/>
              <a:t>las diferentes posibilidades se almacenan en un </a:t>
            </a:r>
            <a:r>
              <a:rPr lang="es-ES" dirty="0" err="1" smtClean="0"/>
              <a:t>sprite</a:t>
            </a:r>
            <a:endParaRPr lang="es-ES" dirty="0"/>
          </a:p>
        </p:txBody>
      </p:sp>
      <p:sp>
        <p:nvSpPr>
          <p:cNvPr id="7" name="CuadroTexto 6"/>
          <p:cNvSpPr txBox="1"/>
          <p:nvPr/>
        </p:nvSpPr>
        <p:spPr>
          <a:xfrm>
            <a:off x="1024789" y="2605713"/>
            <a:ext cx="2618888" cy="2308324"/>
          </a:xfrm>
          <a:prstGeom prst="rect">
            <a:avLst/>
          </a:prstGeom>
          <a:noFill/>
        </p:spPr>
        <p:txBody>
          <a:bodyPr wrap="square" rtlCol="0">
            <a:spAutoFit/>
          </a:bodyPr>
          <a:lstStyle/>
          <a:p>
            <a:r>
              <a:rPr lang="es-ES" dirty="0" smtClean="0"/>
              <a:t>En respuesta al evento al que ligamos el cambio de botón (:</a:t>
            </a:r>
            <a:r>
              <a:rPr lang="es-ES" dirty="0" err="1" smtClean="0"/>
              <a:t>hover</a:t>
            </a:r>
            <a:r>
              <a:rPr lang="es-ES" dirty="0" smtClean="0"/>
              <a:t>, :active) cambia </a:t>
            </a:r>
            <a:r>
              <a:rPr lang="es-ES" dirty="0" err="1" smtClean="0"/>
              <a:t>background</a:t>
            </a:r>
            <a:r>
              <a:rPr lang="es-ES" dirty="0" smtClean="0"/>
              <a:t> position, de modo que en cada caso se ve una parte de la imagen, la adecuada al evento producido</a:t>
            </a:r>
            <a:endParaRPr lang="es-ES" dirty="0"/>
          </a:p>
        </p:txBody>
      </p:sp>
      <p:pic>
        <p:nvPicPr>
          <p:cNvPr id="37890" name="Picture 2" descr="http://www.lightninghammer.com/websites/lightninghammer/images/blog/slidebuttongr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335" y="2743291"/>
            <a:ext cx="3842203" cy="2033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024415" y="5246862"/>
            <a:ext cx="5698671" cy="923330"/>
          </a:xfrm>
          <a:prstGeom prst="rect">
            <a:avLst/>
          </a:prstGeom>
        </p:spPr>
        <p:txBody>
          <a:bodyPr wrap="square">
            <a:spAutoFit/>
          </a:bodyPr>
          <a:lstStyle/>
          <a:p>
            <a:r>
              <a:rPr lang="es-ES" dirty="0" err="1"/>
              <a:t>a.cms:hover</a:t>
            </a:r>
            <a:r>
              <a:rPr lang="es-ES" dirty="0"/>
              <a:t>{</a:t>
            </a:r>
            <a:r>
              <a:rPr lang="es-ES" dirty="0" err="1"/>
              <a:t>background</a:t>
            </a:r>
            <a:r>
              <a:rPr lang="es-ES" dirty="0"/>
              <a:t>-position: 0px -127px;}</a:t>
            </a:r>
          </a:p>
          <a:p>
            <a:r>
              <a:rPr lang="es-ES" dirty="0" err="1"/>
              <a:t>a.modules:hover</a:t>
            </a:r>
            <a:r>
              <a:rPr lang="es-ES" dirty="0"/>
              <a:t>{</a:t>
            </a:r>
            <a:r>
              <a:rPr lang="es-ES" dirty="0" err="1"/>
              <a:t>background</a:t>
            </a:r>
            <a:r>
              <a:rPr lang="es-ES" dirty="0"/>
              <a:t>-position: -160px -127px;}</a:t>
            </a:r>
          </a:p>
          <a:p>
            <a:r>
              <a:rPr lang="es-ES" dirty="0" err="1"/>
              <a:t>a.framework:hover</a:t>
            </a:r>
            <a:r>
              <a:rPr lang="es-ES" dirty="0"/>
              <a:t>{ </a:t>
            </a:r>
            <a:r>
              <a:rPr lang="es-ES" dirty="0" err="1"/>
              <a:t>background</a:t>
            </a:r>
            <a:r>
              <a:rPr lang="es-ES" dirty="0"/>
              <a:t>-position: -320px -127px; }</a:t>
            </a:r>
          </a:p>
        </p:txBody>
      </p:sp>
      <p:cxnSp>
        <p:nvCxnSpPr>
          <p:cNvPr id="9" name="Conector recto de flecha 8"/>
          <p:cNvCxnSpPr>
            <a:stCxn id="4" idx="3"/>
            <a:endCxn id="6" idx="1"/>
          </p:cNvCxnSpPr>
          <p:nvPr/>
        </p:nvCxnSpPr>
        <p:spPr>
          <a:xfrm>
            <a:off x="3323771" y="1847980"/>
            <a:ext cx="1628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433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a:t>
            </a:r>
            <a:r>
              <a:rPr lang="en-US" dirty="0" smtClean="0"/>
              <a:t>sprites</a:t>
            </a:r>
            <a:endParaRPr lang="en-US" dirty="0"/>
          </a:p>
        </p:txBody>
      </p:sp>
      <p:pic>
        <p:nvPicPr>
          <p:cNvPr id="4" name="Imagen 3"/>
          <p:cNvPicPr>
            <a:picLocks noChangeAspect="1"/>
          </p:cNvPicPr>
          <p:nvPr/>
        </p:nvPicPr>
        <p:blipFill>
          <a:blip r:embed="rId2"/>
          <a:stretch>
            <a:fillRect/>
          </a:stretch>
        </p:blipFill>
        <p:spPr>
          <a:xfrm>
            <a:off x="3342234" y="1549830"/>
            <a:ext cx="5173116" cy="4712534"/>
          </a:xfrm>
          <a:prstGeom prst="rect">
            <a:avLst/>
          </a:prstGeom>
        </p:spPr>
      </p:pic>
      <p:sp>
        <p:nvSpPr>
          <p:cNvPr id="5" name="Rectángulo 4"/>
          <p:cNvSpPr/>
          <p:nvPr/>
        </p:nvSpPr>
        <p:spPr>
          <a:xfrm>
            <a:off x="799130" y="2444791"/>
            <a:ext cx="305994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a:t>Los enlaces a redes sociales con sus correspondientes iconos, que </a:t>
            </a:r>
            <a:r>
              <a:rPr lang="es-ES" dirty="0" smtClean="0"/>
              <a:t>aparecen </a:t>
            </a:r>
            <a:r>
              <a:rPr lang="es-ES" dirty="0"/>
              <a:t>en el </a:t>
            </a:r>
            <a:r>
              <a:rPr lang="en-US" i="1" dirty="0" smtClean="0"/>
              <a:t>footer</a:t>
            </a:r>
            <a:r>
              <a:rPr lang="es-ES" dirty="0" smtClean="0"/>
              <a:t> </a:t>
            </a:r>
            <a:r>
              <a:rPr lang="es-ES" dirty="0"/>
              <a:t>se incorporan a partir de un único fichero de imagen</a:t>
            </a:r>
          </a:p>
        </p:txBody>
      </p:sp>
    </p:spTree>
    <p:extLst>
      <p:ext uri="{BB962C8B-B14F-4D97-AF65-F5344CB8AC3E}">
        <p14:creationId xmlns:p14="http://schemas.microsoft.com/office/powerpoint/2010/main" val="2148926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err="1" smtClean="0"/>
              <a:t>transition</a:t>
            </a:r>
            <a:endParaRPr lang="es-ES" dirty="0"/>
          </a:p>
        </p:txBody>
      </p:sp>
      <p:sp>
        <p:nvSpPr>
          <p:cNvPr id="6" name="Rectángulo 5"/>
          <p:cNvSpPr/>
          <p:nvPr/>
        </p:nvSpPr>
        <p:spPr>
          <a:xfrm>
            <a:off x="839979" y="1215734"/>
            <a:ext cx="7675371" cy="923330"/>
          </a:xfrm>
          <a:prstGeom prst="rect">
            <a:avLst/>
          </a:prstGeom>
        </p:spPr>
        <p:txBody>
          <a:bodyPr wrap="square">
            <a:spAutoFit/>
          </a:bodyPr>
          <a:lstStyle/>
          <a:p>
            <a:r>
              <a:rPr lang="es-ES" dirty="0">
                <a:solidFill>
                  <a:prstClr val="black"/>
                </a:solidFill>
              </a:rPr>
              <a:t>permite suavizar los cambios </a:t>
            </a:r>
            <a:r>
              <a:rPr lang="es-ES" dirty="0" smtClean="0">
                <a:solidFill>
                  <a:prstClr val="black"/>
                </a:solidFill>
              </a:rPr>
              <a:t>(</a:t>
            </a:r>
            <a:r>
              <a:rPr lang="en-US" i="1" dirty="0" err="1" smtClean="0">
                <a:solidFill>
                  <a:prstClr val="black"/>
                </a:solidFill>
              </a:rPr>
              <a:t>tweening</a:t>
            </a:r>
            <a:r>
              <a:rPr lang="es-ES" dirty="0" smtClean="0">
                <a:solidFill>
                  <a:prstClr val="black"/>
                </a:solidFill>
              </a:rPr>
              <a:t>), </a:t>
            </a:r>
            <a:r>
              <a:rPr lang="es-ES" dirty="0">
                <a:solidFill>
                  <a:prstClr val="black"/>
                </a:solidFill>
              </a:rPr>
              <a:t>creando automáticamente el resto de los pasos que </a:t>
            </a:r>
            <a:r>
              <a:rPr lang="es-ES" dirty="0" smtClean="0">
                <a:solidFill>
                  <a:prstClr val="black"/>
                </a:solidFill>
              </a:rPr>
              <a:t>se encuentran </a:t>
            </a:r>
            <a:r>
              <a:rPr lang="es-ES" dirty="0">
                <a:solidFill>
                  <a:prstClr val="black"/>
                </a:solidFill>
              </a:rPr>
              <a:t>implícitos en </a:t>
            </a:r>
            <a:r>
              <a:rPr lang="es-ES" dirty="0" smtClean="0">
                <a:solidFill>
                  <a:prstClr val="black"/>
                </a:solidFill>
              </a:rPr>
              <a:t>un cambio de estado (</a:t>
            </a:r>
            <a:r>
              <a:rPr lang="es-ES" dirty="0" err="1" smtClean="0">
                <a:solidFill>
                  <a:prstClr val="black"/>
                </a:solidFill>
              </a:rPr>
              <a:t>e.g</a:t>
            </a:r>
            <a:r>
              <a:rPr lang="es-ES" dirty="0" smtClean="0">
                <a:solidFill>
                  <a:prstClr val="black"/>
                </a:solidFill>
              </a:rPr>
              <a:t>. cambio de color, cambio de fuente…)</a:t>
            </a:r>
            <a:endParaRPr lang="es-ES" dirty="0">
              <a:solidFill>
                <a:prstClr val="black"/>
              </a:solidFill>
            </a:endParaRPr>
          </a:p>
        </p:txBody>
      </p:sp>
      <p:sp>
        <p:nvSpPr>
          <p:cNvPr id="5" name="Rectángulo 4"/>
          <p:cNvSpPr/>
          <p:nvPr/>
        </p:nvSpPr>
        <p:spPr>
          <a:xfrm>
            <a:off x="839978" y="2351497"/>
            <a:ext cx="7512451" cy="923330"/>
          </a:xfrm>
          <a:prstGeom prst="rect">
            <a:avLst/>
          </a:prstGeom>
        </p:spPr>
        <p:txBody>
          <a:bodyPr wrap="square">
            <a:spAutoFit/>
          </a:bodyPr>
          <a:lstStyle/>
          <a:p>
            <a:r>
              <a:rPr lang="es-ES" dirty="0" smtClean="0">
                <a:solidFill>
                  <a:prstClr val="black"/>
                </a:solidFill>
              </a:rPr>
              <a:t>Desarrollado inicialmente para </a:t>
            </a:r>
            <a:r>
              <a:rPr lang="es-ES" dirty="0" err="1" smtClean="0">
                <a:solidFill>
                  <a:prstClr val="black"/>
                </a:solidFill>
              </a:rPr>
              <a:t>webkit</a:t>
            </a:r>
            <a:r>
              <a:rPr lang="es-ES" dirty="0" smtClean="0">
                <a:solidFill>
                  <a:prstClr val="black"/>
                </a:solidFill>
              </a:rPr>
              <a:t> por el equipo responsable de Safari;</a:t>
            </a:r>
          </a:p>
          <a:p>
            <a:r>
              <a:rPr lang="es-ES" dirty="0" smtClean="0">
                <a:solidFill>
                  <a:prstClr val="black"/>
                </a:solidFill>
              </a:rPr>
              <a:t>Actualmente es un borrador en el W3C, </a:t>
            </a:r>
            <a:r>
              <a:rPr lang="es-ES" dirty="0" err="1" smtClean="0">
                <a:solidFill>
                  <a:prstClr val="black"/>
                </a:solidFill>
              </a:rPr>
              <a:t>soortado</a:t>
            </a:r>
            <a:r>
              <a:rPr lang="es-ES" dirty="0" smtClean="0">
                <a:solidFill>
                  <a:prstClr val="black"/>
                </a:solidFill>
              </a:rPr>
              <a:t> por la mayoría de los navegadores, siempre que se utilicen sus correspondientes prefijos</a:t>
            </a:r>
            <a:endParaRPr lang="es-ES" dirty="0">
              <a:solidFill>
                <a:prstClr val="black"/>
              </a:solidFill>
            </a:endParaRPr>
          </a:p>
        </p:txBody>
      </p:sp>
      <p:sp>
        <p:nvSpPr>
          <p:cNvPr id="13" name="Rectángulo 12"/>
          <p:cNvSpPr/>
          <p:nvPr/>
        </p:nvSpPr>
        <p:spPr>
          <a:xfrm>
            <a:off x="1962814" y="3487260"/>
            <a:ext cx="2049215" cy="1200329"/>
          </a:xfrm>
          <a:prstGeom prst="rect">
            <a:avLst/>
          </a:prstGeom>
        </p:spPr>
        <p:txBody>
          <a:bodyPr wrap="none">
            <a:spAutoFit/>
          </a:bodyPr>
          <a:lstStyle/>
          <a:p>
            <a:r>
              <a:rPr lang="es-ES" dirty="0">
                <a:solidFill>
                  <a:prstClr val="black"/>
                </a:solidFill>
              </a:rPr>
              <a:t>-</a:t>
            </a:r>
            <a:r>
              <a:rPr lang="es-ES" dirty="0" err="1" smtClean="0">
                <a:solidFill>
                  <a:prstClr val="black"/>
                </a:solidFill>
              </a:rPr>
              <a:t>webkit-transition</a:t>
            </a:r>
            <a:r>
              <a:rPr lang="es-ES" dirty="0" smtClean="0">
                <a:solidFill>
                  <a:prstClr val="black"/>
                </a:solidFill>
              </a:rPr>
              <a:t>…</a:t>
            </a:r>
          </a:p>
          <a:p>
            <a:r>
              <a:rPr lang="es-ES" dirty="0" smtClean="0">
                <a:solidFill>
                  <a:prstClr val="black"/>
                </a:solidFill>
              </a:rPr>
              <a:t>-</a:t>
            </a:r>
            <a:r>
              <a:rPr lang="es-ES" dirty="0" err="1" smtClean="0">
                <a:solidFill>
                  <a:prstClr val="black"/>
                </a:solidFill>
              </a:rPr>
              <a:t>mozilla-</a:t>
            </a:r>
            <a:r>
              <a:rPr lang="es-ES" dirty="0" err="1">
                <a:solidFill>
                  <a:prstClr val="black"/>
                </a:solidFill>
              </a:rPr>
              <a:t>transition</a:t>
            </a:r>
            <a:r>
              <a:rPr lang="es-ES" dirty="0">
                <a:solidFill>
                  <a:prstClr val="black"/>
                </a:solidFill>
              </a:rPr>
              <a:t>…</a:t>
            </a:r>
            <a:endParaRPr lang="es-ES" dirty="0" smtClean="0">
              <a:solidFill>
                <a:prstClr val="black"/>
              </a:solidFill>
            </a:endParaRPr>
          </a:p>
          <a:p>
            <a:r>
              <a:rPr lang="es-ES" dirty="0" smtClean="0">
                <a:solidFill>
                  <a:prstClr val="black"/>
                </a:solidFill>
              </a:rPr>
              <a:t>-</a:t>
            </a:r>
            <a:r>
              <a:rPr lang="es-ES" dirty="0" err="1" smtClean="0">
                <a:solidFill>
                  <a:prstClr val="black"/>
                </a:solidFill>
              </a:rPr>
              <a:t>op-</a:t>
            </a:r>
            <a:r>
              <a:rPr lang="es-ES" dirty="0" err="1">
                <a:solidFill>
                  <a:prstClr val="black"/>
                </a:solidFill>
              </a:rPr>
              <a:t>transition</a:t>
            </a:r>
            <a:r>
              <a:rPr lang="es-ES" dirty="0">
                <a:solidFill>
                  <a:prstClr val="black"/>
                </a:solidFill>
              </a:rPr>
              <a:t>…</a:t>
            </a:r>
            <a:endParaRPr lang="es-ES" dirty="0" smtClean="0">
              <a:solidFill>
                <a:prstClr val="black"/>
              </a:solidFill>
            </a:endParaRPr>
          </a:p>
          <a:p>
            <a:r>
              <a:rPr lang="es-ES" dirty="0" smtClean="0">
                <a:solidFill>
                  <a:prstClr val="black"/>
                </a:solidFill>
              </a:rPr>
              <a:t>-ms-</a:t>
            </a:r>
            <a:r>
              <a:rPr lang="es-ES" dirty="0" err="1">
                <a:solidFill>
                  <a:prstClr val="black"/>
                </a:solidFill>
              </a:rPr>
              <a:t>transition</a:t>
            </a:r>
            <a:r>
              <a:rPr lang="es-ES" dirty="0">
                <a:solidFill>
                  <a:prstClr val="black"/>
                </a:solidFill>
              </a:rPr>
              <a:t>…</a:t>
            </a:r>
          </a:p>
        </p:txBody>
      </p:sp>
      <p:sp>
        <p:nvSpPr>
          <p:cNvPr id="15" name="CuadroTexto 14"/>
          <p:cNvSpPr txBox="1"/>
          <p:nvPr/>
        </p:nvSpPr>
        <p:spPr>
          <a:xfrm>
            <a:off x="982639" y="5063319"/>
            <a:ext cx="2920621" cy="1200329"/>
          </a:xfrm>
          <a:prstGeom prst="rect">
            <a:avLst/>
          </a:prstGeom>
          <a:noFill/>
        </p:spPr>
        <p:txBody>
          <a:bodyPr wrap="square" rtlCol="0">
            <a:spAutoFit/>
          </a:bodyPr>
          <a:lstStyle/>
          <a:p>
            <a:r>
              <a:rPr lang="es-ES" dirty="0" smtClean="0">
                <a:solidFill>
                  <a:prstClr val="black"/>
                </a:solidFill>
              </a:rPr>
              <a:t>El proceso de transición suele aparecer ligado a una </a:t>
            </a:r>
            <a:r>
              <a:rPr lang="es-ES" dirty="0">
                <a:solidFill>
                  <a:prstClr val="black"/>
                </a:solidFill>
              </a:rPr>
              <a:t>pseudoclase como :</a:t>
            </a:r>
            <a:r>
              <a:rPr lang="es-ES" dirty="0" err="1">
                <a:solidFill>
                  <a:prstClr val="black"/>
                </a:solidFill>
              </a:rPr>
              <a:t>hover</a:t>
            </a:r>
            <a:r>
              <a:rPr lang="es-ES" dirty="0">
                <a:solidFill>
                  <a:prstClr val="black"/>
                </a:solidFill>
              </a:rPr>
              <a:t>, :</a:t>
            </a:r>
            <a:r>
              <a:rPr lang="es-ES" dirty="0" err="1">
                <a:solidFill>
                  <a:prstClr val="black"/>
                </a:solidFill>
              </a:rPr>
              <a:t>focus</a:t>
            </a:r>
            <a:r>
              <a:rPr lang="es-ES" dirty="0">
                <a:solidFill>
                  <a:prstClr val="black"/>
                </a:solidFill>
              </a:rPr>
              <a:t>, </a:t>
            </a:r>
            <a:r>
              <a:rPr lang="es-ES" dirty="0" err="1">
                <a:solidFill>
                  <a:prstClr val="black"/>
                </a:solidFill>
              </a:rPr>
              <a:t>or</a:t>
            </a:r>
            <a:r>
              <a:rPr lang="es-ES" dirty="0">
                <a:solidFill>
                  <a:prstClr val="black"/>
                </a:solidFill>
              </a:rPr>
              <a:t> :active</a:t>
            </a:r>
          </a:p>
        </p:txBody>
      </p:sp>
      <p:sp>
        <p:nvSpPr>
          <p:cNvPr id="18" name="Rectángulo 17"/>
          <p:cNvSpPr/>
          <p:nvPr/>
        </p:nvSpPr>
        <p:spPr>
          <a:xfrm>
            <a:off x="4572000" y="4799967"/>
            <a:ext cx="3385157" cy="1477328"/>
          </a:xfrm>
          <a:prstGeom prst="rect">
            <a:avLst/>
          </a:prstGeom>
        </p:spPr>
        <p:txBody>
          <a:bodyPr wrap="none">
            <a:spAutoFit/>
          </a:bodyPr>
          <a:lstStyle/>
          <a:p>
            <a:r>
              <a:rPr lang="es-ES" dirty="0" err="1">
                <a:solidFill>
                  <a:prstClr val="black"/>
                </a:solidFill>
              </a:rPr>
              <a:t>a.smooth</a:t>
            </a:r>
            <a:r>
              <a:rPr lang="es-ES" dirty="0">
                <a:solidFill>
                  <a:prstClr val="black"/>
                </a:solidFill>
              </a:rPr>
              <a:t> </a:t>
            </a:r>
            <a:r>
              <a:rPr lang="es-ES" dirty="0" smtClean="0">
                <a:solidFill>
                  <a:prstClr val="black"/>
                </a:solidFill>
              </a:rPr>
              <a:t>{…</a:t>
            </a:r>
          </a:p>
          <a:p>
            <a:r>
              <a:rPr lang="es-ES" dirty="0" smtClean="0">
                <a:solidFill>
                  <a:prstClr val="black"/>
                </a:solidFill>
              </a:rPr>
              <a:t>	</a:t>
            </a:r>
            <a:r>
              <a:rPr lang="es-ES" dirty="0" err="1" smtClean="0">
                <a:solidFill>
                  <a:prstClr val="black"/>
                </a:solidFill>
              </a:rPr>
              <a:t>transition</a:t>
            </a:r>
            <a:r>
              <a:rPr lang="es-ES" dirty="0" smtClean="0">
                <a:solidFill>
                  <a:prstClr val="black"/>
                </a:solidFill>
              </a:rPr>
              <a:t>----}</a:t>
            </a:r>
          </a:p>
          <a:p>
            <a:r>
              <a:rPr lang="es-ES" dirty="0" err="1">
                <a:solidFill>
                  <a:prstClr val="black"/>
                </a:solidFill>
              </a:rPr>
              <a:t>a.smooth:hover</a:t>
            </a:r>
            <a:r>
              <a:rPr lang="es-ES" dirty="0">
                <a:solidFill>
                  <a:prstClr val="black"/>
                </a:solidFill>
              </a:rPr>
              <a:t>, </a:t>
            </a:r>
            <a:r>
              <a:rPr lang="es-ES" dirty="0" err="1">
                <a:solidFill>
                  <a:prstClr val="black"/>
                </a:solidFill>
              </a:rPr>
              <a:t>a.smooth:focus</a:t>
            </a:r>
            <a:r>
              <a:rPr lang="es-ES" dirty="0">
                <a:solidFill>
                  <a:prstClr val="black"/>
                </a:solidFill>
              </a:rPr>
              <a:t> { </a:t>
            </a:r>
          </a:p>
          <a:p>
            <a:r>
              <a:rPr lang="es-ES" dirty="0" smtClean="0">
                <a:solidFill>
                  <a:prstClr val="black"/>
                </a:solidFill>
              </a:rPr>
              <a:t>	</a:t>
            </a:r>
            <a:r>
              <a:rPr lang="es-ES" dirty="0" err="1" smtClean="0">
                <a:solidFill>
                  <a:prstClr val="black"/>
                </a:solidFill>
              </a:rPr>
              <a:t>background</a:t>
            </a:r>
            <a:r>
              <a:rPr lang="es-ES" dirty="0" smtClean="0">
                <a:solidFill>
                  <a:prstClr val="black"/>
                </a:solidFill>
              </a:rPr>
              <a:t>-color</a:t>
            </a:r>
            <a:r>
              <a:rPr lang="es-ES" dirty="0">
                <a:solidFill>
                  <a:prstClr val="black"/>
                </a:solidFill>
              </a:rPr>
              <a:t>: red; </a:t>
            </a:r>
          </a:p>
          <a:p>
            <a:r>
              <a:rPr lang="es-ES" dirty="0">
                <a:solidFill>
                  <a:prstClr val="black"/>
                </a:solidFill>
              </a:rPr>
              <a:t>} </a:t>
            </a:r>
          </a:p>
        </p:txBody>
      </p:sp>
    </p:spTree>
    <p:extLst>
      <p:ext uri="{BB962C8B-B14F-4D97-AF65-F5344CB8AC3E}">
        <p14:creationId xmlns:p14="http://schemas.microsoft.com/office/powerpoint/2010/main" val="18757098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err="1" smtClean="0"/>
              <a:t>transition</a:t>
            </a:r>
            <a:r>
              <a:rPr lang="es-ES" dirty="0" smtClean="0"/>
              <a:t>: propiedades</a:t>
            </a:r>
            <a:endParaRPr lang="es-ES" dirty="0"/>
          </a:p>
        </p:txBody>
      </p:sp>
      <p:sp>
        <p:nvSpPr>
          <p:cNvPr id="6" name="Rectángulo 5"/>
          <p:cNvSpPr/>
          <p:nvPr/>
        </p:nvSpPr>
        <p:spPr>
          <a:xfrm>
            <a:off x="839979" y="1215734"/>
            <a:ext cx="7675371" cy="369332"/>
          </a:xfrm>
          <a:prstGeom prst="rect">
            <a:avLst/>
          </a:prstGeom>
        </p:spPr>
        <p:txBody>
          <a:bodyPr wrap="square">
            <a:spAutoFit/>
          </a:bodyPr>
          <a:lstStyle/>
          <a:p>
            <a:r>
              <a:rPr lang="es-ES" dirty="0" smtClean="0">
                <a:solidFill>
                  <a:prstClr val="black"/>
                </a:solidFill>
              </a:rPr>
              <a:t>Propiedades implicadas</a:t>
            </a:r>
            <a:endParaRPr lang="es-ES" dirty="0">
              <a:solidFill>
                <a:prstClr val="black"/>
              </a:solidFill>
            </a:endParaRPr>
          </a:p>
        </p:txBody>
      </p:sp>
      <p:sp>
        <p:nvSpPr>
          <p:cNvPr id="7" name="Rectángulo 6"/>
          <p:cNvSpPr/>
          <p:nvPr/>
        </p:nvSpPr>
        <p:spPr>
          <a:xfrm>
            <a:off x="1108571" y="1857124"/>
            <a:ext cx="204123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transition-property</a:t>
            </a:r>
            <a:endParaRPr lang="es-ES" b="1" dirty="0">
              <a:solidFill>
                <a:prstClr val="white"/>
              </a:solidFill>
            </a:endParaRPr>
          </a:p>
        </p:txBody>
      </p:sp>
      <p:sp>
        <p:nvSpPr>
          <p:cNvPr id="9" name="CuadroTexto 8"/>
          <p:cNvSpPr txBox="1"/>
          <p:nvPr/>
        </p:nvSpPr>
        <p:spPr>
          <a:xfrm>
            <a:off x="4572000" y="2853680"/>
            <a:ext cx="2806046" cy="646331"/>
          </a:xfrm>
          <a:prstGeom prst="rect">
            <a:avLst/>
          </a:prstGeom>
          <a:noFill/>
        </p:spPr>
        <p:txBody>
          <a:bodyPr wrap="square" rtlCol="0">
            <a:spAutoFit/>
          </a:bodyPr>
          <a:lstStyle/>
          <a:p>
            <a:r>
              <a:rPr lang="es-ES" dirty="0" smtClean="0">
                <a:solidFill>
                  <a:prstClr val="black"/>
                </a:solidFill>
              </a:rPr>
              <a:t>tiempo en segundos entre la posición final y la inicia</a:t>
            </a:r>
          </a:p>
        </p:txBody>
      </p:sp>
      <p:pic>
        <p:nvPicPr>
          <p:cNvPr id="1027" name="Picture 3" descr="File:Bezi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0" y="4152221"/>
            <a:ext cx="3333750" cy="1295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4670272" y="3840826"/>
            <a:ext cx="3507919" cy="1477328"/>
          </a:xfrm>
          <a:prstGeom prst="rect">
            <a:avLst/>
          </a:prstGeom>
        </p:spPr>
        <p:txBody>
          <a:bodyPr wrap="square">
            <a:spAutoFit/>
          </a:bodyPr>
          <a:lstStyle/>
          <a:p>
            <a:r>
              <a:rPr lang="es-ES" dirty="0" smtClean="0">
                <a:solidFill>
                  <a:prstClr val="black"/>
                </a:solidFill>
              </a:rPr>
              <a:t>forma </a:t>
            </a:r>
            <a:r>
              <a:rPr lang="es-ES" dirty="0">
                <a:solidFill>
                  <a:prstClr val="black"/>
                </a:solidFill>
              </a:rPr>
              <a:t>de la transición, en base a </a:t>
            </a:r>
            <a:r>
              <a:rPr lang="es-ES" dirty="0" smtClean="0">
                <a:solidFill>
                  <a:prstClr val="black"/>
                </a:solidFill>
              </a:rPr>
              <a:t>una curva Bézier: </a:t>
            </a:r>
            <a:r>
              <a:rPr lang="en-US" i="1" dirty="0" smtClean="0">
                <a:solidFill>
                  <a:prstClr val="black"/>
                </a:solidFill>
              </a:rPr>
              <a:t>ease</a:t>
            </a:r>
            <a:r>
              <a:rPr lang="en-US" i="1" dirty="0">
                <a:solidFill>
                  <a:prstClr val="black"/>
                </a:solidFill>
              </a:rPr>
              <a:t>,  linear,  ease-in,  ease-out  o </a:t>
            </a:r>
            <a:r>
              <a:rPr lang="en-US" i="1" dirty="0" smtClean="0">
                <a:solidFill>
                  <a:prstClr val="black"/>
                </a:solidFill>
              </a:rPr>
              <a:t>ease-in-out;</a:t>
            </a:r>
          </a:p>
          <a:p>
            <a:r>
              <a:rPr lang="en-US" i="1" dirty="0">
                <a:solidFill>
                  <a:prstClr val="black"/>
                </a:solidFill>
              </a:rPr>
              <a:t>cubic-</a:t>
            </a:r>
            <a:r>
              <a:rPr lang="en-US" i="1" dirty="0" err="1">
                <a:solidFill>
                  <a:prstClr val="black"/>
                </a:solidFill>
              </a:rPr>
              <a:t>bezier</a:t>
            </a:r>
            <a:r>
              <a:rPr lang="en-US" i="1" dirty="0">
                <a:solidFill>
                  <a:prstClr val="black"/>
                </a:solidFill>
              </a:rPr>
              <a:t>(#,#,#,#), steps(#, </a:t>
            </a:r>
            <a:r>
              <a:rPr lang="en-US" i="1" dirty="0" err="1">
                <a:solidFill>
                  <a:prstClr val="black"/>
                </a:solidFill>
              </a:rPr>
              <a:t>start|end</a:t>
            </a:r>
            <a:r>
              <a:rPr lang="en-US" i="1" dirty="0">
                <a:solidFill>
                  <a:prstClr val="black"/>
                </a:solidFill>
              </a:rPr>
              <a:t>), step-start, </a:t>
            </a:r>
            <a:r>
              <a:rPr lang="en-US" i="1" dirty="0" smtClean="0">
                <a:solidFill>
                  <a:prstClr val="black"/>
                </a:solidFill>
              </a:rPr>
              <a:t>step-end</a:t>
            </a:r>
          </a:p>
        </p:txBody>
      </p:sp>
      <p:sp>
        <p:nvSpPr>
          <p:cNvPr id="2" name="Rectángulo 1"/>
          <p:cNvSpPr/>
          <p:nvPr/>
        </p:nvSpPr>
        <p:spPr>
          <a:xfrm>
            <a:off x="4572000" y="1448802"/>
            <a:ext cx="3581550" cy="1200329"/>
          </a:xfrm>
          <a:prstGeom prst="rect">
            <a:avLst/>
          </a:prstGeom>
        </p:spPr>
        <p:txBody>
          <a:bodyPr wrap="square">
            <a:spAutoFit/>
          </a:bodyPr>
          <a:lstStyle/>
          <a:p>
            <a:r>
              <a:rPr lang="es-ES" dirty="0">
                <a:solidFill>
                  <a:prstClr val="black"/>
                </a:solidFill>
              </a:rPr>
              <a:t>propiedad sobre la que se creara la transición (e. g. una transformación</a:t>
            </a:r>
            <a:r>
              <a:rPr lang="es-ES" dirty="0" smtClean="0">
                <a:solidFill>
                  <a:prstClr val="black"/>
                </a:solidFill>
              </a:rPr>
              <a:t>)</a:t>
            </a:r>
          </a:p>
          <a:p>
            <a:r>
              <a:rPr lang="es-ES" dirty="0" smtClean="0">
                <a:solidFill>
                  <a:prstClr val="black"/>
                </a:solidFill>
              </a:rPr>
              <a:t>Con el valor “</a:t>
            </a:r>
            <a:r>
              <a:rPr lang="es-ES" dirty="0" err="1" smtClean="0">
                <a:solidFill>
                  <a:prstClr val="black"/>
                </a:solidFill>
              </a:rPr>
              <a:t>all</a:t>
            </a:r>
            <a:r>
              <a:rPr lang="es-ES" dirty="0" smtClean="0">
                <a:solidFill>
                  <a:prstClr val="black"/>
                </a:solidFill>
              </a:rPr>
              <a:t>” </a:t>
            </a:r>
            <a:r>
              <a:rPr lang="es-ES" dirty="0" err="1" smtClean="0">
                <a:solidFill>
                  <a:prstClr val="black"/>
                </a:solidFill>
              </a:rPr>
              <a:t>sa</a:t>
            </a:r>
            <a:r>
              <a:rPr lang="es-ES" dirty="0" smtClean="0">
                <a:solidFill>
                  <a:prstClr val="black"/>
                </a:solidFill>
              </a:rPr>
              <a:t> aplica a cualquier cambio</a:t>
            </a:r>
            <a:endParaRPr lang="es-ES" dirty="0">
              <a:solidFill>
                <a:prstClr val="black"/>
              </a:solidFill>
            </a:endParaRPr>
          </a:p>
        </p:txBody>
      </p:sp>
      <p:sp>
        <p:nvSpPr>
          <p:cNvPr id="11" name="Rectángulo 10"/>
          <p:cNvSpPr/>
          <p:nvPr/>
        </p:nvSpPr>
        <p:spPr>
          <a:xfrm>
            <a:off x="1083930" y="3005479"/>
            <a:ext cx="204123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transition-duration</a:t>
            </a:r>
            <a:endParaRPr lang="es-ES" b="1" dirty="0">
              <a:solidFill>
                <a:prstClr val="white"/>
              </a:solidFill>
            </a:endParaRPr>
          </a:p>
        </p:txBody>
      </p:sp>
      <p:sp>
        <p:nvSpPr>
          <p:cNvPr id="3" name="Rectángulo 2"/>
          <p:cNvSpPr/>
          <p:nvPr/>
        </p:nvSpPr>
        <p:spPr>
          <a:xfrm>
            <a:off x="1064081" y="3840826"/>
            <a:ext cx="266175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transition-timing-function</a:t>
            </a:r>
            <a:endParaRPr lang="es-ES" b="1" dirty="0">
              <a:solidFill>
                <a:prstClr val="white"/>
              </a:solidFill>
            </a:endParaRPr>
          </a:p>
        </p:txBody>
      </p:sp>
      <p:sp>
        <p:nvSpPr>
          <p:cNvPr id="5" name="Rectángulo 4"/>
          <p:cNvSpPr/>
          <p:nvPr/>
        </p:nvSpPr>
        <p:spPr>
          <a:xfrm>
            <a:off x="4677664" y="5505096"/>
            <a:ext cx="3500527" cy="646331"/>
          </a:xfrm>
          <a:prstGeom prst="rect">
            <a:avLst/>
          </a:prstGeom>
        </p:spPr>
        <p:txBody>
          <a:bodyPr wrap="square">
            <a:spAutoFit/>
          </a:bodyPr>
          <a:lstStyle/>
          <a:p>
            <a:r>
              <a:rPr lang="es-ES" dirty="0">
                <a:solidFill>
                  <a:prstClr val="black"/>
                </a:solidFill>
              </a:rPr>
              <a:t>retardo en segundos hasta que comienza la transición</a:t>
            </a:r>
          </a:p>
        </p:txBody>
      </p:sp>
      <p:cxnSp>
        <p:nvCxnSpPr>
          <p:cNvPr id="14" name="Conector recto de flecha 13"/>
          <p:cNvCxnSpPr>
            <a:stCxn id="7" idx="3"/>
            <a:endCxn id="2" idx="1"/>
          </p:cNvCxnSpPr>
          <p:nvPr/>
        </p:nvCxnSpPr>
        <p:spPr>
          <a:xfrm>
            <a:off x="3149806" y="2041790"/>
            <a:ext cx="1422194" cy="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a:stCxn id="11" idx="3"/>
            <a:endCxn id="9" idx="1"/>
          </p:cNvCxnSpPr>
          <p:nvPr/>
        </p:nvCxnSpPr>
        <p:spPr>
          <a:xfrm flipV="1">
            <a:off x="3125165" y="3176846"/>
            <a:ext cx="1446835" cy="1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965289" y="5643596"/>
            <a:ext cx="183250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transition-delay</a:t>
            </a:r>
            <a:endParaRPr lang="es-ES" b="1" dirty="0">
              <a:solidFill>
                <a:prstClr val="white"/>
              </a:solidFill>
            </a:endParaRPr>
          </a:p>
        </p:txBody>
      </p:sp>
      <p:cxnSp>
        <p:nvCxnSpPr>
          <p:cNvPr id="19" name="Conector recto de flecha 18"/>
          <p:cNvCxnSpPr>
            <a:stCxn id="17" idx="3"/>
            <a:endCxn id="5" idx="1"/>
          </p:cNvCxnSpPr>
          <p:nvPr/>
        </p:nvCxnSpPr>
        <p:spPr>
          <a:xfrm>
            <a:off x="2797790" y="5828262"/>
            <a:ext cx="1879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stCxn id="3" idx="3"/>
          </p:cNvCxnSpPr>
          <p:nvPr/>
        </p:nvCxnSpPr>
        <p:spPr>
          <a:xfrm>
            <a:off x="3725839" y="4025492"/>
            <a:ext cx="8461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407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3034" y="254531"/>
            <a:ext cx="7886700" cy="78107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Ubicación de los estilos</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26" name="CuadroTexto 25"/>
          <p:cNvSpPr txBox="1"/>
          <p:nvPr/>
        </p:nvSpPr>
        <p:spPr>
          <a:xfrm>
            <a:off x="750118" y="1245682"/>
            <a:ext cx="4868512" cy="369332"/>
          </a:xfrm>
          <a:prstGeom prst="rect">
            <a:avLst/>
          </a:prstGeom>
          <a:noFill/>
        </p:spPr>
        <p:txBody>
          <a:bodyPr wrap="none" rtlCol="0">
            <a:spAutoFit/>
          </a:bodyPr>
          <a:lstStyle/>
          <a:p>
            <a:r>
              <a:rPr lang="es-ES" dirty="0" smtClean="0"/>
              <a:t>Se pueden incorporar los estilos en tres posiciones</a:t>
            </a:r>
            <a:endParaRPr lang="es-ES" dirty="0"/>
          </a:p>
        </p:txBody>
      </p:sp>
      <p:sp>
        <p:nvSpPr>
          <p:cNvPr id="27" name="CuadroTexto 26"/>
          <p:cNvSpPr txBox="1"/>
          <p:nvPr/>
        </p:nvSpPr>
        <p:spPr>
          <a:xfrm>
            <a:off x="922167" y="1972416"/>
            <a:ext cx="1557221" cy="369332"/>
          </a:xfrm>
          <a:prstGeom prst="rect">
            <a:avLst/>
          </a:prstGeom>
          <a:noFill/>
        </p:spPr>
        <p:txBody>
          <a:bodyPr wrap="none" rtlCol="0">
            <a:spAutoFit/>
          </a:bodyPr>
          <a:lstStyle/>
          <a:p>
            <a:r>
              <a:rPr lang="es-ES" b="1" dirty="0" smtClean="0"/>
              <a:t>Estilos en línea</a:t>
            </a:r>
            <a:endParaRPr lang="es-ES" b="1" dirty="0"/>
          </a:p>
        </p:txBody>
      </p:sp>
      <p:sp>
        <p:nvSpPr>
          <p:cNvPr id="28" name="CuadroTexto 27"/>
          <p:cNvSpPr txBox="1"/>
          <p:nvPr/>
        </p:nvSpPr>
        <p:spPr>
          <a:xfrm>
            <a:off x="922167" y="2660293"/>
            <a:ext cx="2849563" cy="369332"/>
          </a:xfrm>
          <a:prstGeom prst="rect">
            <a:avLst/>
          </a:prstGeom>
          <a:noFill/>
        </p:spPr>
        <p:txBody>
          <a:bodyPr wrap="none" rtlCol="0">
            <a:spAutoFit/>
          </a:bodyPr>
          <a:lstStyle/>
          <a:p>
            <a:r>
              <a:rPr lang="es-ES" b="1" dirty="0" smtClean="0"/>
              <a:t>Estilos embebidos o internos</a:t>
            </a:r>
            <a:endParaRPr lang="es-ES" b="1" dirty="0"/>
          </a:p>
        </p:txBody>
      </p:sp>
      <p:sp>
        <p:nvSpPr>
          <p:cNvPr id="31" name="Rectángulo 30"/>
          <p:cNvSpPr/>
          <p:nvPr/>
        </p:nvSpPr>
        <p:spPr>
          <a:xfrm>
            <a:off x="4339431" y="1746709"/>
            <a:ext cx="3424655" cy="646331"/>
          </a:xfrm>
          <a:prstGeom prst="rect">
            <a:avLst/>
          </a:prstGeom>
        </p:spPr>
        <p:txBody>
          <a:bodyPr wrap="none">
            <a:spAutoFit/>
          </a:bodyPr>
          <a:lstStyle/>
          <a:p>
            <a:r>
              <a:rPr lang="es-ES" dirty="0"/>
              <a:t>Junto al elemento al que afectan, </a:t>
            </a:r>
          </a:p>
          <a:p>
            <a:r>
              <a:rPr lang="es-ES" dirty="0" smtClean="0"/>
              <a:t>con </a:t>
            </a:r>
            <a:r>
              <a:rPr lang="es-ES" dirty="0"/>
              <a:t>el atributo  </a:t>
            </a:r>
            <a:r>
              <a:rPr lang="es-ES" b="1" dirty="0" err="1"/>
              <a:t>style</a:t>
            </a:r>
            <a:r>
              <a:rPr lang="es-ES" dirty="0" smtClean="0"/>
              <a:t>=“declaración”</a:t>
            </a:r>
            <a:endParaRPr lang="es-ES" dirty="0"/>
          </a:p>
        </p:txBody>
      </p:sp>
      <p:sp>
        <p:nvSpPr>
          <p:cNvPr id="32" name="CuadroTexto 31"/>
          <p:cNvSpPr txBox="1"/>
          <p:nvPr/>
        </p:nvSpPr>
        <p:spPr>
          <a:xfrm>
            <a:off x="4339431" y="2504768"/>
            <a:ext cx="2975495" cy="646331"/>
          </a:xfrm>
          <a:prstGeom prst="rect">
            <a:avLst/>
          </a:prstGeom>
          <a:noFill/>
        </p:spPr>
        <p:txBody>
          <a:bodyPr wrap="none" rtlCol="0">
            <a:spAutoFit/>
          </a:bodyPr>
          <a:lstStyle/>
          <a:p>
            <a:r>
              <a:rPr lang="es-ES" dirty="0"/>
              <a:t>En la cabecera del documento</a:t>
            </a:r>
          </a:p>
          <a:p>
            <a:r>
              <a:rPr lang="es-ES" dirty="0" smtClean="0"/>
              <a:t>&lt;</a:t>
            </a:r>
            <a:r>
              <a:rPr lang="es-ES" dirty="0" err="1" smtClean="0"/>
              <a:t>style</a:t>
            </a:r>
            <a:r>
              <a:rPr lang="es-ES" dirty="0" smtClean="0"/>
              <a:t>&gt; </a:t>
            </a:r>
            <a:r>
              <a:rPr lang="es-ES" b="1" dirty="0"/>
              <a:t>lista de estilos </a:t>
            </a:r>
            <a:r>
              <a:rPr lang="es-ES" dirty="0" smtClean="0"/>
              <a:t>&lt;</a:t>
            </a:r>
            <a:r>
              <a:rPr lang="es-ES" dirty="0" err="1" smtClean="0"/>
              <a:t>style</a:t>
            </a:r>
            <a:r>
              <a:rPr lang="es-ES" dirty="0" smtClean="0"/>
              <a:t>&gt;</a:t>
            </a:r>
            <a:endParaRPr lang="es-ES" dirty="0"/>
          </a:p>
        </p:txBody>
      </p:sp>
      <p:sp>
        <p:nvSpPr>
          <p:cNvPr id="34" name="Rectángulo 33"/>
          <p:cNvSpPr/>
          <p:nvPr/>
        </p:nvSpPr>
        <p:spPr>
          <a:xfrm>
            <a:off x="1414594" y="3204339"/>
            <a:ext cx="5448349" cy="369332"/>
          </a:xfrm>
          <a:prstGeom prst="rect">
            <a:avLst/>
          </a:prstGeom>
        </p:spPr>
        <p:txBody>
          <a:bodyPr wrap="square">
            <a:spAutoFit/>
          </a:bodyPr>
          <a:lstStyle/>
          <a:p>
            <a:r>
              <a:rPr lang="es-ES" dirty="0"/>
              <a:t>&lt;</a:t>
            </a:r>
            <a:r>
              <a:rPr lang="es-ES" dirty="0" err="1"/>
              <a:t>style</a:t>
            </a:r>
            <a:r>
              <a:rPr lang="es-ES" dirty="0"/>
              <a:t>&gt; </a:t>
            </a:r>
            <a:r>
              <a:rPr lang="es-ES" dirty="0" smtClean="0"/>
              <a:t>h1 {</a:t>
            </a:r>
            <a:r>
              <a:rPr lang="es-ES" dirty="0" err="1" smtClean="0"/>
              <a:t>color:blue</a:t>
            </a:r>
            <a:r>
              <a:rPr lang="es-ES" dirty="0"/>
              <a:t>; font-size:12px</a:t>
            </a:r>
            <a:r>
              <a:rPr lang="es-ES" dirty="0" smtClean="0"/>
              <a:t>} &lt;/</a:t>
            </a:r>
            <a:r>
              <a:rPr lang="es-ES" dirty="0" err="1" smtClean="0"/>
              <a:t>style</a:t>
            </a:r>
            <a:r>
              <a:rPr lang="es-ES" dirty="0"/>
              <a:t>&gt;</a:t>
            </a:r>
          </a:p>
        </p:txBody>
      </p:sp>
      <p:grpSp>
        <p:nvGrpSpPr>
          <p:cNvPr id="5" name="Grupo 4"/>
          <p:cNvGrpSpPr/>
          <p:nvPr/>
        </p:nvGrpSpPr>
        <p:grpSpPr>
          <a:xfrm>
            <a:off x="1255363" y="3840924"/>
            <a:ext cx="7563341" cy="2628900"/>
            <a:chOff x="914400" y="3708400"/>
            <a:chExt cx="7563341" cy="2628900"/>
          </a:xfrm>
        </p:grpSpPr>
        <p:sp>
          <p:nvSpPr>
            <p:cNvPr id="4" name="Rectángulo redondeado 3"/>
            <p:cNvSpPr/>
            <p:nvPr/>
          </p:nvSpPr>
          <p:spPr>
            <a:xfrm>
              <a:off x="914400" y="3708400"/>
              <a:ext cx="7563341" cy="2628900"/>
            </a:xfrm>
            <a:prstGeom prst="roundRect">
              <a:avLst/>
            </a:prstGeom>
            <a:solidFill>
              <a:srgbClr val="FFCC99"/>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9" name="CuadroTexto 28"/>
            <p:cNvSpPr txBox="1"/>
            <p:nvPr/>
          </p:nvSpPr>
          <p:spPr>
            <a:xfrm>
              <a:off x="1151741" y="4003818"/>
              <a:ext cx="1629677" cy="369332"/>
            </a:xfrm>
            <a:prstGeom prst="rect">
              <a:avLst/>
            </a:prstGeom>
            <a:noFill/>
          </p:spPr>
          <p:txBody>
            <a:bodyPr wrap="none" rtlCol="0">
              <a:spAutoFit/>
            </a:bodyPr>
            <a:lstStyle/>
            <a:p>
              <a:r>
                <a:rPr lang="es-ES" b="1" dirty="0" smtClean="0"/>
                <a:t>Estilos externos</a:t>
              </a:r>
              <a:endParaRPr lang="es-ES" b="1" dirty="0"/>
            </a:p>
          </p:txBody>
        </p:sp>
        <p:sp>
          <p:nvSpPr>
            <p:cNvPr id="33" name="Rectángulo 32"/>
            <p:cNvSpPr/>
            <p:nvPr/>
          </p:nvSpPr>
          <p:spPr>
            <a:xfrm>
              <a:off x="4569005" y="3918474"/>
              <a:ext cx="3070712" cy="646331"/>
            </a:xfrm>
            <a:prstGeom prst="rect">
              <a:avLst/>
            </a:prstGeom>
          </p:spPr>
          <p:txBody>
            <a:bodyPr wrap="none">
              <a:spAutoFit/>
            </a:bodyPr>
            <a:lstStyle/>
            <a:p>
              <a:r>
                <a:rPr lang="es-ES" dirty="0" smtClean="0"/>
                <a:t>En un fichero de </a:t>
              </a:r>
              <a:r>
                <a:rPr lang="es-ES" dirty="0"/>
                <a:t>extensión .</a:t>
              </a:r>
              <a:r>
                <a:rPr lang="es-ES" dirty="0" err="1" smtClean="0"/>
                <a:t>css</a:t>
              </a:r>
              <a:r>
                <a:rPr lang="es-ES" dirty="0" smtClean="0"/>
                <a:t/>
              </a:r>
              <a:br>
                <a:rPr lang="es-ES" dirty="0" smtClean="0"/>
              </a:br>
              <a:r>
                <a:rPr lang="es-ES" dirty="0" smtClean="0"/>
                <a:t>incluye la </a:t>
              </a:r>
              <a:r>
                <a:rPr lang="es-ES" b="1" dirty="0" smtClean="0"/>
                <a:t>lista de estilos</a:t>
              </a:r>
              <a:endParaRPr lang="es-ES" b="1" dirty="0"/>
            </a:p>
          </p:txBody>
        </p:sp>
        <p:sp>
          <p:nvSpPr>
            <p:cNvPr id="37" name="CuadroTexto 36"/>
            <p:cNvSpPr txBox="1"/>
            <p:nvPr/>
          </p:nvSpPr>
          <p:spPr>
            <a:xfrm>
              <a:off x="1084959" y="5184243"/>
              <a:ext cx="7295267" cy="369332"/>
            </a:xfrm>
            <a:prstGeom prst="rect">
              <a:avLst/>
            </a:prstGeom>
            <a:noFill/>
          </p:spPr>
          <p:txBody>
            <a:bodyPr wrap="none" rtlCol="0">
              <a:spAutoFit/>
            </a:bodyPr>
            <a:lstStyle/>
            <a:p>
              <a:r>
                <a:rPr lang="es-ES" dirty="0" smtClean="0"/>
                <a:t>La cabecera incluirá uno o varios  </a:t>
              </a:r>
              <a:r>
                <a:rPr lang="en-US" b="1" dirty="0" smtClean="0"/>
                <a:t>&lt;</a:t>
              </a:r>
              <a:r>
                <a:rPr lang="en-US" b="1" dirty="0"/>
                <a:t>link </a:t>
              </a:r>
              <a:r>
                <a:rPr lang="en-US" b="1" dirty="0" err="1"/>
                <a:t>rel</a:t>
              </a:r>
              <a:r>
                <a:rPr lang="en-US" b="1" dirty="0"/>
                <a:t>="</a:t>
              </a:r>
              <a:r>
                <a:rPr lang="en-US" b="1" dirty="0" err="1"/>
                <a:t>stylesheet</a:t>
              </a:r>
              <a:r>
                <a:rPr lang="en-US" b="1" dirty="0"/>
                <a:t>" </a:t>
              </a:r>
              <a:r>
                <a:rPr lang="en-US" b="1" dirty="0" err="1" smtClean="0"/>
                <a:t>href</a:t>
              </a:r>
              <a:r>
                <a:rPr lang="en-US" b="1" dirty="0"/>
                <a:t>="mystyle.css"&gt;</a:t>
              </a:r>
              <a:endParaRPr lang="es-ES" b="1" dirty="0"/>
            </a:p>
          </p:txBody>
        </p:sp>
        <p:sp>
          <p:nvSpPr>
            <p:cNvPr id="38" name="Rectángulo 37"/>
            <p:cNvSpPr/>
            <p:nvPr/>
          </p:nvSpPr>
          <p:spPr>
            <a:xfrm>
              <a:off x="1891447" y="4641460"/>
              <a:ext cx="2954655" cy="369332"/>
            </a:xfrm>
            <a:prstGeom prst="rect">
              <a:avLst/>
            </a:prstGeom>
          </p:spPr>
          <p:txBody>
            <a:bodyPr wrap="none">
              <a:spAutoFit/>
            </a:bodyPr>
            <a:lstStyle/>
            <a:p>
              <a:r>
                <a:rPr lang="es-ES" dirty="0" smtClean="0"/>
                <a:t>h1 {</a:t>
              </a:r>
              <a:r>
                <a:rPr lang="es-ES" dirty="0" err="1" smtClean="0"/>
                <a:t>color:blue</a:t>
              </a:r>
              <a:r>
                <a:rPr lang="es-ES" dirty="0"/>
                <a:t>; font-size:12px}</a:t>
              </a:r>
            </a:p>
          </p:txBody>
        </p:sp>
        <p:sp>
          <p:nvSpPr>
            <p:cNvPr id="3" name="CuadroTexto 2"/>
            <p:cNvSpPr txBox="1"/>
            <p:nvPr/>
          </p:nvSpPr>
          <p:spPr>
            <a:xfrm>
              <a:off x="1084959" y="5636162"/>
              <a:ext cx="7161704" cy="369332"/>
            </a:xfrm>
            <a:prstGeom prst="rect">
              <a:avLst/>
            </a:prstGeom>
            <a:noFill/>
          </p:spPr>
          <p:txBody>
            <a:bodyPr wrap="none" rtlCol="0">
              <a:spAutoFit/>
            </a:bodyPr>
            <a:lstStyle/>
            <a:p>
              <a:r>
                <a:rPr lang="es-ES" dirty="0" smtClean="0"/>
                <a:t>Los ficheros </a:t>
              </a:r>
              <a:r>
                <a:rPr lang="es-ES" dirty="0" err="1" smtClean="0"/>
                <a:t>css</a:t>
              </a:r>
              <a:r>
                <a:rPr lang="es-ES" dirty="0" smtClean="0"/>
                <a:t> pueden incluir llamadas a otros CSS mediante directivas @</a:t>
              </a:r>
              <a:endParaRPr lang="es-ES" dirty="0"/>
            </a:p>
          </p:txBody>
        </p:sp>
      </p:grpSp>
    </p:spTree>
    <p:extLst>
      <p:ext uri="{BB962C8B-B14F-4D97-AF65-F5344CB8AC3E}">
        <p14:creationId xmlns:p14="http://schemas.microsoft.com/office/powerpoint/2010/main" val="2082347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err="1" smtClean="0"/>
              <a:t>transition</a:t>
            </a:r>
            <a:r>
              <a:rPr lang="es-ES" dirty="0" smtClean="0"/>
              <a:t>: atajo (</a:t>
            </a:r>
            <a:r>
              <a:rPr lang="es-ES" dirty="0" err="1" smtClean="0"/>
              <a:t>shorthand</a:t>
            </a:r>
            <a:r>
              <a:rPr lang="es-ES" dirty="0" smtClean="0"/>
              <a:t>)</a:t>
            </a:r>
            <a:endParaRPr lang="es-ES" dirty="0"/>
          </a:p>
        </p:txBody>
      </p:sp>
      <p:sp>
        <p:nvSpPr>
          <p:cNvPr id="7" name="Rectángulo 6"/>
          <p:cNvSpPr/>
          <p:nvPr/>
        </p:nvSpPr>
        <p:spPr>
          <a:xfrm>
            <a:off x="1083930" y="1396888"/>
            <a:ext cx="115430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transition</a:t>
            </a:r>
            <a:endParaRPr lang="es-ES" b="1" dirty="0">
              <a:solidFill>
                <a:prstClr val="white"/>
              </a:solidFill>
            </a:endParaRPr>
          </a:p>
        </p:txBody>
      </p:sp>
      <p:sp>
        <p:nvSpPr>
          <p:cNvPr id="8" name="CuadroTexto 7"/>
          <p:cNvSpPr txBox="1"/>
          <p:nvPr/>
        </p:nvSpPr>
        <p:spPr>
          <a:xfrm>
            <a:off x="2702909" y="1314062"/>
            <a:ext cx="5556406" cy="646331"/>
          </a:xfrm>
          <a:prstGeom prst="rect">
            <a:avLst/>
          </a:prstGeom>
          <a:noFill/>
        </p:spPr>
        <p:txBody>
          <a:bodyPr wrap="square" rtlCol="0">
            <a:spAutoFit/>
          </a:bodyPr>
          <a:lstStyle/>
          <a:p>
            <a:r>
              <a:rPr lang="es-ES" dirty="0" smtClean="0">
                <a:solidFill>
                  <a:prstClr val="black"/>
                </a:solidFill>
              </a:rPr>
              <a:t>en su forma de atajo, la propiedad puede recibir los cuatro parámetros sucesivamente</a:t>
            </a:r>
            <a:endParaRPr lang="es-ES" dirty="0">
              <a:solidFill>
                <a:prstClr val="black"/>
              </a:solidFill>
            </a:endParaRPr>
          </a:p>
        </p:txBody>
      </p:sp>
      <p:sp>
        <p:nvSpPr>
          <p:cNvPr id="2" name="Rectángulo 1"/>
          <p:cNvSpPr/>
          <p:nvPr/>
        </p:nvSpPr>
        <p:spPr>
          <a:xfrm>
            <a:off x="1402080" y="2401249"/>
            <a:ext cx="6096000" cy="369332"/>
          </a:xfrm>
          <a:prstGeom prst="rect">
            <a:avLst/>
          </a:prstGeom>
        </p:spPr>
        <p:txBody>
          <a:bodyPr wrap="square">
            <a:spAutoFit/>
          </a:bodyPr>
          <a:lstStyle/>
          <a:p>
            <a:r>
              <a:rPr lang="en-US" dirty="0">
                <a:solidFill>
                  <a:prstClr val="black"/>
                </a:solidFill>
              </a:rPr>
              <a:t>transition: </a:t>
            </a:r>
            <a:r>
              <a:rPr lang="en-US" dirty="0" smtClean="0">
                <a:solidFill>
                  <a:prstClr val="black"/>
                </a:solidFill>
              </a:rPr>
              <a:t>&lt;</a:t>
            </a:r>
            <a:r>
              <a:rPr lang="es-ES" dirty="0" smtClean="0">
                <a:solidFill>
                  <a:prstClr val="black"/>
                </a:solidFill>
              </a:rPr>
              <a:t>propiedad</a:t>
            </a:r>
            <a:r>
              <a:rPr lang="en-US" dirty="0" smtClean="0">
                <a:solidFill>
                  <a:prstClr val="black"/>
                </a:solidFill>
              </a:rPr>
              <a:t>&gt; &lt;tempo&gt;s &lt;</a:t>
            </a:r>
            <a:r>
              <a:rPr lang="es-ES" dirty="0" smtClean="0">
                <a:solidFill>
                  <a:prstClr val="black"/>
                </a:solidFill>
              </a:rPr>
              <a:t>función</a:t>
            </a:r>
            <a:r>
              <a:rPr lang="en-US" dirty="0" smtClean="0">
                <a:solidFill>
                  <a:prstClr val="black"/>
                </a:solidFill>
              </a:rPr>
              <a:t>&gt; &lt;</a:t>
            </a:r>
            <a:r>
              <a:rPr lang="es-ES" dirty="0" smtClean="0">
                <a:solidFill>
                  <a:prstClr val="black"/>
                </a:solidFill>
              </a:rPr>
              <a:t>retraso&gt;s</a:t>
            </a:r>
            <a:r>
              <a:rPr lang="en-US" dirty="0" smtClean="0">
                <a:solidFill>
                  <a:prstClr val="black"/>
                </a:solidFill>
              </a:rPr>
              <a:t>;</a:t>
            </a:r>
            <a:endParaRPr lang="en-US" dirty="0">
              <a:solidFill>
                <a:prstClr val="black"/>
              </a:solidFill>
            </a:endParaRPr>
          </a:p>
        </p:txBody>
      </p:sp>
      <p:grpSp>
        <p:nvGrpSpPr>
          <p:cNvPr id="5" name="Grupo 4"/>
          <p:cNvGrpSpPr/>
          <p:nvPr/>
        </p:nvGrpSpPr>
        <p:grpSpPr>
          <a:xfrm>
            <a:off x="862387" y="3211437"/>
            <a:ext cx="7175385" cy="2862322"/>
            <a:chOff x="1083930" y="3656208"/>
            <a:chExt cx="7175385" cy="2862322"/>
          </a:xfrm>
        </p:grpSpPr>
        <p:sp>
          <p:nvSpPr>
            <p:cNvPr id="12" name="Rectángulo 11"/>
            <p:cNvSpPr/>
            <p:nvPr/>
          </p:nvSpPr>
          <p:spPr>
            <a:xfrm>
              <a:off x="1083930" y="3840874"/>
              <a:ext cx="7175385"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n-US" sz="1400" dirty="0" err="1">
                  <a:solidFill>
                    <a:prstClr val="black"/>
                  </a:solidFill>
                  <a:latin typeface="Courier New" panose="02070309020205020404" pitchFamily="49" charset="0"/>
                  <a:cs typeface="Courier New" panose="02070309020205020404" pitchFamily="49" charset="0"/>
                </a:rPr>
                <a:t>a.smooth</a:t>
              </a:r>
              <a:r>
                <a:rPr lang="en-US" sz="1400" dirty="0">
                  <a:solidFill>
                    <a:prstClr val="black"/>
                  </a:solidFill>
                  <a:latin typeface="Courier New" panose="02070309020205020404" pitchFamily="49" charset="0"/>
                  <a:cs typeface="Courier New" panose="02070309020205020404" pitchFamily="49" charset="0"/>
                </a:rPr>
                <a:t> </a:t>
              </a:r>
              <a:r>
                <a:rPr lang="en-US" sz="1400" dirty="0" smtClean="0">
                  <a:solidFill>
                    <a:prstClr val="black"/>
                  </a:solidFill>
                  <a:latin typeface="Courier New" panose="02070309020205020404" pitchFamily="49" charset="0"/>
                  <a:cs typeface="Courier New" panose="02070309020205020404" pitchFamily="49" charset="0"/>
                </a:rPr>
                <a:t>{</a:t>
              </a:r>
            </a:p>
            <a:p>
              <a:pPr>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a:t>
              </a:r>
              <a:endParaRPr lang="en-US" sz="1400" dirty="0">
                <a:solidFill>
                  <a:prstClr val="black"/>
                </a:solidFill>
                <a:latin typeface="Courier New" panose="02070309020205020404" pitchFamily="49" charset="0"/>
                <a:cs typeface="Courier New" panose="02070309020205020404" pitchFamily="49" charset="0"/>
              </a:endParaRPr>
            </a:p>
            <a:p>
              <a:pPr>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background-color</a:t>
              </a:r>
              <a:r>
                <a:rPr lang="en-US" sz="1400" dirty="0">
                  <a:solidFill>
                    <a:prstClr val="black"/>
                  </a:solidFill>
                  <a:latin typeface="Courier New" panose="02070309020205020404" pitchFamily="49" charset="0"/>
                  <a:cs typeface="Courier New" panose="02070309020205020404" pitchFamily="49" charset="0"/>
                </a:rPr>
                <a:t>: </a:t>
              </a:r>
              <a:r>
                <a:rPr lang="en-US" sz="1400" dirty="0" err="1">
                  <a:solidFill>
                    <a:prstClr val="black"/>
                  </a:solidFill>
                  <a:latin typeface="Courier New" panose="02070309020205020404" pitchFamily="49" charset="0"/>
                  <a:cs typeface="Courier New" panose="02070309020205020404" pitchFamily="49" charset="0"/>
                </a:rPr>
                <a:t>mediumblue</a:t>
              </a:r>
              <a:r>
                <a:rPr lang="en-U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a:t>
              </a:r>
              <a:r>
                <a:rPr lang="en-US" sz="1400" dirty="0" err="1">
                  <a:solidFill>
                    <a:prstClr val="black"/>
                  </a:solidFill>
                  <a:latin typeface="Courier New" panose="02070309020205020404" pitchFamily="49" charset="0"/>
                  <a:cs typeface="Courier New" panose="02070309020205020404" pitchFamily="49" charset="0"/>
                </a:rPr>
                <a:t>webkit</a:t>
              </a:r>
              <a:r>
                <a:rPr lang="en-US" sz="1400" dirty="0">
                  <a:solidFill>
                    <a:prstClr val="black"/>
                  </a:solidFill>
                  <a:latin typeface="Courier New" panose="02070309020205020404" pitchFamily="49" charset="0"/>
                  <a:cs typeface="Courier New" panose="02070309020205020404" pitchFamily="49" charset="0"/>
                </a:rPr>
                <a:t>-transition: background-color 0.3s ease-in-out 0.2s;</a:t>
              </a:r>
            </a:p>
            <a:p>
              <a:pPr>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a:t>
              </a:r>
              <a:r>
                <a:rPr lang="en-US" sz="1400" dirty="0" err="1">
                  <a:solidFill>
                    <a:prstClr val="black"/>
                  </a:solidFill>
                  <a:latin typeface="Courier New" panose="02070309020205020404" pitchFamily="49" charset="0"/>
                  <a:cs typeface="Courier New" panose="02070309020205020404" pitchFamily="49" charset="0"/>
                </a:rPr>
                <a:t>moz</a:t>
              </a:r>
              <a:r>
                <a:rPr lang="en-US" sz="1400" dirty="0">
                  <a:solidFill>
                    <a:prstClr val="black"/>
                  </a:solidFill>
                  <a:latin typeface="Courier New" panose="02070309020205020404" pitchFamily="49" charset="0"/>
                  <a:cs typeface="Courier New" panose="02070309020205020404" pitchFamily="49" charset="0"/>
                </a:rPr>
                <a:t>-transition: background-color 0.3s ease-in-out 0.2s;</a:t>
              </a:r>
            </a:p>
            <a:p>
              <a:pPr>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a:t>
              </a:r>
              <a:r>
                <a:rPr lang="en-US" sz="1400" dirty="0">
                  <a:solidFill>
                    <a:prstClr val="black"/>
                  </a:solidFill>
                  <a:latin typeface="Courier New" panose="02070309020205020404" pitchFamily="49" charset="0"/>
                  <a:cs typeface="Courier New" panose="02070309020205020404" pitchFamily="49" charset="0"/>
                </a:rPr>
                <a:t>o-transition: background-color 0.3s ease-in-out 0.2s;</a:t>
              </a:r>
            </a:p>
            <a:p>
              <a:pPr>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a:t>
              </a:r>
              <a:r>
                <a:rPr lang="en-US" sz="1400" dirty="0" err="1">
                  <a:solidFill>
                    <a:prstClr val="black"/>
                  </a:solidFill>
                  <a:latin typeface="Courier New" panose="02070309020205020404" pitchFamily="49" charset="0"/>
                  <a:cs typeface="Courier New" panose="02070309020205020404" pitchFamily="49" charset="0"/>
                </a:rPr>
                <a:t>ms</a:t>
              </a:r>
              <a:r>
                <a:rPr lang="en-US" sz="1400" dirty="0">
                  <a:solidFill>
                    <a:prstClr val="black"/>
                  </a:solidFill>
                  <a:latin typeface="Courier New" panose="02070309020205020404" pitchFamily="49" charset="0"/>
                  <a:cs typeface="Courier New" panose="02070309020205020404" pitchFamily="49" charset="0"/>
                </a:rPr>
                <a:t>-transition: background-color 0.3s ease-in-out 0.2s</a:t>
              </a:r>
              <a:r>
                <a:rPr lang="en-US" sz="1400" dirty="0" smtClean="0">
                  <a:solidFill>
                    <a:prstClr val="black"/>
                  </a:solidFill>
                  <a:latin typeface="Courier New" panose="02070309020205020404" pitchFamily="49" charset="0"/>
                  <a:cs typeface="Courier New" panose="02070309020205020404" pitchFamily="49" charset="0"/>
                </a:rPr>
                <a:t>;</a:t>
              </a:r>
            </a:p>
            <a:p>
              <a:pPr>
                <a:tabLst>
                  <a:tab pos="536575" algn="l"/>
                </a:tabLst>
              </a:pPr>
              <a:r>
                <a:rPr lang="en-US" sz="1400" dirty="0">
                  <a:solidFill>
                    <a:prstClr val="black"/>
                  </a:solidFill>
                  <a:latin typeface="Courier New" panose="02070309020205020404" pitchFamily="49" charset="0"/>
                  <a:cs typeface="Courier New" panose="02070309020205020404" pitchFamily="49" charset="0"/>
                </a:rPr>
                <a:t>	transition: background-color 0.3s ease-in-out 0.2s</a:t>
              </a:r>
              <a:r>
                <a:rPr lang="en-US" sz="1400" dirty="0" smtClean="0">
                  <a:solidFill>
                    <a:prstClr val="black"/>
                  </a:solidFill>
                  <a:latin typeface="Courier New" panose="02070309020205020404" pitchFamily="49" charset="0"/>
                  <a:cs typeface="Courier New" panose="02070309020205020404" pitchFamily="49" charset="0"/>
                </a:rPr>
                <a:t>;</a:t>
              </a:r>
              <a:endParaRPr lang="en-US" sz="1400" dirty="0">
                <a:solidFill>
                  <a:prstClr val="black"/>
                </a:solidFill>
                <a:latin typeface="Courier New" panose="02070309020205020404" pitchFamily="49" charset="0"/>
                <a:cs typeface="Courier New" panose="02070309020205020404" pitchFamily="49" charset="0"/>
              </a:endParaRPr>
            </a:p>
            <a:p>
              <a:pPr>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a.smooth:hover</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a.smooth:focus</a:t>
              </a:r>
              <a:r>
                <a:rPr lang="es-ES" sz="1400" dirty="0">
                  <a:solidFill>
                    <a:prstClr val="black"/>
                  </a:solidFill>
                  <a:latin typeface="Courier New" panose="02070309020205020404" pitchFamily="49" charset="0"/>
                  <a:cs typeface="Courier New" panose="02070309020205020404" pitchFamily="49" charset="0"/>
                </a:rPr>
                <a:t> { </a:t>
              </a:r>
            </a:p>
            <a:p>
              <a:pPr>
                <a:tabLst>
                  <a:tab pos="536575" algn="l"/>
                </a:tabLst>
              </a:pPr>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smtClean="0">
                  <a:solidFill>
                    <a:prstClr val="black"/>
                  </a:solidFill>
                  <a:latin typeface="Courier New" panose="02070309020205020404" pitchFamily="49" charset="0"/>
                  <a:cs typeface="Courier New" panose="02070309020205020404" pitchFamily="49" charset="0"/>
                </a:rPr>
                <a:t>-color</a:t>
              </a:r>
              <a:r>
                <a:rPr lang="es-ES" sz="1400" dirty="0">
                  <a:solidFill>
                    <a:prstClr val="black"/>
                  </a:solidFill>
                  <a:latin typeface="Courier New" panose="02070309020205020404" pitchFamily="49" charset="0"/>
                  <a:cs typeface="Courier New" panose="02070309020205020404" pitchFamily="49" charset="0"/>
                </a:rPr>
                <a:t>: red;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p>
          </p:txBody>
        </p:sp>
        <p:sp>
          <p:nvSpPr>
            <p:cNvPr id="3" name="CuadroTexto 2"/>
            <p:cNvSpPr txBox="1"/>
            <p:nvPr/>
          </p:nvSpPr>
          <p:spPr>
            <a:xfrm>
              <a:off x="6930620" y="3656208"/>
              <a:ext cx="94769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s-ES" dirty="0" smtClean="0">
                  <a:solidFill>
                    <a:prstClr val="black"/>
                  </a:solidFill>
                </a:rPr>
                <a:t>Ejemplo</a:t>
              </a:r>
              <a:endParaRPr lang="es-ES" dirty="0">
                <a:solidFill>
                  <a:prstClr val="black"/>
                </a:solidFill>
              </a:endParaRPr>
            </a:p>
          </p:txBody>
        </p:sp>
      </p:grpSp>
    </p:spTree>
    <p:extLst>
      <p:ext uri="{BB962C8B-B14F-4D97-AF65-F5344CB8AC3E}">
        <p14:creationId xmlns:p14="http://schemas.microsoft.com/office/powerpoint/2010/main" val="1764882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de transiciones</a:t>
            </a:r>
            <a:endParaRPr lang="es-ES" dirty="0"/>
          </a:p>
        </p:txBody>
      </p:sp>
      <p:pic>
        <p:nvPicPr>
          <p:cNvPr id="4" name="Imagen 3"/>
          <p:cNvPicPr>
            <a:picLocks noChangeAspect="1"/>
          </p:cNvPicPr>
          <p:nvPr/>
        </p:nvPicPr>
        <p:blipFill>
          <a:blip r:embed="rId2"/>
          <a:stretch>
            <a:fillRect/>
          </a:stretch>
        </p:blipFill>
        <p:spPr>
          <a:xfrm>
            <a:off x="830944" y="1531258"/>
            <a:ext cx="5414234" cy="2445657"/>
          </a:xfrm>
          <a:prstGeom prst="rect">
            <a:avLst/>
          </a:prstGeom>
        </p:spPr>
      </p:pic>
      <p:pic>
        <p:nvPicPr>
          <p:cNvPr id="5" name="Imagen 4"/>
          <p:cNvPicPr>
            <a:picLocks noChangeAspect="1"/>
          </p:cNvPicPr>
          <p:nvPr/>
        </p:nvPicPr>
        <p:blipFill>
          <a:blip r:embed="rId3"/>
          <a:stretch>
            <a:fillRect/>
          </a:stretch>
        </p:blipFill>
        <p:spPr>
          <a:xfrm>
            <a:off x="2699620" y="3722461"/>
            <a:ext cx="5590078" cy="2460625"/>
          </a:xfrm>
          <a:prstGeom prst="rect">
            <a:avLst/>
          </a:prstGeom>
        </p:spPr>
      </p:pic>
      <p:sp>
        <p:nvSpPr>
          <p:cNvPr id="6" name="Flecha curvada hacia la izquierda 5"/>
          <p:cNvSpPr/>
          <p:nvPr/>
        </p:nvSpPr>
        <p:spPr>
          <a:xfrm rot="19846560">
            <a:off x="6212113" y="2643751"/>
            <a:ext cx="1277257" cy="165462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spTree>
    <p:extLst>
      <p:ext uri="{BB962C8B-B14F-4D97-AF65-F5344CB8AC3E}">
        <p14:creationId xmlns:p14="http://schemas.microsoft.com/office/powerpoint/2010/main" val="34197794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err="1" smtClean="0"/>
              <a:t>transition</a:t>
            </a:r>
            <a:r>
              <a:rPr lang="es-ES" dirty="0" smtClean="0"/>
              <a:t>: ejemplo</a:t>
            </a:r>
            <a:endParaRPr lang="es-ES" dirty="0"/>
          </a:p>
        </p:txBody>
      </p:sp>
      <p:sp>
        <p:nvSpPr>
          <p:cNvPr id="12" name="Rectángulo 11"/>
          <p:cNvSpPr/>
          <p:nvPr/>
        </p:nvSpPr>
        <p:spPr>
          <a:xfrm>
            <a:off x="1283971" y="1611167"/>
            <a:ext cx="6320790" cy="418576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trans</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display</a:t>
            </a:r>
            <a:r>
              <a:rPr lang="es-ES" sz="1400" dirty="0">
                <a:solidFill>
                  <a:prstClr val="black"/>
                </a:solidFill>
                <a:latin typeface="Courier New" panose="02070309020205020404" pitchFamily="49" charset="0"/>
                <a:cs typeface="Courier New" panose="02070309020205020404" pitchFamily="49" charset="0"/>
              </a:rPr>
              <a:t>: block;</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width</a:t>
            </a:r>
            <a:r>
              <a:rPr lang="es-ES" sz="1400" dirty="0">
                <a:solidFill>
                  <a:prstClr val="black"/>
                </a:solidFill>
                <a:latin typeface="Courier New" panose="02070309020205020404" pitchFamily="49" charset="0"/>
                <a:cs typeface="Courier New" panose="02070309020205020404" pitchFamily="49" charset="0"/>
              </a:rPr>
              <a:t>: 500px;</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margin</a:t>
            </a:r>
            <a:r>
              <a:rPr lang="es-ES" sz="1400" dirty="0">
                <a:solidFill>
                  <a:prstClr val="black"/>
                </a:solidFill>
                <a:latin typeface="Courier New" panose="02070309020205020404" pitchFamily="49" charset="0"/>
                <a:cs typeface="Courier New" panose="02070309020205020404" pitchFamily="49" charset="0"/>
              </a:rPr>
              <a:t>: 50px auto;</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padding</a:t>
            </a:r>
            <a:r>
              <a:rPr lang="es-ES" sz="1400" dirty="0">
                <a:solidFill>
                  <a:prstClr val="black"/>
                </a:solidFill>
                <a:latin typeface="Courier New" panose="02070309020205020404" pitchFamily="49" charset="0"/>
                <a:cs typeface="Courier New" panose="02070309020205020404" pitchFamily="49" charset="0"/>
              </a:rPr>
              <a:t>: 15px;</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text-align</a:t>
            </a:r>
            <a:r>
              <a:rPr lang="es-ES" sz="1400" dirty="0">
                <a:solidFill>
                  <a:prstClr val="black"/>
                </a:solidFill>
                <a:latin typeface="Courier New" panose="02070309020205020404" pitchFamily="49" charset="0"/>
                <a:cs typeface="Courier New" panose="02070309020205020404" pitchFamily="49" charset="0"/>
              </a:rPr>
              <a:t>: center;</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border</a:t>
            </a:r>
            <a:r>
              <a:rPr lang="es-ES" sz="1400" dirty="0">
                <a:solidFill>
                  <a:prstClr val="black"/>
                </a:solidFill>
                <a:latin typeface="Courier New" panose="02070309020205020404" pitchFamily="49" charset="0"/>
                <a:cs typeface="Courier New" panose="02070309020205020404" pitchFamily="49" charset="0"/>
              </a:rPr>
              <a:t>: 1px </a:t>
            </a:r>
            <a:r>
              <a:rPr lang="es-ES" sz="1400" dirty="0" err="1">
                <a:solidFill>
                  <a:prstClr val="black"/>
                </a:solidFill>
                <a:latin typeface="Courier New" panose="02070309020205020404" pitchFamily="49" charset="0"/>
                <a:cs typeface="Courier New" panose="02070309020205020404" pitchFamily="49" charset="0"/>
              </a:rPr>
              <a:t>solid</a:t>
            </a:r>
            <a:r>
              <a:rPr lang="es-ES" sz="1400" dirty="0">
                <a:solidFill>
                  <a:prstClr val="black"/>
                </a:solidFill>
                <a:latin typeface="Courier New" panose="02070309020205020404" pitchFamily="49" charset="0"/>
                <a:cs typeface="Courier New" panose="02070309020205020404" pitchFamily="49" charset="0"/>
              </a:rPr>
              <a:t> #999999;</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rgb</a:t>
            </a:r>
            <a:r>
              <a:rPr lang="es-ES" sz="1400" dirty="0">
                <a:solidFill>
                  <a:prstClr val="black"/>
                </a:solidFill>
                <a:latin typeface="Courier New" panose="02070309020205020404" pitchFamily="49" charset="0"/>
                <a:cs typeface="Courier New" panose="02070309020205020404" pitchFamily="49" charset="0"/>
              </a:rPr>
              <a:t>(221,221,221);</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box-</a:t>
            </a:r>
            <a:r>
              <a:rPr lang="es-ES" sz="1400" dirty="0" err="1" smtClean="0">
                <a:solidFill>
                  <a:prstClr val="black"/>
                </a:solidFill>
                <a:latin typeface="Courier New" panose="02070309020205020404" pitchFamily="49" charset="0"/>
                <a:cs typeface="Courier New" panose="02070309020205020404" pitchFamily="49" charset="0"/>
              </a:rPr>
              <a:t>shadow</a:t>
            </a:r>
            <a:r>
              <a:rPr lang="es-ES" sz="1400" dirty="0">
                <a:solidFill>
                  <a:prstClr val="black"/>
                </a:solidFill>
                <a:latin typeface="Courier New" panose="02070309020205020404" pitchFamily="49" charset="0"/>
                <a:cs typeface="Courier New" panose="02070309020205020404" pitchFamily="49" charset="0"/>
              </a:rPr>
              <a:t>: 0px </a:t>
            </a:r>
            <a:r>
              <a:rPr lang="es-ES" sz="1400" dirty="0" err="1">
                <a:solidFill>
                  <a:prstClr val="black"/>
                </a:solidFill>
                <a:latin typeface="Courier New" panose="02070309020205020404" pitchFamily="49" charset="0"/>
                <a:cs typeface="Courier New" panose="02070309020205020404" pitchFamily="49" charset="0"/>
              </a:rPr>
              <a:t>0px</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0px</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0px</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black</a:t>
            </a:r>
            <a:r>
              <a:rPr lang="es-ES" sz="1400" dirty="0">
                <a:solidFill>
                  <a:prstClr val="black"/>
                </a:solidFill>
                <a:latin typeface="Courier New" panose="02070309020205020404" pitchFamily="49" charset="0"/>
                <a:cs typeface="Courier New" panose="02070309020205020404" pitchFamily="49" charset="0"/>
              </a:rPr>
              <a:t>;</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moz-transition</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all</a:t>
            </a:r>
            <a:r>
              <a:rPr lang="es-ES" sz="1400" dirty="0">
                <a:solidFill>
                  <a:prstClr val="black"/>
                </a:solidFill>
                <a:latin typeface="Courier New" panose="02070309020205020404" pitchFamily="49" charset="0"/>
                <a:cs typeface="Courier New" panose="02070309020205020404" pitchFamily="49" charset="0"/>
              </a:rPr>
              <a:t> 1s </a:t>
            </a:r>
            <a:r>
              <a:rPr lang="es-ES" sz="1400" dirty="0" err="1">
                <a:solidFill>
                  <a:prstClr val="black"/>
                </a:solidFill>
                <a:latin typeface="Courier New" panose="02070309020205020404" pitchFamily="49" charset="0"/>
                <a:cs typeface="Courier New" panose="02070309020205020404" pitchFamily="49" charset="0"/>
              </a:rPr>
              <a:t>ease</a:t>
            </a:r>
            <a:r>
              <a:rPr lang="es-ES" sz="1400" dirty="0">
                <a:solidFill>
                  <a:prstClr val="black"/>
                </a:solidFill>
                <a:latin typeface="Courier New" panose="02070309020205020404" pitchFamily="49" charset="0"/>
                <a:cs typeface="Courier New" panose="02070309020205020404" pitchFamily="49" charset="0"/>
              </a:rPr>
              <a:t>-in-</a:t>
            </a:r>
            <a:r>
              <a:rPr lang="es-ES" sz="1400" dirty="0" err="1">
                <a:solidFill>
                  <a:prstClr val="black"/>
                </a:solidFill>
                <a:latin typeface="Courier New" panose="02070309020205020404" pitchFamily="49" charset="0"/>
                <a:cs typeface="Courier New" panose="02070309020205020404" pitchFamily="49" charset="0"/>
              </a:rPr>
              <a:t>out</a:t>
            </a:r>
            <a:r>
              <a:rPr lang="es-ES" sz="1400" dirty="0">
                <a:solidFill>
                  <a:prstClr val="black"/>
                </a:solidFill>
                <a:latin typeface="Courier New" panose="02070309020205020404" pitchFamily="49" charset="0"/>
                <a:cs typeface="Courier New" panose="02070309020205020404" pitchFamily="49" charset="0"/>
              </a:rPr>
              <a:t> 0.5s;</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webkit-transition</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all</a:t>
            </a:r>
            <a:r>
              <a:rPr lang="es-ES" sz="1400" dirty="0">
                <a:solidFill>
                  <a:prstClr val="black"/>
                </a:solidFill>
                <a:latin typeface="Courier New" panose="02070309020205020404" pitchFamily="49" charset="0"/>
                <a:cs typeface="Courier New" panose="02070309020205020404" pitchFamily="49" charset="0"/>
              </a:rPr>
              <a:t> 1s </a:t>
            </a:r>
            <a:r>
              <a:rPr lang="es-ES" sz="1400" dirty="0" err="1">
                <a:solidFill>
                  <a:prstClr val="black"/>
                </a:solidFill>
                <a:latin typeface="Courier New" panose="02070309020205020404" pitchFamily="49" charset="0"/>
                <a:cs typeface="Courier New" panose="02070309020205020404" pitchFamily="49" charset="0"/>
              </a:rPr>
              <a:t>ease</a:t>
            </a:r>
            <a:r>
              <a:rPr lang="es-ES" sz="1400" dirty="0">
                <a:solidFill>
                  <a:prstClr val="black"/>
                </a:solidFill>
                <a:latin typeface="Courier New" panose="02070309020205020404" pitchFamily="49" charset="0"/>
                <a:cs typeface="Courier New" panose="02070309020205020404" pitchFamily="49" charset="0"/>
              </a:rPr>
              <a:t>-in-</a:t>
            </a:r>
            <a:r>
              <a:rPr lang="es-ES" sz="1400" dirty="0" err="1">
                <a:solidFill>
                  <a:prstClr val="black"/>
                </a:solidFill>
                <a:latin typeface="Courier New" panose="02070309020205020404" pitchFamily="49" charset="0"/>
                <a:cs typeface="Courier New" panose="02070309020205020404" pitchFamily="49" charset="0"/>
              </a:rPr>
              <a:t>out</a:t>
            </a:r>
            <a:r>
              <a:rPr lang="es-ES" sz="1400" dirty="0">
                <a:solidFill>
                  <a:prstClr val="black"/>
                </a:solidFill>
                <a:latin typeface="Courier New" panose="02070309020205020404" pitchFamily="49" charset="0"/>
                <a:cs typeface="Courier New" panose="02070309020205020404" pitchFamily="49" charset="0"/>
              </a:rPr>
              <a:t> 0.5s;</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transition</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all</a:t>
            </a:r>
            <a:r>
              <a:rPr lang="es-ES" sz="1400" dirty="0">
                <a:solidFill>
                  <a:prstClr val="black"/>
                </a:solidFill>
                <a:latin typeface="Courier New" panose="02070309020205020404" pitchFamily="49" charset="0"/>
                <a:cs typeface="Courier New" panose="02070309020205020404" pitchFamily="49" charset="0"/>
              </a:rPr>
              <a:t> 1s </a:t>
            </a:r>
            <a:r>
              <a:rPr lang="es-ES" sz="1400" dirty="0" err="1">
                <a:solidFill>
                  <a:prstClr val="black"/>
                </a:solidFill>
                <a:latin typeface="Courier New" panose="02070309020205020404" pitchFamily="49" charset="0"/>
                <a:cs typeface="Courier New" panose="02070309020205020404" pitchFamily="49" charset="0"/>
              </a:rPr>
              <a:t>ease</a:t>
            </a:r>
            <a:r>
              <a:rPr lang="es-ES" sz="1400" dirty="0">
                <a:solidFill>
                  <a:prstClr val="black"/>
                </a:solidFill>
                <a:latin typeface="Courier New" panose="02070309020205020404" pitchFamily="49" charset="0"/>
                <a:cs typeface="Courier New" panose="02070309020205020404" pitchFamily="49" charset="0"/>
              </a:rPr>
              <a:t>-in-</a:t>
            </a:r>
            <a:r>
              <a:rPr lang="es-ES" sz="1400" dirty="0" err="1">
                <a:solidFill>
                  <a:prstClr val="black"/>
                </a:solidFill>
                <a:latin typeface="Courier New" panose="02070309020205020404" pitchFamily="49" charset="0"/>
                <a:cs typeface="Courier New" panose="02070309020205020404" pitchFamily="49" charset="0"/>
              </a:rPr>
              <a:t>out</a:t>
            </a:r>
            <a:r>
              <a:rPr lang="es-ES" sz="1400" dirty="0">
                <a:solidFill>
                  <a:prstClr val="black"/>
                </a:solidFill>
                <a:latin typeface="Courier New" panose="02070309020205020404" pitchFamily="49" charset="0"/>
                <a:cs typeface="Courier New" panose="02070309020205020404" pitchFamily="49" charset="0"/>
              </a:rPr>
              <a:t> 0.5s;</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trans:hover</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rgb</a:t>
            </a:r>
            <a:r>
              <a:rPr lang="es-ES" sz="1400" dirty="0">
                <a:solidFill>
                  <a:prstClr val="black"/>
                </a:solidFill>
                <a:latin typeface="Courier New" panose="02070309020205020404" pitchFamily="49" charset="0"/>
                <a:cs typeface="Courier New" panose="02070309020205020404" pitchFamily="49" charset="0"/>
              </a:rPr>
              <a:t>(255, 106, 0);</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border</a:t>
            </a:r>
            <a:r>
              <a:rPr lang="es-ES" sz="1400" dirty="0">
                <a:solidFill>
                  <a:prstClr val="black"/>
                </a:solidFill>
                <a:latin typeface="Courier New" panose="02070309020205020404" pitchFamily="49" charset="0"/>
                <a:cs typeface="Courier New" panose="02070309020205020404" pitchFamily="49" charset="0"/>
              </a:rPr>
              <a:t>: 3px </a:t>
            </a:r>
            <a:r>
              <a:rPr lang="es-ES" sz="1400" dirty="0" err="1">
                <a:solidFill>
                  <a:prstClr val="black"/>
                </a:solidFill>
                <a:latin typeface="Courier New" panose="02070309020205020404" pitchFamily="49" charset="0"/>
                <a:cs typeface="Courier New" panose="02070309020205020404" pitchFamily="49" charset="0"/>
              </a:rPr>
              <a:t>solid</a:t>
            </a:r>
            <a:r>
              <a:rPr lang="es-ES" sz="1400" dirty="0">
                <a:solidFill>
                  <a:prstClr val="black"/>
                </a:solidFill>
                <a:latin typeface="Courier New" panose="02070309020205020404" pitchFamily="49" charset="0"/>
                <a:cs typeface="Courier New" panose="02070309020205020404" pitchFamily="49" charset="0"/>
              </a:rPr>
              <a:t> red;</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border-radius</a:t>
            </a:r>
            <a:r>
              <a:rPr lang="es-ES" sz="1400" dirty="0">
                <a:solidFill>
                  <a:prstClr val="black"/>
                </a:solidFill>
                <a:latin typeface="Courier New" panose="02070309020205020404" pitchFamily="49" charset="0"/>
                <a:cs typeface="Courier New" panose="02070309020205020404" pitchFamily="49" charset="0"/>
              </a:rPr>
              <a:t>: 20px;</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box-</a:t>
            </a:r>
            <a:r>
              <a:rPr lang="es-ES" sz="1400" dirty="0" err="1" smtClean="0">
                <a:solidFill>
                  <a:prstClr val="black"/>
                </a:solidFill>
                <a:latin typeface="Courier New" panose="02070309020205020404" pitchFamily="49" charset="0"/>
                <a:cs typeface="Courier New" panose="02070309020205020404" pitchFamily="49" charset="0"/>
              </a:rPr>
              <a:t>shadow</a:t>
            </a:r>
            <a:r>
              <a:rPr lang="es-ES" sz="1400" dirty="0">
                <a:solidFill>
                  <a:prstClr val="black"/>
                </a:solidFill>
                <a:latin typeface="Courier New" panose="02070309020205020404" pitchFamily="49" charset="0"/>
                <a:cs typeface="Courier New" panose="02070309020205020404" pitchFamily="49" charset="0"/>
              </a:rPr>
              <a:t>: 10px </a:t>
            </a:r>
            <a:r>
              <a:rPr lang="es-ES" sz="1400" dirty="0" err="1">
                <a:solidFill>
                  <a:prstClr val="black"/>
                </a:solidFill>
                <a:latin typeface="Courier New" panose="02070309020205020404" pitchFamily="49" charset="0"/>
                <a:cs typeface="Courier New" panose="02070309020205020404" pitchFamily="49" charset="0"/>
              </a:rPr>
              <a:t>10px</a:t>
            </a:r>
            <a:r>
              <a:rPr lang="es-ES" sz="1400" dirty="0">
                <a:solidFill>
                  <a:prstClr val="black"/>
                </a:solidFill>
                <a:latin typeface="Courier New" panose="02070309020205020404" pitchFamily="49" charset="0"/>
                <a:cs typeface="Courier New" panose="02070309020205020404" pitchFamily="49" charset="0"/>
              </a:rPr>
              <a:t> 2px </a:t>
            </a:r>
            <a:r>
              <a:rPr lang="es-ES" sz="1400" dirty="0" err="1">
                <a:solidFill>
                  <a:prstClr val="black"/>
                </a:solidFill>
                <a:latin typeface="Courier New" panose="02070309020205020404" pitchFamily="49" charset="0"/>
                <a:cs typeface="Courier New" panose="02070309020205020404" pitchFamily="49" charset="0"/>
              </a:rPr>
              <a:t>2px</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black</a:t>
            </a:r>
            <a:r>
              <a:rPr lang="es-ES" sz="1400" dirty="0">
                <a:solidFill>
                  <a:prstClr val="black"/>
                </a:solidFill>
                <a:latin typeface="Courier New" panose="02070309020205020404" pitchFamily="49" charset="0"/>
                <a:cs typeface="Courier New" panose="02070309020205020404" pitchFamily="49" charset="0"/>
              </a:rPr>
              <a:t>;</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a:t>
            </a:r>
            <a:r>
              <a:rPr lang="es-ES" sz="1400" dirty="0">
                <a:solidFill>
                  <a:prstClr val="black"/>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338345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Transiciones en un menú</a:t>
            </a:r>
            <a:endParaRPr lang="es-ES" dirty="0"/>
          </a:p>
        </p:txBody>
      </p:sp>
      <p:pic>
        <p:nvPicPr>
          <p:cNvPr id="2" name="Imagen 1"/>
          <p:cNvPicPr>
            <a:picLocks noChangeAspect="1"/>
          </p:cNvPicPr>
          <p:nvPr/>
        </p:nvPicPr>
        <p:blipFill>
          <a:blip r:embed="rId2"/>
          <a:stretch>
            <a:fillRect/>
          </a:stretch>
        </p:blipFill>
        <p:spPr>
          <a:xfrm>
            <a:off x="1232580" y="1525814"/>
            <a:ext cx="5560106" cy="2905135"/>
          </a:xfrm>
          <a:prstGeom prst="rect">
            <a:avLst/>
          </a:prstGeom>
        </p:spPr>
      </p:pic>
      <p:pic>
        <p:nvPicPr>
          <p:cNvPr id="5" name="Imagen 4"/>
          <p:cNvPicPr>
            <a:picLocks noChangeAspect="1"/>
          </p:cNvPicPr>
          <p:nvPr/>
        </p:nvPicPr>
        <p:blipFill>
          <a:blip r:embed="rId3"/>
          <a:stretch>
            <a:fillRect/>
          </a:stretch>
        </p:blipFill>
        <p:spPr>
          <a:xfrm>
            <a:off x="2318197" y="3470729"/>
            <a:ext cx="5646138" cy="2905135"/>
          </a:xfrm>
          <a:prstGeom prst="rect">
            <a:avLst/>
          </a:prstGeom>
        </p:spPr>
      </p:pic>
      <p:sp>
        <p:nvSpPr>
          <p:cNvPr id="6" name="Flecha curvada hacia la izquierda 5"/>
          <p:cNvSpPr/>
          <p:nvPr/>
        </p:nvSpPr>
        <p:spPr>
          <a:xfrm rot="19846560">
            <a:off x="6364449" y="2508479"/>
            <a:ext cx="1277257" cy="165462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spTree>
    <p:extLst>
      <p:ext uri="{BB962C8B-B14F-4D97-AF65-F5344CB8AC3E}">
        <p14:creationId xmlns:p14="http://schemas.microsoft.com/office/powerpoint/2010/main" val="1163910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err="1" smtClean="0"/>
              <a:t>transform</a:t>
            </a:r>
            <a:endParaRPr lang="es-ES" dirty="0"/>
          </a:p>
        </p:txBody>
      </p:sp>
      <p:sp>
        <p:nvSpPr>
          <p:cNvPr id="5" name="Rectángulo 4"/>
          <p:cNvSpPr/>
          <p:nvPr/>
        </p:nvSpPr>
        <p:spPr>
          <a:xfrm>
            <a:off x="1378834" y="2494953"/>
            <a:ext cx="6386332" cy="1754326"/>
          </a:xfrm>
          <a:prstGeom prst="rect">
            <a:avLst/>
          </a:prstGeom>
        </p:spPr>
        <p:txBody>
          <a:bodyPr wrap="square">
            <a:spAutoFit/>
          </a:bodyPr>
          <a:lstStyle/>
          <a:p>
            <a:pPr marL="285750" indent="-285750">
              <a:buFont typeface="Arial" panose="020B0604020202020204" pitchFamily="34" charset="0"/>
              <a:buChar char="•"/>
            </a:pPr>
            <a:r>
              <a:rPr lang="es-ES" dirty="0" smtClean="0">
                <a:solidFill>
                  <a:prstClr val="black"/>
                </a:solidFill>
              </a:rPr>
              <a:t>Escalar</a:t>
            </a:r>
            <a:r>
              <a:rPr lang="es-ES" dirty="0">
                <a:solidFill>
                  <a:prstClr val="black"/>
                </a:solidFill>
              </a:rPr>
              <a:t>: </a:t>
            </a:r>
            <a:r>
              <a:rPr lang="es-ES" dirty="0" err="1" smtClean="0">
                <a:solidFill>
                  <a:prstClr val="black"/>
                </a:solidFill>
              </a:rPr>
              <a:t>scaleX</a:t>
            </a:r>
            <a:r>
              <a:rPr lang="es-ES" dirty="0" smtClean="0">
                <a:solidFill>
                  <a:prstClr val="black"/>
                </a:solidFill>
              </a:rPr>
              <a:t>(x) , </a:t>
            </a:r>
            <a:r>
              <a:rPr lang="es-ES" dirty="0" err="1" smtClean="0">
                <a:solidFill>
                  <a:prstClr val="black"/>
                </a:solidFill>
              </a:rPr>
              <a:t>scaleY</a:t>
            </a:r>
            <a:r>
              <a:rPr lang="es-ES" dirty="0" smtClean="0">
                <a:solidFill>
                  <a:prstClr val="black"/>
                </a:solidFill>
              </a:rPr>
              <a:t>(y), </a:t>
            </a:r>
            <a:r>
              <a:rPr lang="es-ES" dirty="0" err="1" smtClean="0">
                <a:solidFill>
                  <a:prstClr val="black"/>
                </a:solidFill>
              </a:rPr>
              <a:t>scale</a:t>
            </a:r>
            <a:r>
              <a:rPr lang="es-ES" dirty="0" smtClean="0">
                <a:solidFill>
                  <a:prstClr val="black"/>
                </a:solidFill>
              </a:rPr>
              <a:t>(</a:t>
            </a:r>
            <a:r>
              <a:rPr lang="es-ES" dirty="0" err="1" smtClean="0">
                <a:solidFill>
                  <a:prstClr val="black"/>
                </a:solidFill>
              </a:rPr>
              <a:t>x,y</a:t>
            </a:r>
            <a:r>
              <a:rPr lang="es-ES" dirty="0" smtClean="0">
                <a:solidFill>
                  <a:prstClr val="black"/>
                </a:solidFill>
              </a:rPr>
              <a:t>)</a:t>
            </a:r>
            <a:endParaRPr lang="es-ES" dirty="0">
              <a:solidFill>
                <a:prstClr val="black"/>
              </a:solidFill>
            </a:endParaRPr>
          </a:p>
          <a:p>
            <a:pPr marL="285750" indent="-285750">
              <a:buFont typeface="Arial" panose="020B0604020202020204" pitchFamily="34" charset="0"/>
              <a:buChar char="•"/>
            </a:pPr>
            <a:r>
              <a:rPr lang="es-ES" dirty="0">
                <a:solidFill>
                  <a:prstClr val="black"/>
                </a:solidFill>
              </a:rPr>
              <a:t>rotar </a:t>
            </a:r>
            <a:r>
              <a:rPr lang="es-ES" dirty="0" err="1" smtClean="0">
                <a:solidFill>
                  <a:prstClr val="black"/>
                </a:solidFill>
              </a:rPr>
              <a:t>rotate</a:t>
            </a:r>
            <a:r>
              <a:rPr lang="es-ES" dirty="0" smtClean="0">
                <a:solidFill>
                  <a:prstClr val="black"/>
                </a:solidFill>
              </a:rPr>
              <a:t>(grados: </a:t>
            </a:r>
            <a:r>
              <a:rPr lang="es-ES" dirty="0" err="1" smtClean="0">
                <a:solidFill>
                  <a:prstClr val="black"/>
                </a:solidFill>
              </a:rPr>
              <a:t>deg</a:t>
            </a:r>
            <a:r>
              <a:rPr lang="es-ES" dirty="0" smtClean="0">
                <a:solidFill>
                  <a:prstClr val="black"/>
                </a:solidFill>
              </a:rPr>
              <a:t>)</a:t>
            </a:r>
            <a:br>
              <a:rPr lang="es-ES" dirty="0" smtClean="0">
                <a:solidFill>
                  <a:prstClr val="black"/>
                </a:solidFill>
              </a:rPr>
            </a:br>
            <a:r>
              <a:rPr lang="es-ES" dirty="0" smtClean="0">
                <a:solidFill>
                  <a:prstClr val="black"/>
                </a:solidFill>
              </a:rPr>
              <a:t>El centro de rotación se puede </a:t>
            </a:r>
            <a:r>
              <a:rPr lang="es-ES" dirty="0">
                <a:solidFill>
                  <a:prstClr val="black"/>
                </a:solidFill>
              </a:rPr>
              <a:t>modificar con </a:t>
            </a:r>
            <a:r>
              <a:rPr lang="es-ES" dirty="0" err="1" smtClean="0">
                <a:solidFill>
                  <a:prstClr val="black"/>
                </a:solidFill>
              </a:rPr>
              <a:t>transform-origin</a:t>
            </a:r>
            <a:r>
              <a:rPr lang="es-ES" dirty="0" smtClean="0">
                <a:solidFill>
                  <a:prstClr val="black"/>
                </a:solidFill>
              </a:rPr>
              <a:t>:</a:t>
            </a:r>
            <a:r>
              <a:rPr lang="es-ES" dirty="0">
                <a:solidFill>
                  <a:prstClr val="black"/>
                </a:solidFill>
              </a:rPr>
              <a:t/>
            </a:r>
            <a:br>
              <a:rPr lang="es-ES" dirty="0">
                <a:solidFill>
                  <a:prstClr val="black"/>
                </a:solidFill>
              </a:rPr>
            </a:br>
            <a:r>
              <a:rPr lang="es-ES" dirty="0" err="1">
                <a:solidFill>
                  <a:prstClr val="black"/>
                </a:solidFill>
              </a:rPr>
              <a:t>percentage</a:t>
            </a:r>
            <a:r>
              <a:rPr lang="es-ES" dirty="0">
                <a:solidFill>
                  <a:prstClr val="black"/>
                </a:solidFill>
              </a:rPr>
              <a:t> | </a:t>
            </a:r>
            <a:r>
              <a:rPr lang="es-ES" dirty="0" err="1">
                <a:solidFill>
                  <a:prstClr val="black"/>
                </a:solidFill>
              </a:rPr>
              <a:t>length</a:t>
            </a:r>
            <a:r>
              <a:rPr lang="es-ES" dirty="0">
                <a:solidFill>
                  <a:prstClr val="black"/>
                </a:solidFill>
              </a:rPr>
              <a:t> | </a:t>
            </a:r>
            <a:r>
              <a:rPr lang="es-ES" dirty="0" err="1">
                <a:solidFill>
                  <a:prstClr val="black"/>
                </a:solidFill>
              </a:rPr>
              <a:t>left</a:t>
            </a:r>
            <a:r>
              <a:rPr lang="es-ES" dirty="0">
                <a:solidFill>
                  <a:prstClr val="black"/>
                </a:solidFill>
              </a:rPr>
              <a:t>| center| </a:t>
            </a:r>
            <a:r>
              <a:rPr lang="es-ES" dirty="0" err="1">
                <a:solidFill>
                  <a:prstClr val="black"/>
                </a:solidFill>
              </a:rPr>
              <a:t>right</a:t>
            </a:r>
            <a:r>
              <a:rPr lang="es-ES" dirty="0">
                <a:solidFill>
                  <a:prstClr val="black"/>
                </a:solidFill>
              </a:rPr>
              <a:t>| top| </a:t>
            </a:r>
            <a:r>
              <a:rPr lang="es-ES" dirty="0" err="1" smtClean="0">
                <a:solidFill>
                  <a:prstClr val="black"/>
                </a:solidFill>
              </a:rPr>
              <a:t>bottom</a:t>
            </a:r>
            <a:endParaRPr lang="es-ES" dirty="0">
              <a:solidFill>
                <a:prstClr val="black"/>
              </a:solidFill>
            </a:endParaRPr>
          </a:p>
          <a:p>
            <a:pPr marL="285750" indent="-285750">
              <a:buFont typeface="Arial" panose="020B0604020202020204" pitchFamily="34" charset="0"/>
              <a:buChar char="•"/>
            </a:pPr>
            <a:r>
              <a:rPr lang="es-ES" dirty="0">
                <a:solidFill>
                  <a:prstClr val="black"/>
                </a:solidFill>
              </a:rPr>
              <a:t>inclinar </a:t>
            </a:r>
            <a:r>
              <a:rPr lang="es-ES" dirty="0" err="1" smtClean="0">
                <a:solidFill>
                  <a:prstClr val="black"/>
                </a:solidFill>
              </a:rPr>
              <a:t>skewX</a:t>
            </a:r>
            <a:r>
              <a:rPr lang="es-ES" dirty="0" smtClean="0">
                <a:solidFill>
                  <a:prstClr val="black"/>
                </a:solidFill>
              </a:rPr>
              <a:t>(</a:t>
            </a:r>
            <a:r>
              <a:rPr lang="es-ES" dirty="0" err="1" smtClean="0">
                <a:solidFill>
                  <a:prstClr val="black"/>
                </a:solidFill>
              </a:rPr>
              <a:t>deg</a:t>
            </a:r>
            <a:r>
              <a:rPr lang="es-ES" dirty="0" smtClean="0">
                <a:solidFill>
                  <a:prstClr val="black"/>
                </a:solidFill>
              </a:rPr>
              <a:t>) </a:t>
            </a:r>
            <a:r>
              <a:rPr lang="es-ES" dirty="0" err="1" smtClean="0">
                <a:solidFill>
                  <a:prstClr val="black"/>
                </a:solidFill>
              </a:rPr>
              <a:t>skewY</a:t>
            </a:r>
            <a:r>
              <a:rPr lang="es-ES" dirty="0" smtClean="0">
                <a:solidFill>
                  <a:prstClr val="black"/>
                </a:solidFill>
              </a:rPr>
              <a:t>(</a:t>
            </a:r>
            <a:r>
              <a:rPr lang="es-ES" dirty="0" err="1" smtClean="0">
                <a:solidFill>
                  <a:prstClr val="black"/>
                </a:solidFill>
              </a:rPr>
              <a:t>deg</a:t>
            </a:r>
            <a:r>
              <a:rPr lang="es-ES" dirty="0" smtClean="0">
                <a:solidFill>
                  <a:prstClr val="black"/>
                </a:solidFill>
              </a:rPr>
              <a:t>) </a:t>
            </a:r>
            <a:r>
              <a:rPr lang="es-ES" dirty="0" err="1" smtClean="0">
                <a:solidFill>
                  <a:prstClr val="black"/>
                </a:solidFill>
              </a:rPr>
              <a:t>skew</a:t>
            </a:r>
            <a:r>
              <a:rPr lang="es-ES" dirty="0" smtClean="0">
                <a:solidFill>
                  <a:prstClr val="black"/>
                </a:solidFill>
              </a:rPr>
              <a:t>(</a:t>
            </a:r>
            <a:r>
              <a:rPr lang="es-ES" dirty="0" err="1" smtClean="0">
                <a:solidFill>
                  <a:prstClr val="black"/>
                </a:solidFill>
              </a:rPr>
              <a:t>deg</a:t>
            </a:r>
            <a:r>
              <a:rPr lang="es-ES" dirty="0" smtClean="0">
                <a:solidFill>
                  <a:prstClr val="black"/>
                </a:solidFill>
              </a:rPr>
              <a:t>, [</a:t>
            </a:r>
            <a:r>
              <a:rPr lang="es-ES" dirty="0" err="1" smtClean="0">
                <a:solidFill>
                  <a:prstClr val="black"/>
                </a:solidFill>
              </a:rPr>
              <a:t>deg</a:t>
            </a:r>
            <a:r>
              <a:rPr lang="es-ES" dirty="0" smtClean="0">
                <a:solidFill>
                  <a:prstClr val="black"/>
                </a:solidFill>
              </a:rPr>
              <a:t>])</a:t>
            </a:r>
            <a:endParaRPr lang="es-ES" dirty="0">
              <a:solidFill>
                <a:prstClr val="black"/>
              </a:solidFill>
            </a:endParaRPr>
          </a:p>
          <a:p>
            <a:pPr marL="285750" indent="-285750">
              <a:buFont typeface="Arial" panose="020B0604020202020204" pitchFamily="34" charset="0"/>
              <a:buChar char="•"/>
            </a:pPr>
            <a:r>
              <a:rPr lang="es-ES" dirty="0">
                <a:solidFill>
                  <a:prstClr val="black"/>
                </a:solidFill>
              </a:rPr>
              <a:t>trasladar o </a:t>
            </a:r>
            <a:r>
              <a:rPr lang="es-ES" dirty="0" smtClean="0">
                <a:solidFill>
                  <a:prstClr val="black"/>
                </a:solidFill>
              </a:rPr>
              <a:t>mover </a:t>
            </a:r>
            <a:r>
              <a:rPr lang="es-ES" dirty="0" err="1" smtClean="0">
                <a:solidFill>
                  <a:prstClr val="black"/>
                </a:solidFill>
              </a:rPr>
              <a:t>translateX</a:t>
            </a:r>
            <a:r>
              <a:rPr lang="es-ES" dirty="0" smtClean="0">
                <a:solidFill>
                  <a:prstClr val="black"/>
                </a:solidFill>
              </a:rPr>
              <a:t>(x), </a:t>
            </a:r>
            <a:r>
              <a:rPr lang="es-ES" dirty="0" err="1" smtClean="0">
                <a:solidFill>
                  <a:prstClr val="black"/>
                </a:solidFill>
              </a:rPr>
              <a:t>translateY</a:t>
            </a:r>
            <a:r>
              <a:rPr lang="es-ES" dirty="0" smtClean="0">
                <a:solidFill>
                  <a:prstClr val="black"/>
                </a:solidFill>
              </a:rPr>
              <a:t>(y), </a:t>
            </a:r>
            <a:r>
              <a:rPr lang="es-ES" dirty="0" err="1" smtClean="0">
                <a:solidFill>
                  <a:prstClr val="black"/>
                </a:solidFill>
              </a:rPr>
              <a:t>translate</a:t>
            </a:r>
            <a:r>
              <a:rPr lang="es-ES" dirty="0" smtClean="0">
                <a:solidFill>
                  <a:prstClr val="black"/>
                </a:solidFill>
              </a:rPr>
              <a:t>(</a:t>
            </a:r>
            <a:r>
              <a:rPr lang="es-ES" dirty="0" err="1" smtClean="0">
                <a:solidFill>
                  <a:prstClr val="black"/>
                </a:solidFill>
              </a:rPr>
              <a:t>x,y</a:t>
            </a:r>
            <a:r>
              <a:rPr lang="es-ES" dirty="0">
                <a:solidFill>
                  <a:prstClr val="black"/>
                </a:solidFill>
              </a:rPr>
              <a:t>)</a:t>
            </a:r>
          </a:p>
        </p:txBody>
      </p:sp>
      <p:sp>
        <p:nvSpPr>
          <p:cNvPr id="6" name="Rectángulo 5"/>
          <p:cNvSpPr/>
          <p:nvPr/>
        </p:nvSpPr>
        <p:spPr>
          <a:xfrm>
            <a:off x="2361978" y="1693843"/>
            <a:ext cx="6127309" cy="369332"/>
          </a:xfrm>
          <a:prstGeom prst="rect">
            <a:avLst/>
          </a:prstGeom>
        </p:spPr>
        <p:txBody>
          <a:bodyPr wrap="square">
            <a:spAutoFit/>
          </a:bodyPr>
          <a:lstStyle/>
          <a:p>
            <a:r>
              <a:rPr lang="es-ES" dirty="0">
                <a:solidFill>
                  <a:prstClr val="black"/>
                </a:solidFill>
              </a:rPr>
              <a:t>puede operar cuatro transformaciones básicas en un elemento:</a:t>
            </a:r>
          </a:p>
        </p:txBody>
      </p:sp>
      <p:sp>
        <p:nvSpPr>
          <p:cNvPr id="7" name="Rectángulo 6"/>
          <p:cNvSpPr/>
          <p:nvPr/>
        </p:nvSpPr>
        <p:spPr>
          <a:xfrm>
            <a:off x="870835" y="1693843"/>
            <a:ext cx="11763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transform</a:t>
            </a:r>
            <a:endParaRPr lang="es-ES" b="1" dirty="0">
              <a:solidFill>
                <a:prstClr val="white"/>
              </a:solidFill>
            </a:endParaRPr>
          </a:p>
        </p:txBody>
      </p:sp>
      <p:sp>
        <p:nvSpPr>
          <p:cNvPr id="8" name="Rectángulo 7"/>
          <p:cNvSpPr/>
          <p:nvPr/>
        </p:nvSpPr>
        <p:spPr>
          <a:xfrm>
            <a:off x="3439885" y="4681057"/>
            <a:ext cx="4572000"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principal:hover</a:t>
            </a:r>
            <a:r>
              <a:rPr lang="es-ES" sz="1400" dirty="0">
                <a:solidFill>
                  <a:prstClr val="black"/>
                </a:solidFill>
                <a:latin typeface="Courier New" panose="02070309020205020404" pitchFamily="49" charset="0"/>
                <a:cs typeface="Courier New" panose="02070309020205020404" pitchFamily="49" charset="0"/>
              </a:rPr>
              <a:t>{</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moz-transform</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rotate</a:t>
            </a:r>
            <a:r>
              <a:rPr lang="es-ES" sz="1400" dirty="0">
                <a:solidFill>
                  <a:prstClr val="black"/>
                </a:solidFill>
                <a:latin typeface="Courier New" panose="02070309020205020404" pitchFamily="49" charset="0"/>
                <a:cs typeface="Courier New" panose="02070309020205020404" pitchFamily="49" charset="0"/>
              </a:rPr>
              <a:t>(5deg);</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webkit-transform</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rotate</a:t>
            </a:r>
            <a:r>
              <a:rPr lang="es-ES" sz="1400" dirty="0">
                <a:solidFill>
                  <a:prstClr val="black"/>
                </a:solidFill>
                <a:latin typeface="Courier New" panose="02070309020205020404" pitchFamily="49" charset="0"/>
                <a:cs typeface="Courier New" panose="02070309020205020404" pitchFamily="49" charset="0"/>
              </a:rPr>
              <a:t>(5deg);</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p>
        </p:txBody>
      </p:sp>
      <p:sp>
        <p:nvSpPr>
          <p:cNvPr id="2" name="CuadroTexto 1"/>
          <p:cNvSpPr txBox="1"/>
          <p:nvPr/>
        </p:nvSpPr>
        <p:spPr>
          <a:xfrm>
            <a:off x="1378834" y="6066942"/>
            <a:ext cx="5092741" cy="369332"/>
          </a:xfrm>
          <a:prstGeom prst="rect">
            <a:avLst/>
          </a:prstGeom>
          <a:noFill/>
        </p:spPr>
        <p:txBody>
          <a:bodyPr wrap="none" rtlCol="0">
            <a:spAutoFit/>
          </a:bodyPr>
          <a:lstStyle/>
          <a:p>
            <a:r>
              <a:rPr lang="es-ES" dirty="0" smtClean="0">
                <a:solidFill>
                  <a:prstClr val="black"/>
                </a:solidFill>
              </a:rPr>
              <a:t>Se pueden aplicar a la vez diversas transformaciones</a:t>
            </a:r>
            <a:endParaRPr lang="es-ES" dirty="0">
              <a:solidFill>
                <a:prstClr val="black"/>
              </a:solidFill>
            </a:endParaRPr>
          </a:p>
        </p:txBody>
      </p:sp>
    </p:spTree>
    <p:extLst>
      <p:ext uri="{BB962C8B-B14F-4D97-AF65-F5344CB8AC3E}">
        <p14:creationId xmlns:p14="http://schemas.microsoft.com/office/powerpoint/2010/main" val="20237937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r"/>
            <a:r>
              <a:rPr lang="es-ES" dirty="0" smtClean="0"/>
              <a:t>Ejemplo de transformaciones</a:t>
            </a:r>
            <a:endParaRPr lang="es-ES" dirty="0"/>
          </a:p>
        </p:txBody>
      </p:sp>
      <p:grpSp>
        <p:nvGrpSpPr>
          <p:cNvPr id="12" name="Grupo 11"/>
          <p:cNvGrpSpPr/>
          <p:nvPr/>
        </p:nvGrpSpPr>
        <p:grpSpPr>
          <a:xfrm>
            <a:off x="3352911" y="1407733"/>
            <a:ext cx="4743985" cy="4992082"/>
            <a:chOff x="2391544" y="1408718"/>
            <a:chExt cx="5110155" cy="5209796"/>
          </a:xfrm>
        </p:grpSpPr>
        <p:pic>
          <p:nvPicPr>
            <p:cNvPr id="10" name="Imagen 9"/>
            <p:cNvPicPr>
              <a:picLocks noChangeAspect="1"/>
            </p:cNvPicPr>
            <p:nvPr/>
          </p:nvPicPr>
          <p:blipFill>
            <a:blip r:embed="rId2"/>
            <a:stretch>
              <a:fillRect/>
            </a:stretch>
          </p:blipFill>
          <p:spPr>
            <a:xfrm>
              <a:off x="2391544" y="1408718"/>
              <a:ext cx="5110155" cy="5209796"/>
            </a:xfrm>
            <a:prstGeom prst="rect">
              <a:avLst/>
            </a:prstGeom>
          </p:spPr>
        </p:pic>
        <p:pic>
          <p:nvPicPr>
            <p:cNvPr id="7" name="Imagen 6"/>
            <p:cNvPicPr>
              <a:picLocks noChangeAspect="1"/>
            </p:cNvPicPr>
            <p:nvPr/>
          </p:nvPicPr>
          <p:blipFill>
            <a:blip r:embed="rId3"/>
            <a:stretch>
              <a:fillRect/>
            </a:stretch>
          </p:blipFill>
          <p:spPr>
            <a:xfrm>
              <a:off x="2615889" y="3709809"/>
              <a:ext cx="1575707" cy="839843"/>
            </a:xfrm>
            <a:prstGeom prst="rect">
              <a:avLst/>
            </a:prstGeom>
          </p:spPr>
        </p:pic>
        <p:pic>
          <p:nvPicPr>
            <p:cNvPr id="8" name="Imagen 7"/>
            <p:cNvPicPr>
              <a:picLocks noChangeAspect="1"/>
            </p:cNvPicPr>
            <p:nvPr/>
          </p:nvPicPr>
          <p:blipFill>
            <a:blip r:embed="rId4">
              <a:clrChange>
                <a:clrFrom>
                  <a:srgbClr val="FFFFFF"/>
                </a:clrFrom>
                <a:clrTo>
                  <a:srgbClr val="FFFFFF">
                    <a:alpha val="0"/>
                  </a:srgbClr>
                </a:clrTo>
              </a:clrChange>
            </a:blip>
            <a:stretch>
              <a:fillRect/>
            </a:stretch>
          </p:blipFill>
          <p:spPr>
            <a:xfrm>
              <a:off x="5962620" y="2540910"/>
              <a:ext cx="1367452" cy="1755019"/>
            </a:xfrm>
            <a:prstGeom prst="rect">
              <a:avLst/>
            </a:prstGeom>
          </p:spPr>
        </p:pic>
        <p:pic>
          <p:nvPicPr>
            <p:cNvPr id="9" name="Imagen 8"/>
            <p:cNvPicPr>
              <a:picLocks noChangeAspect="1"/>
            </p:cNvPicPr>
            <p:nvPr/>
          </p:nvPicPr>
          <p:blipFill>
            <a:blip r:embed="rId5">
              <a:clrChange>
                <a:clrFrom>
                  <a:srgbClr val="FFFFFF"/>
                </a:clrFrom>
                <a:clrTo>
                  <a:srgbClr val="FFFFFF">
                    <a:alpha val="0"/>
                  </a:srgbClr>
                </a:clrTo>
              </a:clrChange>
            </a:blip>
            <a:stretch>
              <a:fillRect/>
            </a:stretch>
          </p:blipFill>
          <p:spPr>
            <a:xfrm>
              <a:off x="2742872" y="5468447"/>
              <a:ext cx="2002615" cy="917228"/>
            </a:xfrm>
            <a:prstGeom prst="rect">
              <a:avLst/>
            </a:prstGeom>
          </p:spPr>
        </p:pic>
        <p:pic>
          <p:nvPicPr>
            <p:cNvPr id="11" name="Imagen 10"/>
            <p:cNvPicPr>
              <a:picLocks noChangeAspect="1"/>
            </p:cNvPicPr>
            <p:nvPr/>
          </p:nvPicPr>
          <p:blipFill>
            <a:blip r:embed="rId6">
              <a:clrChange>
                <a:clrFrom>
                  <a:srgbClr val="FFFFFF"/>
                </a:clrFrom>
                <a:clrTo>
                  <a:srgbClr val="FFFFFF">
                    <a:alpha val="0"/>
                  </a:srgbClr>
                </a:clrTo>
              </a:clrChange>
            </a:blip>
            <a:stretch>
              <a:fillRect/>
            </a:stretch>
          </p:blipFill>
          <p:spPr>
            <a:xfrm>
              <a:off x="4926563" y="5468447"/>
              <a:ext cx="2335355" cy="1009883"/>
            </a:xfrm>
            <a:prstGeom prst="rect">
              <a:avLst/>
            </a:prstGeom>
          </p:spPr>
        </p:pic>
      </p:grpSp>
      <p:sp>
        <p:nvSpPr>
          <p:cNvPr id="13" name="CuadroTexto 12"/>
          <p:cNvSpPr txBox="1"/>
          <p:nvPr/>
        </p:nvSpPr>
        <p:spPr>
          <a:xfrm>
            <a:off x="628650" y="2333286"/>
            <a:ext cx="2373512" cy="2031325"/>
          </a:xfrm>
          <a:prstGeom prst="rect">
            <a:avLst/>
          </a:prstGeom>
          <a:noFill/>
        </p:spPr>
        <p:txBody>
          <a:bodyPr wrap="square" rtlCol="0">
            <a:spAutoFit/>
          </a:bodyPr>
          <a:lstStyle/>
          <a:p>
            <a:r>
              <a:rPr lang="es-ES" dirty="0" smtClean="0">
                <a:solidFill>
                  <a:prstClr val="black"/>
                </a:solidFill>
              </a:rPr>
              <a:t>Aspecto de las cuatro transformaciones posibles. Cada una de ellas se produce al hacer </a:t>
            </a:r>
            <a:r>
              <a:rPr lang="en-US" i="1" dirty="0" smtClean="0">
                <a:solidFill>
                  <a:prstClr val="black"/>
                </a:solidFill>
              </a:rPr>
              <a:t>hoover</a:t>
            </a:r>
            <a:r>
              <a:rPr lang="es-ES" dirty="0" smtClean="0">
                <a:solidFill>
                  <a:prstClr val="black"/>
                </a:solidFill>
              </a:rPr>
              <a:t> sobre el rectángulo correspondiente</a:t>
            </a:r>
            <a:endParaRPr lang="es-ES" dirty="0">
              <a:solidFill>
                <a:prstClr val="black"/>
              </a:solidFill>
            </a:endParaRPr>
          </a:p>
        </p:txBody>
      </p:sp>
    </p:spTree>
    <p:extLst>
      <p:ext uri="{BB962C8B-B14F-4D97-AF65-F5344CB8AC3E}">
        <p14:creationId xmlns:p14="http://schemas.microsoft.com/office/powerpoint/2010/main" val="2079838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ES" dirty="0" err="1" smtClean="0"/>
              <a:t>transform</a:t>
            </a:r>
            <a:r>
              <a:rPr lang="es-ES" dirty="0" smtClean="0"/>
              <a:t> + </a:t>
            </a:r>
            <a:r>
              <a:rPr lang="es-ES" dirty="0" err="1" smtClean="0"/>
              <a:t>transition</a:t>
            </a:r>
            <a:endParaRPr lang="es-ES" dirty="0"/>
          </a:p>
        </p:txBody>
      </p:sp>
      <p:sp>
        <p:nvSpPr>
          <p:cNvPr id="8" name="CuadroTexto 7"/>
          <p:cNvSpPr txBox="1"/>
          <p:nvPr/>
        </p:nvSpPr>
        <p:spPr>
          <a:xfrm>
            <a:off x="1485176" y="1566545"/>
            <a:ext cx="6416878" cy="646331"/>
          </a:xfrm>
          <a:prstGeom prst="rect">
            <a:avLst/>
          </a:prstGeom>
          <a:noFill/>
        </p:spPr>
        <p:txBody>
          <a:bodyPr wrap="square" rtlCol="0">
            <a:spAutoFit/>
          </a:bodyPr>
          <a:lstStyle/>
          <a:p>
            <a:r>
              <a:rPr lang="es-ES" dirty="0" smtClean="0">
                <a:solidFill>
                  <a:prstClr val="black"/>
                </a:solidFill>
              </a:rPr>
              <a:t>Una vez creada cualquier transformación, se le pueden aplicar </a:t>
            </a:r>
            <a:r>
              <a:rPr lang="es-ES" dirty="0" err="1" smtClean="0">
                <a:solidFill>
                  <a:prstClr val="black"/>
                </a:solidFill>
              </a:rPr>
              <a:t>trasiciones</a:t>
            </a:r>
            <a:r>
              <a:rPr lang="es-ES" dirty="0" smtClean="0">
                <a:solidFill>
                  <a:prstClr val="black"/>
                </a:solidFill>
              </a:rPr>
              <a:t> para crear un proceso de cambio más suave</a:t>
            </a:r>
            <a:endParaRPr lang="es-ES" dirty="0">
              <a:solidFill>
                <a:prstClr val="black"/>
              </a:solidFill>
            </a:endParaRPr>
          </a:p>
        </p:txBody>
      </p:sp>
      <p:sp>
        <p:nvSpPr>
          <p:cNvPr id="12" name="Rectángulo 11"/>
          <p:cNvSpPr/>
          <p:nvPr/>
        </p:nvSpPr>
        <p:spPr>
          <a:xfrm>
            <a:off x="1485176" y="2776121"/>
            <a:ext cx="6698125" cy="332398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#principal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display</a:t>
            </a:r>
            <a:r>
              <a:rPr lang="es-ES" sz="1400" dirty="0">
                <a:solidFill>
                  <a:prstClr val="black"/>
                </a:solidFill>
                <a:latin typeface="Courier New" panose="02070309020205020404" pitchFamily="49" charset="0"/>
                <a:cs typeface="Courier New" panose="02070309020205020404" pitchFamily="49" charset="0"/>
              </a:rPr>
              <a:t>: block;</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width</a:t>
            </a:r>
            <a:r>
              <a:rPr lang="es-ES" sz="1400" dirty="0">
                <a:solidFill>
                  <a:prstClr val="black"/>
                </a:solidFill>
                <a:latin typeface="Courier New" panose="02070309020205020404" pitchFamily="49" charset="0"/>
                <a:cs typeface="Courier New" panose="02070309020205020404" pitchFamily="49" charset="0"/>
              </a:rPr>
              <a:t>: 500px;</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margin</a:t>
            </a:r>
            <a:r>
              <a:rPr lang="es-ES" sz="1400" dirty="0">
                <a:solidFill>
                  <a:prstClr val="black"/>
                </a:solidFill>
                <a:latin typeface="Courier New" panose="02070309020205020404" pitchFamily="49" charset="0"/>
                <a:cs typeface="Courier New" panose="02070309020205020404" pitchFamily="49" charset="0"/>
              </a:rPr>
              <a:t>: 50px auto;</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padding</a:t>
            </a:r>
            <a:r>
              <a:rPr lang="es-ES" sz="1400" dirty="0">
                <a:solidFill>
                  <a:prstClr val="black"/>
                </a:solidFill>
                <a:latin typeface="Courier New" panose="02070309020205020404" pitchFamily="49" charset="0"/>
                <a:cs typeface="Courier New" panose="02070309020205020404" pitchFamily="49" charset="0"/>
              </a:rPr>
              <a:t>: 15px;</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text-align</a:t>
            </a:r>
            <a:r>
              <a:rPr lang="es-ES" sz="1400" dirty="0">
                <a:solidFill>
                  <a:prstClr val="black"/>
                </a:solidFill>
                <a:latin typeface="Courier New" panose="02070309020205020404" pitchFamily="49" charset="0"/>
                <a:cs typeface="Courier New" panose="02070309020205020404" pitchFamily="49" charset="0"/>
              </a:rPr>
              <a:t>: center;</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border</a:t>
            </a:r>
            <a:r>
              <a:rPr lang="es-ES" sz="1400" dirty="0">
                <a:solidFill>
                  <a:prstClr val="black"/>
                </a:solidFill>
                <a:latin typeface="Courier New" panose="02070309020205020404" pitchFamily="49" charset="0"/>
                <a:cs typeface="Courier New" panose="02070309020205020404" pitchFamily="49" charset="0"/>
              </a:rPr>
              <a:t>: 1px </a:t>
            </a:r>
            <a:r>
              <a:rPr lang="es-ES" sz="1400" dirty="0" err="1">
                <a:solidFill>
                  <a:prstClr val="black"/>
                </a:solidFill>
                <a:latin typeface="Courier New" panose="02070309020205020404" pitchFamily="49" charset="0"/>
                <a:cs typeface="Courier New" panose="02070309020205020404" pitchFamily="49" charset="0"/>
              </a:rPr>
              <a:t>solid</a:t>
            </a:r>
            <a:r>
              <a:rPr lang="es-ES" sz="1400" dirty="0">
                <a:solidFill>
                  <a:prstClr val="black"/>
                </a:solidFill>
                <a:latin typeface="Courier New" panose="02070309020205020404" pitchFamily="49" charset="0"/>
                <a:cs typeface="Courier New" panose="02070309020205020404" pitchFamily="49" charset="0"/>
              </a:rPr>
              <a:t> #999999;</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background</a:t>
            </a:r>
            <a:r>
              <a:rPr lang="es-ES" sz="1400" dirty="0">
                <a:solidFill>
                  <a:prstClr val="black"/>
                </a:solidFill>
                <a:latin typeface="Courier New" panose="02070309020205020404" pitchFamily="49" charset="0"/>
                <a:cs typeface="Courier New" panose="02070309020205020404" pitchFamily="49" charset="0"/>
              </a:rPr>
              <a:t>: #DDDDDD;</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moz-transition</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moz-transform</a:t>
            </a:r>
            <a:r>
              <a:rPr lang="es-ES" sz="1400" dirty="0">
                <a:solidFill>
                  <a:prstClr val="black"/>
                </a:solidFill>
                <a:latin typeface="Courier New" panose="02070309020205020404" pitchFamily="49" charset="0"/>
                <a:cs typeface="Courier New" panose="02070309020205020404" pitchFamily="49" charset="0"/>
              </a:rPr>
              <a:t> 1s </a:t>
            </a:r>
            <a:r>
              <a:rPr lang="es-ES" sz="1400" dirty="0" err="1">
                <a:solidFill>
                  <a:prstClr val="black"/>
                </a:solidFill>
                <a:latin typeface="Courier New" panose="02070309020205020404" pitchFamily="49" charset="0"/>
                <a:cs typeface="Courier New" panose="02070309020205020404" pitchFamily="49" charset="0"/>
              </a:rPr>
              <a:t>ease</a:t>
            </a:r>
            <a:r>
              <a:rPr lang="es-ES" sz="1400" dirty="0">
                <a:solidFill>
                  <a:prstClr val="black"/>
                </a:solidFill>
                <a:latin typeface="Courier New" panose="02070309020205020404" pitchFamily="49" charset="0"/>
                <a:cs typeface="Courier New" panose="02070309020205020404" pitchFamily="49" charset="0"/>
              </a:rPr>
              <a:t>-in-</a:t>
            </a:r>
            <a:r>
              <a:rPr lang="es-ES" sz="1400" dirty="0" err="1">
                <a:solidFill>
                  <a:prstClr val="black"/>
                </a:solidFill>
                <a:latin typeface="Courier New" panose="02070309020205020404" pitchFamily="49" charset="0"/>
                <a:cs typeface="Courier New" panose="02070309020205020404" pitchFamily="49" charset="0"/>
              </a:rPr>
              <a:t>out</a:t>
            </a:r>
            <a:r>
              <a:rPr lang="es-ES" sz="1400" dirty="0">
                <a:solidFill>
                  <a:prstClr val="black"/>
                </a:solidFill>
                <a:latin typeface="Courier New" panose="02070309020205020404" pitchFamily="49" charset="0"/>
                <a:cs typeface="Courier New" panose="02070309020205020404" pitchFamily="49" charset="0"/>
              </a:rPr>
              <a:t> 0.5s;</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webkit-transition</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webkit-transform</a:t>
            </a:r>
            <a:r>
              <a:rPr lang="es-ES" sz="1400" dirty="0">
                <a:solidFill>
                  <a:prstClr val="black"/>
                </a:solidFill>
                <a:latin typeface="Courier New" panose="02070309020205020404" pitchFamily="49" charset="0"/>
                <a:cs typeface="Courier New" panose="02070309020205020404" pitchFamily="49" charset="0"/>
              </a:rPr>
              <a:t> 1s </a:t>
            </a:r>
            <a:r>
              <a:rPr lang="es-ES" sz="1400" dirty="0" err="1">
                <a:solidFill>
                  <a:prstClr val="black"/>
                </a:solidFill>
                <a:latin typeface="Courier New" panose="02070309020205020404" pitchFamily="49" charset="0"/>
                <a:cs typeface="Courier New" panose="02070309020205020404" pitchFamily="49" charset="0"/>
              </a:rPr>
              <a:t>ease</a:t>
            </a:r>
            <a:r>
              <a:rPr lang="es-ES" sz="1400" dirty="0">
                <a:solidFill>
                  <a:prstClr val="black"/>
                </a:solidFill>
                <a:latin typeface="Courier New" panose="02070309020205020404" pitchFamily="49" charset="0"/>
                <a:cs typeface="Courier New" panose="02070309020205020404" pitchFamily="49" charset="0"/>
              </a:rPr>
              <a:t>-in-</a:t>
            </a:r>
            <a:r>
              <a:rPr lang="es-ES" sz="1400" dirty="0" err="1">
                <a:solidFill>
                  <a:prstClr val="black"/>
                </a:solidFill>
                <a:latin typeface="Courier New" panose="02070309020205020404" pitchFamily="49" charset="0"/>
                <a:cs typeface="Courier New" panose="02070309020205020404" pitchFamily="49" charset="0"/>
              </a:rPr>
              <a:t>out</a:t>
            </a:r>
            <a:r>
              <a:rPr lang="es-ES" sz="1400" dirty="0">
                <a:solidFill>
                  <a:prstClr val="black"/>
                </a:solidFill>
                <a:latin typeface="Courier New" panose="02070309020205020404" pitchFamily="49" charset="0"/>
                <a:cs typeface="Courier New" panose="02070309020205020404" pitchFamily="49" charset="0"/>
              </a:rPr>
              <a:t> 0.5s;</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principal:hover</a:t>
            </a:r>
            <a:r>
              <a:rPr lang="es-ES" sz="1400" dirty="0">
                <a:solidFill>
                  <a:prstClr val="black"/>
                </a:solidFill>
                <a:latin typeface="Courier New" panose="02070309020205020404" pitchFamily="49" charset="0"/>
                <a:cs typeface="Courier New" panose="02070309020205020404" pitchFamily="49" charset="0"/>
              </a:rPr>
              <a:t>{</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moz-transform</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rotate</a:t>
            </a:r>
            <a:r>
              <a:rPr lang="es-ES" sz="1400" dirty="0">
                <a:solidFill>
                  <a:prstClr val="black"/>
                </a:solidFill>
                <a:latin typeface="Courier New" panose="02070309020205020404" pitchFamily="49" charset="0"/>
                <a:cs typeface="Courier New" panose="02070309020205020404" pitchFamily="49" charset="0"/>
              </a:rPr>
              <a:t>(5deg);</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webkit-transform</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rotate</a:t>
            </a:r>
            <a:r>
              <a:rPr lang="es-ES" sz="1400" dirty="0">
                <a:solidFill>
                  <a:prstClr val="black"/>
                </a:solidFill>
                <a:latin typeface="Courier New" panose="02070309020205020404" pitchFamily="49" charset="0"/>
                <a:cs typeface="Courier New" panose="02070309020205020404" pitchFamily="49" charset="0"/>
              </a:rPr>
              <a:t>(5deg);</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6736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4687597" y="1426101"/>
            <a:ext cx="3514192" cy="3076836"/>
          </a:xfrm>
          <a:prstGeom prst="rect">
            <a:avLst/>
          </a:prstGeom>
        </p:spPr>
      </p:pic>
      <p:sp>
        <p:nvSpPr>
          <p:cNvPr id="3" name="Título 2"/>
          <p:cNvSpPr>
            <a:spLocks noGrp="1"/>
          </p:cNvSpPr>
          <p:nvPr>
            <p:ph type="title"/>
          </p:nvPr>
        </p:nvSpPr>
        <p:spPr/>
        <p:txBody>
          <a:bodyPr/>
          <a:lstStyle/>
          <a:p>
            <a:pPr algn="r"/>
            <a:r>
              <a:rPr lang="es-ES" dirty="0" smtClean="0"/>
              <a:t>Trasformación y transición</a:t>
            </a:r>
            <a:endParaRPr lang="es-ES" dirty="0"/>
          </a:p>
        </p:txBody>
      </p:sp>
      <p:pic>
        <p:nvPicPr>
          <p:cNvPr id="2" name="Imagen 1"/>
          <p:cNvPicPr>
            <a:picLocks noChangeAspect="1"/>
          </p:cNvPicPr>
          <p:nvPr/>
        </p:nvPicPr>
        <p:blipFill>
          <a:blip r:embed="rId3"/>
          <a:stretch>
            <a:fillRect/>
          </a:stretch>
        </p:blipFill>
        <p:spPr>
          <a:xfrm>
            <a:off x="3407664" y="2320648"/>
            <a:ext cx="3514192" cy="3027378"/>
          </a:xfrm>
          <a:prstGeom prst="rect">
            <a:avLst/>
          </a:prstGeom>
        </p:spPr>
      </p:pic>
      <p:sp>
        <p:nvSpPr>
          <p:cNvPr id="7" name="Flecha curvada hacia la izquierda 6"/>
          <p:cNvSpPr/>
          <p:nvPr/>
        </p:nvSpPr>
        <p:spPr>
          <a:xfrm rot="2925136">
            <a:off x="6178492" y="3632846"/>
            <a:ext cx="1619414" cy="343036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black"/>
              </a:solidFill>
            </a:endParaRPr>
          </a:p>
        </p:txBody>
      </p:sp>
      <p:pic>
        <p:nvPicPr>
          <p:cNvPr id="4" name="Imagen 3"/>
          <p:cNvPicPr>
            <a:picLocks noChangeAspect="1"/>
          </p:cNvPicPr>
          <p:nvPr/>
        </p:nvPicPr>
        <p:blipFill>
          <a:blip r:embed="rId4"/>
          <a:stretch>
            <a:fillRect/>
          </a:stretch>
        </p:blipFill>
        <p:spPr>
          <a:xfrm>
            <a:off x="839362" y="3057827"/>
            <a:ext cx="3648926" cy="3160018"/>
          </a:xfrm>
          <a:prstGeom prst="rect">
            <a:avLst/>
          </a:prstGeom>
        </p:spPr>
      </p:pic>
    </p:spTree>
    <p:extLst>
      <p:ext uri="{BB962C8B-B14F-4D97-AF65-F5344CB8AC3E}">
        <p14:creationId xmlns:p14="http://schemas.microsoft.com/office/powerpoint/2010/main" val="2252376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Transformaciones en 3D</a:t>
            </a:r>
            <a:endParaRPr lang="es-ES" dirty="0"/>
          </a:p>
        </p:txBody>
      </p:sp>
      <p:sp>
        <p:nvSpPr>
          <p:cNvPr id="3" name="Rectángulo 2"/>
          <p:cNvSpPr/>
          <p:nvPr/>
        </p:nvSpPr>
        <p:spPr>
          <a:xfrm>
            <a:off x="898130" y="1530070"/>
            <a:ext cx="138104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perspective</a:t>
            </a:r>
            <a:endParaRPr lang="es-ES" b="1" dirty="0">
              <a:solidFill>
                <a:prstClr val="white"/>
              </a:solidFill>
            </a:endParaRPr>
          </a:p>
        </p:txBody>
      </p:sp>
      <p:sp>
        <p:nvSpPr>
          <p:cNvPr id="4" name="CuadroTexto 3"/>
          <p:cNvSpPr txBox="1"/>
          <p:nvPr/>
        </p:nvSpPr>
        <p:spPr>
          <a:xfrm>
            <a:off x="2906973" y="1391570"/>
            <a:ext cx="5254388" cy="923330"/>
          </a:xfrm>
          <a:prstGeom prst="rect">
            <a:avLst/>
          </a:prstGeom>
          <a:noFill/>
        </p:spPr>
        <p:txBody>
          <a:bodyPr wrap="square" rtlCol="0">
            <a:spAutoFit/>
          </a:bodyPr>
          <a:lstStyle/>
          <a:p>
            <a:r>
              <a:rPr lang="es-ES" dirty="0" smtClean="0">
                <a:solidFill>
                  <a:prstClr val="black"/>
                </a:solidFill>
              </a:rPr>
              <a:t>Valor numérico asignado a un contenedor para indicar la distancia al eje Z de los elementos contenidos.</a:t>
            </a:r>
          </a:p>
          <a:p>
            <a:r>
              <a:rPr lang="es-ES" dirty="0" smtClean="0">
                <a:solidFill>
                  <a:prstClr val="black"/>
                </a:solidFill>
              </a:rPr>
              <a:t>Valores razonables entre 300 y 1500</a:t>
            </a:r>
            <a:endParaRPr lang="es-ES" dirty="0">
              <a:solidFill>
                <a:prstClr val="black"/>
              </a:solidFill>
            </a:endParaRPr>
          </a:p>
        </p:txBody>
      </p:sp>
      <p:sp>
        <p:nvSpPr>
          <p:cNvPr id="5" name="CuadroTexto 4"/>
          <p:cNvSpPr txBox="1"/>
          <p:nvPr/>
        </p:nvSpPr>
        <p:spPr>
          <a:xfrm>
            <a:off x="2624708" y="4796415"/>
            <a:ext cx="2838734" cy="1200329"/>
          </a:xfrm>
          <a:prstGeom prst="rect">
            <a:avLst/>
          </a:prstGeom>
          <a:noFill/>
        </p:spPr>
        <p:txBody>
          <a:bodyPr wrap="square" rtlCol="0">
            <a:spAutoFit/>
          </a:bodyPr>
          <a:lstStyle/>
          <a:p>
            <a:r>
              <a:rPr lang="es-ES" dirty="0" smtClean="0">
                <a:solidFill>
                  <a:prstClr val="black"/>
                </a:solidFill>
              </a:rPr>
              <a:t>Establecida la perspectiva se aplica una transformación con alguna de las funciones 3D disponibles</a:t>
            </a:r>
            <a:endParaRPr lang="es-ES" dirty="0">
              <a:solidFill>
                <a:prstClr val="black"/>
              </a:solidFill>
            </a:endParaRPr>
          </a:p>
        </p:txBody>
      </p:sp>
      <p:sp>
        <p:nvSpPr>
          <p:cNvPr id="6" name="Rectángulo 5"/>
          <p:cNvSpPr/>
          <p:nvPr/>
        </p:nvSpPr>
        <p:spPr>
          <a:xfrm>
            <a:off x="6425608" y="4078458"/>
            <a:ext cx="1876568" cy="2031325"/>
          </a:xfrm>
          <a:prstGeom prst="rect">
            <a:avLst/>
          </a:prstGeom>
        </p:spPr>
        <p:txBody>
          <a:bodyPr wrap="square">
            <a:spAutoFit/>
          </a:bodyPr>
          <a:lstStyle/>
          <a:p>
            <a:pPr marL="285750" indent="-285750">
              <a:buFont typeface="Arial" panose="020B0604020202020204" pitchFamily="34" charset="0"/>
              <a:buChar char="•"/>
            </a:pPr>
            <a:r>
              <a:rPr lang="en-US" dirty="0" smtClean="0">
                <a:solidFill>
                  <a:prstClr val="black"/>
                </a:solidFill>
              </a:rPr>
              <a:t>translate3d</a:t>
            </a:r>
          </a:p>
          <a:p>
            <a:pPr marL="285750" indent="-285750">
              <a:buFont typeface="Arial" panose="020B0604020202020204" pitchFamily="34" charset="0"/>
              <a:buChar char="•"/>
            </a:pPr>
            <a:r>
              <a:rPr lang="en-US" dirty="0" err="1" smtClean="0">
                <a:solidFill>
                  <a:prstClr val="black"/>
                </a:solidFill>
              </a:rPr>
              <a:t>translateZ</a:t>
            </a:r>
            <a:endParaRPr lang="en-US" dirty="0">
              <a:solidFill>
                <a:prstClr val="black"/>
              </a:solidFill>
            </a:endParaRPr>
          </a:p>
          <a:p>
            <a:pPr marL="285750" indent="-285750">
              <a:buFont typeface="Arial" panose="020B0604020202020204" pitchFamily="34" charset="0"/>
              <a:buChar char="•"/>
            </a:pPr>
            <a:r>
              <a:rPr lang="en-US" dirty="0" smtClean="0">
                <a:solidFill>
                  <a:prstClr val="black"/>
                </a:solidFill>
              </a:rPr>
              <a:t>scale3d</a:t>
            </a:r>
          </a:p>
          <a:p>
            <a:pPr marL="285750" indent="-285750">
              <a:buFont typeface="Arial" panose="020B0604020202020204" pitchFamily="34" charset="0"/>
              <a:buChar char="•"/>
            </a:pPr>
            <a:r>
              <a:rPr lang="en-US" dirty="0" err="1" smtClean="0">
                <a:solidFill>
                  <a:prstClr val="black"/>
                </a:solidFill>
              </a:rPr>
              <a:t>scaleZ</a:t>
            </a:r>
            <a:endParaRPr lang="en-US" dirty="0" smtClean="0">
              <a:solidFill>
                <a:prstClr val="black"/>
              </a:solidFill>
            </a:endParaRPr>
          </a:p>
          <a:p>
            <a:pPr marL="285750" indent="-285750">
              <a:buFont typeface="Arial" panose="020B0604020202020204" pitchFamily="34" charset="0"/>
              <a:buChar char="•"/>
            </a:pPr>
            <a:r>
              <a:rPr lang="en-US" dirty="0" smtClean="0">
                <a:solidFill>
                  <a:prstClr val="black"/>
                </a:solidFill>
              </a:rPr>
              <a:t>rotate3d</a:t>
            </a:r>
          </a:p>
          <a:p>
            <a:pPr marL="285750" indent="-285750">
              <a:buFont typeface="Arial" panose="020B0604020202020204" pitchFamily="34" charset="0"/>
              <a:buChar char="•"/>
            </a:pPr>
            <a:r>
              <a:rPr lang="en-US" dirty="0" err="1" smtClean="0">
                <a:solidFill>
                  <a:prstClr val="black"/>
                </a:solidFill>
              </a:rPr>
              <a:t>rotateZ</a:t>
            </a:r>
            <a:endParaRPr lang="en-US" dirty="0" smtClean="0">
              <a:solidFill>
                <a:prstClr val="black"/>
              </a:solidFill>
            </a:endParaRPr>
          </a:p>
          <a:p>
            <a:pPr marL="285750" indent="-285750">
              <a:buFont typeface="Arial" panose="020B0604020202020204" pitchFamily="34" charset="0"/>
              <a:buChar char="•"/>
            </a:pPr>
            <a:r>
              <a:rPr lang="en-US" dirty="0" smtClean="0">
                <a:solidFill>
                  <a:prstClr val="black"/>
                </a:solidFill>
              </a:rPr>
              <a:t>matrix3d</a:t>
            </a:r>
            <a:r>
              <a:rPr lang="en-US" dirty="0">
                <a:solidFill>
                  <a:prstClr val="black"/>
                </a:solidFill>
              </a:rPr>
              <a:t>.</a:t>
            </a:r>
            <a:endParaRPr lang="es-ES" dirty="0">
              <a:solidFill>
                <a:prstClr val="black"/>
              </a:solidFill>
            </a:endParaRPr>
          </a:p>
        </p:txBody>
      </p:sp>
      <p:sp>
        <p:nvSpPr>
          <p:cNvPr id="7" name="Rectángulo 6"/>
          <p:cNvSpPr/>
          <p:nvPr/>
        </p:nvSpPr>
        <p:spPr>
          <a:xfrm>
            <a:off x="898130" y="2657003"/>
            <a:ext cx="190776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perspective-origin</a:t>
            </a:r>
            <a:endParaRPr lang="es-ES" b="1" dirty="0">
              <a:solidFill>
                <a:prstClr val="white"/>
              </a:solidFill>
            </a:endParaRPr>
          </a:p>
        </p:txBody>
      </p:sp>
      <p:sp>
        <p:nvSpPr>
          <p:cNvPr id="8" name="CuadroTexto 7"/>
          <p:cNvSpPr txBox="1"/>
          <p:nvPr/>
        </p:nvSpPr>
        <p:spPr>
          <a:xfrm>
            <a:off x="863325" y="3042764"/>
            <a:ext cx="4377417" cy="369332"/>
          </a:xfrm>
          <a:prstGeom prst="rect">
            <a:avLst/>
          </a:prstGeom>
          <a:noFill/>
        </p:spPr>
        <p:txBody>
          <a:bodyPr wrap="none" rtlCol="0">
            <a:spAutoFit/>
          </a:bodyPr>
          <a:lstStyle/>
          <a:p>
            <a:r>
              <a:rPr lang="es-ES" dirty="0" smtClean="0">
                <a:solidFill>
                  <a:prstClr val="black"/>
                </a:solidFill>
              </a:rPr>
              <a:t>Permite modificar el origen de la perspectiva</a:t>
            </a:r>
            <a:endParaRPr lang="es-ES" dirty="0">
              <a:solidFill>
                <a:prstClr val="black"/>
              </a:solidFill>
            </a:endParaRPr>
          </a:p>
        </p:txBody>
      </p:sp>
      <p:sp>
        <p:nvSpPr>
          <p:cNvPr id="9" name="Rectángulo 8"/>
          <p:cNvSpPr/>
          <p:nvPr/>
        </p:nvSpPr>
        <p:spPr>
          <a:xfrm>
            <a:off x="898130" y="3469469"/>
            <a:ext cx="188814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backface-visibility</a:t>
            </a:r>
            <a:endParaRPr lang="es-ES" b="1" dirty="0">
              <a:solidFill>
                <a:prstClr val="white"/>
              </a:solidFill>
            </a:endParaRPr>
          </a:p>
        </p:txBody>
      </p:sp>
      <p:sp>
        <p:nvSpPr>
          <p:cNvPr id="10" name="CuadroTexto 9"/>
          <p:cNvSpPr txBox="1"/>
          <p:nvPr/>
        </p:nvSpPr>
        <p:spPr>
          <a:xfrm>
            <a:off x="930594" y="3893792"/>
            <a:ext cx="3113481" cy="369332"/>
          </a:xfrm>
          <a:prstGeom prst="rect">
            <a:avLst/>
          </a:prstGeom>
          <a:noFill/>
        </p:spPr>
        <p:txBody>
          <a:bodyPr wrap="none" rtlCol="0">
            <a:spAutoFit/>
          </a:bodyPr>
          <a:lstStyle/>
          <a:p>
            <a:r>
              <a:rPr lang="es-ES" dirty="0" smtClean="0">
                <a:solidFill>
                  <a:prstClr val="black"/>
                </a:solidFill>
              </a:rPr>
              <a:t>Permite hacer visible el reverso</a:t>
            </a:r>
            <a:endParaRPr lang="es-ES" dirty="0">
              <a:solidFill>
                <a:prstClr val="black"/>
              </a:solidFill>
            </a:endParaRPr>
          </a:p>
        </p:txBody>
      </p:sp>
      <p:cxnSp>
        <p:nvCxnSpPr>
          <p:cNvPr id="12" name="Conector recto de flecha 11"/>
          <p:cNvCxnSpPr>
            <a:stCxn id="5" idx="3"/>
            <a:endCxn id="6" idx="1"/>
          </p:cNvCxnSpPr>
          <p:nvPr/>
        </p:nvCxnSpPr>
        <p:spPr>
          <a:xfrm flipV="1">
            <a:off x="5463442" y="5094121"/>
            <a:ext cx="962166" cy="30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110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Transformaciones en 3D: ejemplo</a:t>
            </a:r>
            <a:endParaRPr lang="es-ES" dirty="0"/>
          </a:p>
        </p:txBody>
      </p:sp>
      <p:pic>
        <p:nvPicPr>
          <p:cNvPr id="7" name="Imagen 6"/>
          <p:cNvPicPr>
            <a:picLocks noChangeAspect="1"/>
          </p:cNvPicPr>
          <p:nvPr/>
        </p:nvPicPr>
        <p:blipFill>
          <a:blip r:embed="rId2"/>
          <a:stretch>
            <a:fillRect/>
          </a:stretch>
        </p:blipFill>
        <p:spPr>
          <a:xfrm>
            <a:off x="628650" y="4858602"/>
            <a:ext cx="7483870" cy="1216783"/>
          </a:xfrm>
          <a:prstGeom prst="rect">
            <a:avLst/>
          </a:prstGeom>
        </p:spPr>
      </p:pic>
      <p:sp>
        <p:nvSpPr>
          <p:cNvPr id="8" name="Rectángulo 7"/>
          <p:cNvSpPr/>
          <p:nvPr/>
        </p:nvSpPr>
        <p:spPr>
          <a:xfrm>
            <a:off x="1084998" y="1836497"/>
            <a:ext cx="2750024" cy="252376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ul</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width</a:t>
            </a:r>
            <a:r>
              <a:rPr lang="es-ES" sz="1400" dirty="0">
                <a:solidFill>
                  <a:prstClr val="black"/>
                </a:solidFill>
                <a:latin typeface="Courier New" panose="02070309020205020404" pitchFamily="49" charset="0"/>
                <a:cs typeface="Courier New" panose="02070309020205020404" pitchFamily="49" charset="0"/>
              </a:rPr>
              <a:t>: 1000px;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height</a:t>
            </a:r>
            <a:r>
              <a:rPr lang="es-ES" sz="1400" dirty="0">
                <a:solidFill>
                  <a:prstClr val="black"/>
                </a:solidFill>
                <a:latin typeface="Courier New" panose="02070309020205020404" pitchFamily="49" charset="0"/>
                <a:cs typeface="Courier New" panose="02070309020205020404" pitchFamily="49" charset="0"/>
              </a:rPr>
              <a:t>: 100px;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list-style-type</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none</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padding</a:t>
            </a:r>
            <a:r>
              <a:rPr lang="es-ES" sz="1400" dirty="0">
                <a:solidFill>
                  <a:prstClr val="black"/>
                </a:solidFill>
                <a:latin typeface="Courier New" panose="02070309020205020404" pitchFamily="49" charset="0"/>
                <a:cs typeface="Courier New" panose="02070309020205020404" pitchFamily="49" charset="0"/>
              </a:rPr>
              <a:t>: 0;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margin</a:t>
            </a:r>
            <a:r>
              <a:rPr lang="es-ES" sz="1400" dirty="0">
                <a:solidFill>
                  <a:prstClr val="black"/>
                </a:solidFill>
                <a:latin typeface="Courier New" panose="02070309020205020404" pitchFamily="49" charset="0"/>
                <a:cs typeface="Courier New" panose="02070309020205020404" pitchFamily="49" charset="0"/>
              </a:rPr>
              <a:t>: 0;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webkit-perspective</a:t>
            </a:r>
            <a:r>
              <a:rPr lang="es-ES" sz="1400" dirty="0">
                <a:solidFill>
                  <a:prstClr val="black"/>
                </a:solidFill>
                <a:latin typeface="Courier New" panose="02070309020205020404" pitchFamily="49" charset="0"/>
                <a:cs typeface="Courier New" panose="02070309020205020404" pitchFamily="49" charset="0"/>
              </a:rPr>
              <a:t>: 600;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moz-perspective</a:t>
            </a:r>
            <a:r>
              <a:rPr lang="es-ES" sz="1400" dirty="0">
                <a:solidFill>
                  <a:prstClr val="black"/>
                </a:solidFill>
                <a:latin typeface="Courier New" panose="02070309020205020404" pitchFamily="49" charset="0"/>
                <a:cs typeface="Courier New" panose="02070309020205020404" pitchFamily="49" charset="0"/>
              </a:rPr>
              <a:t>: 600;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perspective</a:t>
            </a:r>
            <a:r>
              <a:rPr lang="es-ES" sz="1400" dirty="0">
                <a:solidFill>
                  <a:prstClr val="black"/>
                </a:solidFill>
                <a:latin typeface="Courier New" panose="02070309020205020404" pitchFamily="49" charset="0"/>
                <a:cs typeface="Courier New" panose="02070309020205020404" pitchFamily="49" charset="0"/>
              </a:rPr>
              <a:t>: 600;</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p>
        </p:txBody>
      </p:sp>
      <p:sp>
        <p:nvSpPr>
          <p:cNvPr id="9" name="Rectángulo 8"/>
          <p:cNvSpPr/>
          <p:nvPr/>
        </p:nvSpPr>
        <p:spPr>
          <a:xfrm>
            <a:off x="4370585" y="2147969"/>
            <a:ext cx="3746310" cy="187743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li {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float</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left</a:t>
            </a:r>
            <a:r>
              <a:rPr lang="es-ES" sz="1400" dirty="0">
                <a:solidFill>
                  <a:prstClr val="black"/>
                </a:solidFill>
                <a:latin typeface="Courier New" panose="02070309020205020404" pitchFamily="49" charset="0"/>
                <a:cs typeface="Courier New" panose="02070309020205020404" pitchFamily="49" charset="0"/>
              </a:rPr>
              <a:t>; </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margin-right</a:t>
            </a:r>
            <a:r>
              <a:rPr lang="es-ES" sz="1400" dirty="0">
                <a:solidFill>
                  <a:prstClr val="black"/>
                </a:solidFill>
                <a:latin typeface="Courier New" panose="02070309020205020404" pitchFamily="49" charset="0"/>
                <a:cs typeface="Courier New" panose="02070309020205020404" pitchFamily="49" charset="0"/>
              </a:rPr>
              <a:t>: 10px;</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webkit-transform</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rotateX</a:t>
            </a:r>
            <a:r>
              <a:rPr lang="es-ES" sz="1400" dirty="0">
                <a:solidFill>
                  <a:prstClr val="black"/>
                </a:solidFill>
                <a:latin typeface="Courier New" panose="02070309020205020404" pitchFamily="49" charset="0"/>
                <a:cs typeface="Courier New" panose="02070309020205020404" pitchFamily="49" charset="0"/>
              </a:rPr>
              <a:t>(45deg);</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moz-transform</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rotateX</a:t>
            </a:r>
            <a:r>
              <a:rPr lang="es-ES" sz="1400" dirty="0">
                <a:solidFill>
                  <a:prstClr val="black"/>
                </a:solidFill>
                <a:latin typeface="Courier New" panose="02070309020205020404" pitchFamily="49" charset="0"/>
                <a:cs typeface="Courier New" panose="02070309020205020404" pitchFamily="49" charset="0"/>
              </a:rPr>
              <a:t>(45deg);</a:t>
            </a:r>
          </a:p>
          <a:p>
            <a:pPr>
              <a:tabLst>
                <a:tab pos="536575" algn="l"/>
              </a:tabLst>
            </a:pPr>
            <a:r>
              <a:rPr lang="es-ES" sz="1400" dirty="0" err="1">
                <a:solidFill>
                  <a:prstClr val="black"/>
                </a:solidFill>
                <a:latin typeface="Courier New" panose="02070309020205020404" pitchFamily="49" charset="0"/>
                <a:cs typeface="Courier New" panose="02070309020205020404" pitchFamily="49" charset="0"/>
              </a:rPr>
              <a:t>transform</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rotateX</a:t>
            </a:r>
            <a:r>
              <a:rPr lang="es-ES" sz="1400" dirty="0">
                <a:solidFill>
                  <a:prstClr val="black"/>
                </a:solidFill>
                <a:latin typeface="Courier New" panose="02070309020205020404" pitchFamily="49" charset="0"/>
                <a:cs typeface="Courier New" panose="02070309020205020404" pitchFamily="49" charset="0"/>
              </a:rPr>
              <a:t>(45deg); </a:t>
            </a:r>
          </a:p>
          <a:p>
            <a:pPr>
              <a:tabLst>
                <a:tab pos="536575" algn="l"/>
              </a:tabLst>
            </a:pPr>
            <a:r>
              <a:rPr lang="es-ES" sz="1400" dirty="0">
                <a:solidFill>
                  <a:prstClr val="black"/>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73833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48265</TotalTime>
  <Words>6957</Words>
  <Application>Microsoft Office PowerPoint</Application>
  <PresentationFormat>Presentación en pantalla (4:3)</PresentationFormat>
  <Paragraphs>1152</Paragraphs>
  <Slides>105</Slides>
  <Notes>55</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105</vt:i4>
      </vt:variant>
    </vt:vector>
  </HeadingPairs>
  <TitlesOfParts>
    <vt:vector size="115" baseType="lpstr">
      <vt:lpstr>Courier</vt:lpstr>
      <vt:lpstr>Arial</vt:lpstr>
      <vt:lpstr>Calibri</vt:lpstr>
      <vt:lpstr>Consolas</vt:lpstr>
      <vt:lpstr>Constantia</vt:lpstr>
      <vt:lpstr>Courier New</vt:lpstr>
      <vt:lpstr>Garamond</vt:lpstr>
      <vt:lpstr>Wingdings</vt:lpstr>
      <vt:lpstr>Tema de Office</vt:lpstr>
      <vt:lpstr>Orgánico</vt:lpstr>
      <vt:lpstr>Estándares en el diseño Web</vt:lpstr>
      <vt:lpstr>Formato:  Estilos CSS3</vt:lpstr>
      <vt:lpstr>Formato en los documentos HTML</vt:lpstr>
      <vt:lpstr>CSS Zen Garden</vt:lpstr>
      <vt:lpstr>Estilos</vt:lpstr>
      <vt:lpstr>Estilos</vt:lpstr>
      <vt:lpstr>DOM (Document Object Model)</vt:lpstr>
      <vt:lpstr>Relaciones entre elementos del DOM</vt:lpstr>
      <vt:lpstr>Ubicación de los estilos</vt:lpstr>
      <vt:lpstr>Importación de estilos: @import</vt:lpstr>
      <vt:lpstr>Directivas CSS: @ condicionales</vt:lpstr>
      <vt:lpstr>Otras directivas CSS @</vt:lpstr>
      <vt:lpstr>Referencia: Selectores</vt:lpstr>
      <vt:lpstr>Selectores agrupados</vt:lpstr>
      <vt:lpstr>Múltiples estilos. Cascadas</vt:lpstr>
      <vt:lpstr>Múltiples estilos: herencia</vt:lpstr>
      <vt:lpstr>Ejemplo de herencia</vt:lpstr>
      <vt:lpstr>Selector de "descendientes"</vt:lpstr>
      <vt:lpstr>Selectores contextuales / combinadores</vt:lpstr>
      <vt:lpstr>Selector de Atributo</vt:lpstr>
      <vt:lpstr>Pseudoclases</vt:lpstr>
      <vt:lpstr>Hiperenlaces y Pseudoclases</vt:lpstr>
      <vt:lpstr>Otras Pseudoclases</vt:lpstr>
      <vt:lpstr>Pseudoelementos primera letra y línea</vt:lpstr>
      <vt:lpstr>Pseudoelementos before y after</vt:lpstr>
      <vt:lpstr>Content</vt:lpstr>
      <vt:lpstr>Content: las comillas</vt:lpstr>
      <vt:lpstr>Ejemplo</vt:lpstr>
      <vt:lpstr>Novedades en CSS3</vt:lpstr>
      <vt:lpstr>Pseudoclases jerárquicas (1)</vt:lpstr>
      <vt:lpstr>Pseudoclases jerárquicas (2)</vt:lpstr>
      <vt:lpstr>Ejemplo</vt:lpstr>
      <vt:lpstr>Selector universal y pseudoclase :not()</vt:lpstr>
      <vt:lpstr>Soporte en los navegadores</vt:lpstr>
      <vt:lpstr>Formatos de texto: Estilos aplicados a las Fuentes</vt:lpstr>
      <vt:lpstr>Incorporación de fuentes</vt:lpstr>
      <vt:lpstr>Incorporación de fuentes: formatos</vt:lpstr>
      <vt:lpstr>Incorporación de fuentes:  tools</vt:lpstr>
      <vt:lpstr>Incorporación de fuentes: Google-Fonts</vt:lpstr>
      <vt:lpstr>Ejemplo: uso de fuentes</vt:lpstr>
      <vt:lpstr>Tamaños de fuentes: em / rem</vt:lpstr>
      <vt:lpstr>Ejemplo: tamaños de fuente</vt:lpstr>
      <vt:lpstr>En resumen. Estilos mencionados</vt:lpstr>
      <vt:lpstr>Modelo de cajas (Box Model)</vt:lpstr>
      <vt:lpstr>Etiquetas correspondientes</vt:lpstr>
      <vt:lpstr>Tamaño del contenido</vt:lpstr>
      <vt:lpstr>Cálculo del espacio total</vt:lpstr>
      <vt:lpstr>Cálculo del espacio total: alternativa en CSS3</vt:lpstr>
      <vt:lpstr>Cajas: límites de tamaño</vt:lpstr>
      <vt:lpstr>CSS3: bordes mediante imágenes</vt:lpstr>
      <vt:lpstr>CSS3: sombras</vt:lpstr>
      <vt:lpstr>CSS3 sombras en los textos</vt:lpstr>
      <vt:lpstr>Ejemplo: Sombras</vt:lpstr>
      <vt:lpstr>CSS3: Esquinas redondeadas</vt:lpstr>
      <vt:lpstr>Ejemplos: bordes redondeados</vt:lpstr>
      <vt:lpstr>Bordes y dibujo</vt:lpstr>
      <vt:lpstr>Ejemplo: triángulos</vt:lpstr>
      <vt:lpstr>Ejemplo: otras formas</vt:lpstr>
      <vt:lpstr>Ejemplo: otras formas</vt:lpstr>
      <vt:lpstr>Ejemplo: comic</vt:lpstr>
      <vt:lpstr>Formas en CSS: ayudas</vt:lpstr>
      <vt:lpstr>Colores definidos en los estilos</vt:lpstr>
      <vt:lpstr>CSS3: colores y transparencias</vt:lpstr>
      <vt:lpstr>Ejemplo de transparencias</vt:lpstr>
      <vt:lpstr>Colores HSV - HSL</vt:lpstr>
      <vt:lpstr>Colores HSL</vt:lpstr>
      <vt:lpstr>Selección de colores</vt:lpstr>
      <vt:lpstr>CSS3: gradientes lineales</vt:lpstr>
      <vt:lpstr>Ejemplo: gradiente lineal</vt:lpstr>
      <vt:lpstr>CSS3: gradientes radiales</vt:lpstr>
      <vt:lpstr>Ejercicio ()</vt:lpstr>
      <vt:lpstr>Ejercicio ()</vt:lpstr>
      <vt:lpstr>Herramientas de formato (1)</vt:lpstr>
      <vt:lpstr>Herramientas de formato (2)</vt:lpstr>
      <vt:lpstr>Imágenes como fondos</vt:lpstr>
      <vt:lpstr>Imágenes y colores</vt:lpstr>
      <vt:lpstr>Gestión de imágenes como fondos</vt:lpstr>
      <vt:lpstr>Imágenes como fondos: posición</vt:lpstr>
      <vt:lpstr>Todos los datos del fondo</vt:lpstr>
      <vt:lpstr>Varias imágenes como fondos</vt:lpstr>
      <vt:lpstr>Varias imágenes: código</vt:lpstr>
      <vt:lpstr>Ejemplo: Imágenes de fondo</vt:lpstr>
      <vt:lpstr>Imágenes como títulos</vt:lpstr>
      <vt:lpstr>Partes de imágenes</vt:lpstr>
      <vt:lpstr>Sprites</vt:lpstr>
      <vt:lpstr>Rollovers</vt:lpstr>
      <vt:lpstr>Ejemplo: sprites</vt:lpstr>
      <vt:lpstr>transition</vt:lpstr>
      <vt:lpstr>transition: propiedades</vt:lpstr>
      <vt:lpstr>transition: atajo (shorthand)</vt:lpstr>
      <vt:lpstr>Ejemplo de transiciones</vt:lpstr>
      <vt:lpstr>transition: ejemplo</vt:lpstr>
      <vt:lpstr>Transiciones en un menú</vt:lpstr>
      <vt:lpstr>transform</vt:lpstr>
      <vt:lpstr>Ejemplo de transformaciones</vt:lpstr>
      <vt:lpstr>transform + transition</vt:lpstr>
      <vt:lpstr>Trasformación y transición</vt:lpstr>
      <vt:lpstr>Transformaciones en 3D</vt:lpstr>
      <vt:lpstr>Transformaciones en 3D: ejemplo</vt:lpstr>
      <vt:lpstr>Ejemplo de perspectiva "3D"</vt:lpstr>
      <vt:lpstr>Animaciones: keyframe animations</vt:lpstr>
      <vt:lpstr>Animaciones: keyframe animations</vt:lpstr>
      <vt:lpstr>Ejemplo de animaciones</vt:lpstr>
      <vt:lpstr>Animaciones: ejemplos</vt:lpstr>
      <vt:lpstr>Animaciones: entornos</vt:lpstr>
    </vt:vector>
  </TitlesOfParts>
  <Company>Boracay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Cerezo</dc:creator>
  <cp:lastModifiedBy>Alejandro Cerezo</cp:lastModifiedBy>
  <cp:revision>1800</cp:revision>
  <dcterms:created xsi:type="dcterms:W3CDTF">2013-06-21T18:00:45Z</dcterms:created>
  <dcterms:modified xsi:type="dcterms:W3CDTF">2015-11-22T22:21:46Z</dcterms:modified>
</cp:coreProperties>
</file>